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  <p:sldMasterId id="2147483649" r:id="rId2"/>
    <p:sldMasterId id="2147483687" r:id="rId3"/>
  </p:sldMasterIdLst>
  <p:notesMasterIdLst>
    <p:notesMasterId r:id="rId25"/>
  </p:notesMasterIdLst>
  <p:handoutMasterIdLst>
    <p:handoutMasterId r:id="rId26"/>
  </p:handoutMasterIdLst>
  <p:sldIdLst>
    <p:sldId id="502" r:id="rId4"/>
    <p:sldId id="393" r:id="rId5"/>
    <p:sldId id="458" r:id="rId6"/>
    <p:sldId id="424" r:id="rId7"/>
    <p:sldId id="497" r:id="rId8"/>
    <p:sldId id="492" r:id="rId9"/>
    <p:sldId id="435" r:id="rId10"/>
    <p:sldId id="462" r:id="rId11"/>
    <p:sldId id="476" r:id="rId12"/>
    <p:sldId id="342" r:id="rId13"/>
    <p:sldId id="478" r:id="rId14"/>
    <p:sldId id="479" r:id="rId15"/>
    <p:sldId id="261" r:id="rId16"/>
    <p:sldId id="376" r:id="rId17"/>
    <p:sldId id="419" r:id="rId18"/>
    <p:sldId id="347" r:id="rId19"/>
    <p:sldId id="348" r:id="rId20"/>
    <p:sldId id="415" r:id="rId21"/>
    <p:sldId id="416" r:id="rId22"/>
    <p:sldId id="494" r:id="rId23"/>
    <p:sldId id="500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542200"/>
    <a:srgbClr val="00FFFF"/>
    <a:srgbClr val="A8A400"/>
    <a:srgbClr val="FF9900"/>
    <a:srgbClr val="FF0000"/>
    <a:srgbClr val="0066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33" autoAdjust="0"/>
  </p:normalViewPr>
  <p:slideViewPr>
    <p:cSldViewPr>
      <p:cViewPr varScale="1">
        <p:scale>
          <a:sx n="103" d="100"/>
          <a:sy n="103" d="100"/>
        </p:scale>
        <p:origin x="-20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04"/>
    </p:cViewPr>
  </p:sorterViewPr>
  <p:notesViewPr>
    <p:cSldViewPr>
      <p:cViewPr varScale="1">
        <p:scale>
          <a:sx n="21" d="100"/>
          <a:sy n="21" d="100"/>
        </p:scale>
        <p:origin x="-117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7.xml"/><Relationship Id="rId3" Type="http://schemas.openxmlformats.org/officeDocument/2006/relationships/slide" Target="slides/slide5.xml"/><Relationship Id="rId7" Type="http://schemas.openxmlformats.org/officeDocument/2006/relationships/slide" Target="slides/slide15.xml"/><Relationship Id="rId2" Type="http://schemas.openxmlformats.org/officeDocument/2006/relationships/slide" Target="slides/slide4.xml"/><Relationship Id="rId1" Type="http://schemas.openxmlformats.org/officeDocument/2006/relationships/slide" Target="slides/slide3.xml"/><Relationship Id="rId6" Type="http://schemas.openxmlformats.org/officeDocument/2006/relationships/slide" Target="slides/slide14.xml"/><Relationship Id="rId5" Type="http://schemas.openxmlformats.org/officeDocument/2006/relationships/slide" Target="slides/slide10.xml"/><Relationship Id="rId10" Type="http://schemas.openxmlformats.org/officeDocument/2006/relationships/slide" Target="slides/slide20.xml"/><Relationship Id="rId4" Type="http://schemas.openxmlformats.org/officeDocument/2006/relationships/slide" Target="slides/slide6.xml"/><Relationship Id="rId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2357B9A-74DB-4C1E-A694-CCA31AB309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18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8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1AFE723-A76D-46D0-B486-0C155C6F3E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999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5BE9A6-FEE8-4C99-BDCB-BAAC286156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0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7FCB6-886E-4224-8F82-1A27906201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83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35B85-A512-46C2-888E-FD5710CAC1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34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11C8997-BCCF-4E2F-AEC9-B3217CB533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27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2C9A580-4919-4CE8-AA3E-1B9F05FF90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7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7F806B-46A8-4508-9081-8DB0F72BD8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66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144142-7209-4E1A-829E-DD5F8F54EF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61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7E2CB-6338-416A-973A-DB237A65FA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70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C2FA3-AB1E-481C-9E0A-4FB96902D9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86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ED0B2E-B987-457D-A811-97D4EF2431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94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4483B-AB93-42F9-9257-595A7F24C4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19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A4FBB6-76F3-48C9-AFAC-29043EE7FC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29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E82A03-BD7D-4EA4-9472-1BCA2AAA14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18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4C5F7-B4DF-4019-8C42-D4D1CC6F40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64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AB955-FF26-43BE-A820-BCA70190CF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16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5A9D3-AF3B-4BC5-AD67-3EE2F18E94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19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8533C-7764-4711-A577-D0FF5946E2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85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EE559-8BB4-4448-B153-AD8DA03D4C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10085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59D06-06E3-44D8-AB36-A9F5F419FC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607874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E461E-C914-49AF-9A07-A65BD7AE27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08221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409D9-D7BE-41FD-98D0-B6E73C0F0D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663673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7E496-EDD4-4295-977A-A99A4CBA1E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793674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B2BF3-EE8D-43C0-97C3-D94358B672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694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27458-2DE5-4A90-A18E-05ECDE0865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37228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61F91-D815-4A18-86DE-F517E738FE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20742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D58C3-D77A-45A8-A9EB-18CE73F101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76371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3A058-70AB-4EF1-85C3-9CEC168564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618484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07989-9766-436B-AF3F-6BFB2C1FD1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60502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C5504-1C94-4D68-922F-E051B2AB23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96875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B3076-DCF7-46BF-98D2-5E390BB6AA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042988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7DB19-B378-4450-B144-8A6D04F8D0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43888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D8A1C-0F8A-4403-A517-10C625DA7A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2714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40D99C-9F06-4ED6-A48A-6ADFB221FC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85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92450-2122-4B79-BD58-C97213C0E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29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108BA4-12BC-4629-9104-65A9728062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07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708C24-DC63-46AB-A523-AE39BE9F7B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53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E154B4-A2E3-4921-BF33-727BD8D8B0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46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79360B-2350-4773-8325-78B4254D70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27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2A52E84-4095-4133-8616-429BD3715C4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85" r:id="rId12"/>
    <p:sldLayoutId id="21474836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21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21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21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6D3E58D-1599-4230-AD0C-50E614EFB92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BFA"/>
            </a:gs>
            <a:gs pos="30000">
              <a:srgbClr val="C4D6EB"/>
            </a:gs>
            <a:gs pos="60001">
              <a:srgbClr val="85C2FF"/>
            </a:gs>
            <a:gs pos="100000">
              <a:srgbClr val="5E9E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>
              <a:defRPr/>
            </a:pPr>
            <a:fld id="{868E3D23-9D01-4DE6-8DF5-B520AE1C9ADA}" type="slidenum">
              <a:rPr lang="en-US">
                <a:solidFill>
                  <a:srgbClr val="000000"/>
                </a:solidFill>
                <a:latin typeface="Arial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63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ransition spd="slow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31.xml"/><Relationship Id="rId1" Type="http://schemas.openxmlformats.org/officeDocument/2006/relationships/audio" Target="file:///C:\Driver%20Education\FILES%20%20FOR%20%20MAKING%20%20CDs\RR%20ST%202007-2010%20PPTX\Signs,%20Shapes%20and%20Colors\Animusic_-_Starship_Groove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DRIVER%20EDUCATION%20NV\All%20Drivers%20Edge%20segments\Drivers%20Edge%20RR%20ST%20NV\2%20lane%20driving\turkey%20straw.mid" TargetMode="External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usic_-_Starship_Groov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962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15"/>
          <p:cNvSpPr>
            <a:spLocks noChangeArrowheads="1" noChangeShapeType="1" noTextEdit="1"/>
          </p:cNvSpPr>
          <p:nvPr/>
        </p:nvSpPr>
        <p:spPr bwMode="auto">
          <a:xfrm>
            <a:off x="1219200" y="609600"/>
            <a:ext cx="6858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pt-BR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T H E  D R I V E R S   E D G E</a:t>
            </a:r>
            <a:endParaRPr lang="en-US" sz="3600" i="1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pic>
        <p:nvPicPr>
          <p:cNvPr id="5124" name="Picture 16" descr="monitor_accessories_information_highway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3048000"/>
            <a:ext cx="279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17"/>
          <p:cNvSpPr>
            <a:spLocks noChangeArrowheads="1" noChangeShapeType="1" noTextEdit="1"/>
          </p:cNvSpPr>
          <p:nvPr/>
        </p:nvSpPr>
        <p:spPr bwMode="auto">
          <a:xfrm>
            <a:off x="1905000" y="2667000"/>
            <a:ext cx="5486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s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lides and videos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pic>
        <p:nvPicPr>
          <p:cNvPr id="5126" name="Picture 1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5257800"/>
            <a:ext cx="641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19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59575"/>
            <a:ext cx="914400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0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1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-3505200" y="3505200"/>
            <a:ext cx="7086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2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5562600" y="3505200"/>
            <a:ext cx="7086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WordArt 23"/>
          <p:cNvSpPr>
            <a:spLocks noChangeArrowheads="1" noChangeShapeType="1" noTextEdit="1"/>
          </p:cNvSpPr>
          <p:nvPr/>
        </p:nvSpPr>
        <p:spPr bwMode="auto">
          <a:xfrm>
            <a:off x="1752600" y="6096000"/>
            <a:ext cx="6019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Unit 6 – 2 Lane Rural Driving     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sp>
        <p:nvSpPr>
          <p:cNvPr id="5132" name="WordArt 24"/>
          <p:cNvSpPr>
            <a:spLocks noChangeArrowheads="1" noChangeShapeType="1" noTextEdit="1"/>
          </p:cNvSpPr>
          <p:nvPr/>
        </p:nvSpPr>
        <p:spPr bwMode="auto">
          <a:xfrm>
            <a:off x="1905000" y="1632857"/>
            <a:ext cx="5486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I N T E R A C T I V E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sp>
        <p:nvSpPr>
          <p:cNvPr id="13" name="TextBox 2"/>
          <p:cNvSpPr txBox="1"/>
          <p:nvPr/>
        </p:nvSpPr>
        <p:spPr>
          <a:xfrm rot="20386928">
            <a:off x="496699" y="3792890"/>
            <a:ext cx="21707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 smtClean="0"/>
              <a:t>Partial lesson</a:t>
            </a:r>
          </a:p>
          <a:p>
            <a:r>
              <a:rPr lang="en-US" dirty="0" smtClean="0"/>
              <a:t>21</a:t>
            </a:r>
            <a:r>
              <a:rPr lang="en-US" dirty="0" smtClean="0"/>
              <a:t> </a:t>
            </a:r>
            <a:r>
              <a:rPr lang="en-US" dirty="0" smtClean="0"/>
              <a:t>of </a:t>
            </a:r>
            <a:r>
              <a:rPr lang="en-US" dirty="0" smtClean="0"/>
              <a:t>76</a:t>
            </a:r>
            <a:r>
              <a:rPr lang="en-US" dirty="0" smtClean="0"/>
              <a:t> </a:t>
            </a:r>
            <a:r>
              <a:rPr lang="en-US" dirty="0" smtClean="0"/>
              <a:t>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8939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7" name="Picture 9" descr="P100077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800600"/>
            <a:ext cx="9144000" cy="2057400"/>
          </a:xfrm>
          <a:solidFill>
            <a:schemeClr val="tx1"/>
          </a:solidFill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>
                <a:solidFill>
                  <a:srgbClr val="FFFF00"/>
                </a:solidFill>
                <a:latin typeface="Arial" charset="0"/>
              </a:rPr>
              <a:t>      </a:t>
            </a:r>
            <a:r>
              <a:rPr lang="en-US" sz="2800" b="1">
                <a:solidFill>
                  <a:srgbClr val="00FFFF"/>
                </a:solidFill>
                <a:latin typeface="Arial" charset="0"/>
              </a:rPr>
              <a:t>What should you be thinking about                     as you go over this hill? </a:t>
            </a:r>
          </a:p>
          <a:p>
            <a:pPr>
              <a:buFontTx/>
              <a:buNone/>
            </a:pPr>
            <a:r>
              <a:rPr lang="en-US" sz="2800" b="1">
                <a:solidFill>
                  <a:srgbClr val="FF3300"/>
                </a:solidFill>
                <a:latin typeface="Arial" charset="0"/>
              </a:rPr>
              <a:t>             </a:t>
            </a:r>
            <a:r>
              <a:rPr lang="en-US" sz="2800" b="1">
                <a:solidFill>
                  <a:schemeClr val="hlink"/>
                </a:solidFill>
                <a:latin typeface="Arial" charset="0"/>
              </a:rPr>
              <a:t>Will a car be pulling out of the side road?</a:t>
            </a:r>
          </a:p>
        </p:txBody>
      </p:sp>
      <p:sp>
        <p:nvSpPr>
          <p:cNvPr id="114698" name="Rectangle 10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hlink"/>
                </a:solidFill>
                <a:latin typeface="Arial" charset="0"/>
              </a:rPr>
              <a:t>Frequently, intersection signs are provided because</a:t>
            </a:r>
          </a:p>
          <a:p>
            <a:pPr algn="ctr"/>
            <a:r>
              <a:rPr lang="en-US" sz="2000" b="1">
                <a:solidFill>
                  <a:schemeClr val="hlink"/>
                </a:solidFill>
                <a:latin typeface="Arial" charset="0"/>
              </a:rPr>
              <a:t>visibility of the intersection is obstructed by a hill.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build="p" autoUpdateAnimBg="0"/>
      <p:bldP spid="114698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 descr="P1010618"/>
          <p:cNvPicPr>
            <a:picLocks noChangeAspect="1" noChangeArrowheads="1"/>
          </p:cNvPicPr>
          <p:nvPr/>
        </p:nvPicPr>
        <p:blipFill>
          <a:blip r:embed="rId2" cstate="email">
            <a:lum bright="24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5395" name="Rectangle 3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hlink"/>
                </a:solidFill>
                <a:latin typeface="Arial" charset="0"/>
              </a:rPr>
              <a:t>Frequently, in rural areas you will encounter divided roads</a:t>
            </a:r>
          </a:p>
          <a:p>
            <a:pPr algn="ctr"/>
            <a:r>
              <a:rPr lang="en-US" sz="2000" b="1">
                <a:solidFill>
                  <a:schemeClr val="hlink"/>
                </a:solidFill>
                <a:latin typeface="Arial" charset="0"/>
              </a:rPr>
              <a:t> with large median areas - be sure you turn left into</a:t>
            </a:r>
          </a:p>
          <a:p>
            <a:pPr algn="ctr"/>
            <a:r>
              <a:rPr lang="en-US" sz="2000" b="1">
                <a:solidFill>
                  <a:schemeClr val="hlink"/>
                </a:solidFill>
                <a:latin typeface="Arial" charset="0"/>
              </a:rPr>
              <a:t> the proper direction of traffic!</a:t>
            </a:r>
          </a:p>
        </p:txBody>
      </p:sp>
    </p:spTree>
  </p:cSld>
  <p:clrMapOvr>
    <a:masterClrMapping/>
  </p:clrMapOvr>
  <p:transition spd="slow" advTm="8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Picture 2" descr="P1010618"/>
          <p:cNvPicPr>
            <a:picLocks noChangeAspect="1" noChangeArrowheads="1"/>
          </p:cNvPicPr>
          <p:nvPr/>
        </p:nvPicPr>
        <p:blipFill>
          <a:blip r:embed="rId2" cstate="email">
            <a:lum bright="24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6419" name="Rectangle 3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hlink"/>
                </a:solidFill>
                <a:latin typeface="Arial" charset="0"/>
              </a:rPr>
              <a:t>Frequently, in rural areas you will encounter divided roads</a:t>
            </a:r>
          </a:p>
          <a:p>
            <a:pPr algn="ctr"/>
            <a:r>
              <a:rPr lang="en-US" sz="2000" b="1">
                <a:solidFill>
                  <a:schemeClr val="hlink"/>
                </a:solidFill>
                <a:latin typeface="Arial" charset="0"/>
              </a:rPr>
              <a:t> with large median areas - be sure you turn left into</a:t>
            </a:r>
          </a:p>
          <a:p>
            <a:pPr algn="ctr"/>
            <a:r>
              <a:rPr lang="en-US" sz="2000" b="1">
                <a:solidFill>
                  <a:schemeClr val="hlink"/>
                </a:solidFill>
                <a:latin typeface="Arial" charset="0"/>
              </a:rPr>
              <a:t> the proper direction of traffic!</a:t>
            </a:r>
          </a:p>
        </p:txBody>
      </p:sp>
      <p:sp>
        <p:nvSpPr>
          <p:cNvPr id="316420" name="Rectangle 4"/>
          <p:cNvSpPr>
            <a:spLocks noChangeArrowheads="1"/>
          </p:cNvSpPr>
          <p:nvPr/>
        </p:nvSpPr>
        <p:spPr bwMode="auto">
          <a:xfrm>
            <a:off x="2895600" y="4876800"/>
            <a:ext cx="3276600" cy="175260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sz="2800">
                <a:latin typeface="Arial Black" pitchFamily="34" charset="0"/>
              </a:rPr>
              <a:t>Divided</a:t>
            </a:r>
          </a:p>
          <a:p>
            <a:pPr algn="ctr">
              <a:lnSpc>
                <a:spcPct val="120000"/>
              </a:lnSpc>
            </a:pPr>
            <a:endParaRPr lang="en-US" sz="2800">
              <a:latin typeface="Arial Black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>
                <a:latin typeface="Arial Black" pitchFamily="34" charset="0"/>
              </a:rPr>
              <a:t>Highway</a:t>
            </a:r>
          </a:p>
        </p:txBody>
      </p:sp>
      <p:sp>
        <p:nvSpPr>
          <p:cNvPr id="316421" name="Line 5"/>
          <p:cNvSpPr>
            <a:spLocks noChangeShapeType="1"/>
          </p:cNvSpPr>
          <p:nvPr/>
        </p:nvSpPr>
        <p:spPr bwMode="auto">
          <a:xfrm>
            <a:off x="3733800" y="5943600"/>
            <a:ext cx="21336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422" name="Line 6"/>
          <p:cNvSpPr>
            <a:spLocks noChangeShapeType="1"/>
          </p:cNvSpPr>
          <p:nvPr/>
        </p:nvSpPr>
        <p:spPr bwMode="auto">
          <a:xfrm flipH="1">
            <a:off x="3200400" y="5638800"/>
            <a:ext cx="21336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423" name="Line 7"/>
          <p:cNvSpPr>
            <a:spLocks noChangeShapeType="1"/>
          </p:cNvSpPr>
          <p:nvPr/>
        </p:nvSpPr>
        <p:spPr bwMode="auto">
          <a:xfrm>
            <a:off x="4495800" y="5486400"/>
            <a:ext cx="0" cy="6096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424" name="Line 8"/>
          <p:cNvSpPr>
            <a:spLocks noChangeShapeType="1"/>
          </p:cNvSpPr>
          <p:nvPr/>
        </p:nvSpPr>
        <p:spPr bwMode="auto">
          <a:xfrm flipH="1" flipV="1">
            <a:off x="3048000" y="2895600"/>
            <a:ext cx="838200" cy="1828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425" name="Rectangle 9"/>
          <p:cNvSpPr>
            <a:spLocks noChangeArrowheads="1"/>
          </p:cNvSpPr>
          <p:nvPr/>
        </p:nvSpPr>
        <p:spPr bwMode="auto">
          <a:xfrm>
            <a:off x="1066800" y="3810000"/>
            <a:ext cx="17526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en-US" sz="1800" b="1">
                <a:latin typeface="Arial" charset="0"/>
              </a:rPr>
              <a:t>On other side </a:t>
            </a:r>
          </a:p>
          <a:p>
            <a:pPr algn="ctr">
              <a:lnSpc>
                <a:spcPct val="80000"/>
              </a:lnSpc>
            </a:pPr>
            <a:r>
              <a:rPr lang="en-US" sz="1800" b="1">
                <a:latin typeface="Arial" charset="0"/>
              </a:rPr>
              <a:t>of median</a:t>
            </a:r>
          </a:p>
        </p:txBody>
      </p:sp>
      <p:sp>
        <p:nvSpPr>
          <p:cNvPr id="316426" name="Line 10"/>
          <p:cNvSpPr>
            <a:spLocks noChangeShapeType="1"/>
          </p:cNvSpPr>
          <p:nvPr/>
        </p:nvSpPr>
        <p:spPr bwMode="auto">
          <a:xfrm flipH="1" flipV="1">
            <a:off x="1143000" y="3429000"/>
            <a:ext cx="381000" cy="304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425" grpId="0" animBg="1"/>
      <p:bldP spid="3164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MVC-005S"/>
          <p:cNvPicPr>
            <a:picLocks noChangeAspect="1" noChangeArrowheads="1"/>
          </p:cNvPicPr>
          <p:nvPr/>
        </p:nvPicPr>
        <p:blipFill>
          <a:blip r:embed="rId2" cstate="email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953000"/>
            <a:ext cx="9144000" cy="1905000"/>
          </a:xfrm>
          <a:solidFill>
            <a:schemeClr val="tx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00FFFF"/>
                </a:solidFill>
                <a:latin typeface="Arial" charset="0"/>
              </a:rPr>
              <a:t>Why would exceeding the speed limit be especially dangerous on higher speed, two lane roads?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6858000" cy="17526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Higher speeds increase stopping distance in the event that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cars pull out</a:t>
            </a: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of blind corners or over hills.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4" name="Picture 8" descr="MVC-003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81" name="Rectangle 5"/>
          <p:cNvSpPr>
            <a:spLocks noChangeArrowheads="1"/>
          </p:cNvSpPr>
          <p:nvPr/>
        </p:nvSpPr>
        <p:spPr bwMode="auto">
          <a:xfrm>
            <a:off x="0" y="5105400"/>
            <a:ext cx="9144000" cy="1905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2800" b="1" dirty="0" smtClean="0">
                <a:solidFill>
                  <a:srgbClr val="00FFFF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00FFFF"/>
                </a:solidFill>
                <a:latin typeface="Arial" charset="0"/>
              </a:rPr>
              <a:t>W</a:t>
            </a:r>
            <a:r>
              <a:rPr lang="en-US" sz="2800" b="1" dirty="0" smtClean="0">
                <a:solidFill>
                  <a:srgbClr val="00FFFF"/>
                </a:solidFill>
                <a:latin typeface="Arial" charset="0"/>
              </a:rPr>
              <a:t>ill </a:t>
            </a:r>
            <a:r>
              <a:rPr lang="en-US" sz="2800" b="1" dirty="0">
                <a:solidFill>
                  <a:srgbClr val="00FFFF"/>
                </a:solidFill>
                <a:latin typeface="Arial" charset="0"/>
              </a:rPr>
              <a:t>this traffic light probably stay green?</a:t>
            </a:r>
          </a:p>
        </p:txBody>
      </p:sp>
      <p:sp>
        <p:nvSpPr>
          <p:cNvPr id="152582" name="Rectangle 6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chemeClr val="hlink"/>
                </a:solidFill>
                <a:latin typeface="Arial" charset="0"/>
              </a:rPr>
              <a:t>YES…there </a:t>
            </a:r>
            <a:r>
              <a:rPr lang="en-US" sz="2800" b="1" dirty="0">
                <a:solidFill>
                  <a:schemeClr val="hlink"/>
                </a:solidFill>
                <a:latin typeface="Arial" charset="0"/>
              </a:rPr>
              <a:t>is no one on the side                                   street to trip the light sensors.</a:t>
            </a:r>
          </a:p>
        </p:txBody>
      </p:sp>
      <p:sp>
        <p:nvSpPr>
          <p:cNvPr id="152583" name="Line 7"/>
          <p:cNvSpPr>
            <a:spLocks noChangeShapeType="1"/>
          </p:cNvSpPr>
          <p:nvPr/>
        </p:nvSpPr>
        <p:spPr bwMode="auto">
          <a:xfrm>
            <a:off x="3962400" y="2438400"/>
            <a:ext cx="22860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2" grpId="0" animBg="1" autoUpdateAnimBg="0"/>
      <p:bldP spid="1525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MVC-004S"/>
          <p:cNvPicPr>
            <a:picLocks noChangeAspect="1" noChangeArrowheads="1"/>
          </p:cNvPicPr>
          <p:nvPr/>
        </p:nvPicPr>
        <p:blipFill>
          <a:blip r:embed="rId2" cstate="email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105400"/>
            <a:ext cx="9144000" cy="1752600"/>
          </a:xfrm>
          <a:solidFill>
            <a:schemeClr val="tx1"/>
          </a:solidFill>
        </p:spPr>
        <p:txBody>
          <a:bodyPr/>
          <a:lstStyle/>
          <a:p>
            <a:pPr algn="ctr">
              <a:buFontTx/>
              <a:buNone/>
            </a:pPr>
            <a:r>
              <a:rPr lang="en-US" sz="2400" b="1">
                <a:solidFill>
                  <a:srgbClr val="00FFFF"/>
                </a:solidFill>
                <a:latin typeface="Arial" charset="0"/>
              </a:rPr>
              <a:t>   You intend to go straight, why was it a good idea to      move to the right lane in this situation?</a:t>
            </a:r>
          </a:p>
          <a:p>
            <a:pPr algn="ctr">
              <a:buFontTx/>
              <a:buNone/>
            </a:pPr>
            <a:r>
              <a:rPr lang="en-US" sz="2400">
                <a:solidFill>
                  <a:schemeClr val="bg1"/>
                </a:solidFill>
                <a:latin typeface="Arial" charset="0"/>
              </a:rPr>
              <a:t>   </a:t>
            </a:r>
            <a:endParaRPr lang="en-US" sz="2400">
              <a:solidFill>
                <a:schemeClr val="hlink"/>
              </a:solidFill>
              <a:latin typeface="Arial" charset="0"/>
            </a:endParaRPr>
          </a:p>
        </p:txBody>
      </p:sp>
      <p:pic>
        <p:nvPicPr>
          <p:cNvPr id="210949" name="Picture 5" descr="flashing_orange_lg_clr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152400" cy="11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950" name="Rectangle 6"/>
          <p:cNvSpPr>
            <a:spLocks noChangeArrowheads="1"/>
          </p:cNvSpPr>
          <p:nvPr/>
        </p:nvSpPr>
        <p:spPr bwMode="auto">
          <a:xfrm>
            <a:off x="0" y="6172200"/>
            <a:ext cx="9144000" cy="6937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sz="2800" dirty="0">
                <a:solidFill>
                  <a:schemeClr val="hlink"/>
                </a:solidFill>
                <a:latin typeface="Arial" charset="0"/>
              </a:rPr>
              <a:t>The left turner…and no protected arrow.</a:t>
            </a:r>
          </a:p>
        </p:txBody>
      </p:sp>
      <p:sp>
        <p:nvSpPr>
          <p:cNvPr id="210951" name="Line 7"/>
          <p:cNvSpPr>
            <a:spLocks noChangeShapeType="1"/>
          </p:cNvSpPr>
          <p:nvPr/>
        </p:nvSpPr>
        <p:spPr bwMode="auto">
          <a:xfrm flipH="1" flipV="1">
            <a:off x="4419600" y="3810000"/>
            <a:ext cx="152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52" name="Oval 8"/>
          <p:cNvSpPr>
            <a:spLocks noChangeArrowheads="1"/>
          </p:cNvSpPr>
          <p:nvPr/>
        </p:nvSpPr>
        <p:spPr bwMode="auto">
          <a:xfrm>
            <a:off x="4800600" y="2819400"/>
            <a:ext cx="228600" cy="304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09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0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0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0" grpId="0" animBg="1"/>
      <p:bldP spid="210951" grpId="0" animBg="1"/>
      <p:bldP spid="2109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0835" name="Picture 1027" descr="MVC-001S"/>
          <p:cNvPicPr>
            <a:picLocks noChangeAspect="1" noChangeArrowheads="1"/>
          </p:cNvPicPr>
          <p:nvPr/>
        </p:nvPicPr>
        <p:blipFill>
          <a:blip r:embed="rId2" cstate="email">
            <a:lum bright="6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6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0" y="4876800"/>
            <a:ext cx="9144000" cy="1981200"/>
          </a:xfrm>
          <a:solidFill>
            <a:schemeClr val="tx1"/>
          </a:solidFill>
        </p:spPr>
        <p:txBody>
          <a:bodyPr/>
          <a:lstStyle/>
          <a:p>
            <a:pPr algn="ctr">
              <a:buFontTx/>
              <a:buNone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   </a:t>
            </a:r>
            <a:r>
              <a:rPr lang="en-US" sz="2400" b="1" dirty="0">
                <a:solidFill>
                  <a:srgbClr val="00FFFF"/>
                </a:solidFill>
                <a:latin typeface="Arial" charset="0"/>
              </a:rPr>
              <a:t>You’re going straight at this </a:t>
            </a:r>
            <a:r>
              <a:rPr lang="en-US" sz="2400" b="1" dirty="0" smtClean="0">
                <a:solidFill>
                  <a:srgbClr val="00FFFF"/>
                </a:solidFill>
                <a:latin typeface="Arial" charset="0"/>
              </a:rPr>
              <a:t>intersection,                          what have </a:t>
            </a:r>
            <a:r>
              <a:rPr lang="en-US" sz="2400" b="1" dirty="0">
                <a:solidFill>
                  <a:srgbClr val="00FFFF"/>
                </a:solidFill>
                <a:latin typeface="Arial" charset="0"/>
              </a:rPr>
              <a:t>you </a:t>
            </a:r>
            <a:r>
              <a:rPr lang="en-US" sz="2400" b="1" dirty="0" smtClean="0">
                <a:solidFill>
                  <a:srgbClr val="00FFFF"/>
                </a:solidFill>
                <a:latin typeface="Arial" charset="0"/>
              </a:rPr>
              <a:t>identified and </a:t>
            </a:r>
            <a:r>
              <a:rPr lang="en-US" sz="2400" b="1" dirty="0">
                <a:solidFill>
                  <a:srgbClr val="00FFFF"/>
                </a:solidFill>
                <a:latin typeface="Arial" charset="0"/>
              </a:rPr>
              <a:t>what should you do?</a:t>
            </a:r>
          </a:p>
          <a:p>
            <a:pPr algn="ctr">
              <a:buFontTx/>
              <a:buNone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     </a:t>
            </a:r>
            <a:endParaRPr lang="en-US" sz="2400" b="1" dirty="0">
              <a:solidFill>
                <a:schemeClr val="hlink"/>
              </a:solidFill>
              <a:latin typeface="Arial" charset="0"/>
            </a:endParaRPr>
          </a:p>
        </p:txBody>
      </p:sp>
      <p:pic>
        <p:nvPicPr>
          <p:cNvPr id="120837" name="Picture 102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21336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28"/>
          <p:cNvSpPr txBox="1">
            <a:spLocks noChangeArrowheads="1"/>
          </p:cNvSpPr>
          <p:nvPr/>
        </p:nvSpPr>
        <p:spPr bwMode="auto">
          <a:xfrm>
            <a:off x="5687" y="5724099"/>
            <a:ext cx="9144000" cy="914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</a:pPr>
            <a:r>
              <a:rPr lang="en-US" sz="2400" b="1" dirty="0" smtClean="0">
                <a:solidFill>
                  <a:schemeClr val="hlink"/>
                </a:solidFill>
                <a:latin typeface="Arial" charset="0"/>
              </a:rPr>
              <a:t>The right lane is ending, check to see if someone                    will be passing you on the right. </a:t>
            </a:r>
            <a:endParaRPr lang="en-US" sz="2400" b="1" dirty="0">
              <a:solidFill>
                <a:schemeClr val="hlink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1860" name="Picture 4" descr="MVC-002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1" name="Rectangle 5"/>
          <p:cNvSpPr>
            <a:spLocks noChangeArrowheads="1"/>
          </p:cNvSpPr>
          <p:nvPr/>
        </p:nvSpPr>
        <p:spPr bwMode="auto">
          <a:xfrm>
            <a:off x="0" y="5334000"/>
            <a:ext cx="9144000" cy="1752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</a:pPr>
            <a:r>
              <a:rPr lang="en-US" b="1">
                <a:solidFill>
                  <a:srgbClr val="CC99FF"/>
                </a:solidFill>
                <a:latin typeface="Arial" charset="0"/>
              </a:rPr>
              <a:t>   </a:t>
            </a:r>
            <a:r>
              <a:rPr lang="en-US" b="1">
                <a:solidFill>
                  <a:schemeClr val="bg1"/>
                </a:solidFill>
                <a:latin typeface="Arial" charset="0"/>
              </a:rPr>
              <a:t>Continue checking for additional cars that                                   might be passing.   </a:t>
            </a:r>
            <a:r>
              <a:rPr lang="en-US" sz="1800" b="1">
                <a:solidFill>
                  <a:schemeClr val="hlink"/>
                </a:solidFill>
                <a:latin typeface="Arial" charset="0"/>
              </a:rPr>
              <a:t>(right shoulder head check)</a:t>
            </a:r>
          </a:p>
        </p:txBody>
      </p:sp>
      <p:sp>
        <p:nvSpPr>
          <p:cNvPr id="121862" name="Line 6"/>
          <p:cNvSpPr>
            <a:spLocks noChangeShapeType="1"/>
          </p:cNvSpPr>
          <p:nvPr/>
        </p:nvSpPr>
        <p:spPr bwMode="auto">
          <a:xfrm flipV="1">
            <a:off x="6629400" y="4267200"/>
            <a:ext cx="685800" cy="7620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1863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28956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4" name="WordArt 8"/>
          <p:cNvSpPr>
            <a:spLocks noChangeArrowheads="1" noChangeShapeType="1" noTextEdit="1"/>
          </p:cNvSpPr>
          <p:nvPr/>
        </p:nvSpPr>
        <p:spPr bwMode="auto">
          <a:xfrm>
            <a:off x="381000" y="4800600"/>
            <a:ext cx="2387600" cy="3238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</a:rPr>
              <a:t>- same intersection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MVC-007S"/>
          <p:cNvPicPr>
            <a:picLocks noChangeAspect="1" noChangeArrowheads="1"/>
          </p:cNvPicPr>
          <p:nvPr/>
        </p:nvPicPr>
        <p:blipFill>
          <a:blip r:embed="rId2" cstate="email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990600"/>
          </a:xfrm>
          <a:solidFill>
            <a:schemeClr val="tx1"/>
          </a:solidFill>
          <a:ln/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>
                <a:solidFill>
                  <a:srgbClr val="00FFFF"/>
                </a:solidFill>
                <a:latin typeface="Arial" charset="0"/>
              </a:rPr>
              <a:t>When we see this sign, there is                           usually a bridge ahead.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sz="2800" b="1" dirty="0">
              <a:solidFill>
                <a:srgbClr val="00FFFF"/>
              </a:solidFill>
              <a:latin typeface="Arial" charset="0"/>
            </a:endParaRPr>
          </a:p>
        </p:txBody>
      </p:sp>
      <p:sp>
        <p:nvSpPr>
          <p:cNvPr id="205828" name="Oval 4"/>
          <p:cNvSpPr>
            <a:spLocks noChangeArrowheads="1"/>
          </p:cNvSpPr>
          <p:nvPr/>
        </p:nvSpPr>
        <p:spPr bwMode="auto">
          <a:xfrm>
            <a:off x="6553200" y="2362200"/>
            <a:ext cx="990600" cy="7620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29" name="Rectangle 5"/>
          <p:cNvSpPr>
            <a:spLocks noChangeArrowheads="1"/>
          </p:cNvSpPr>
          <p:nvPr/>
        </p:nvSpPr>
        <p:spPr bwMode="auto">
          <a:xfrm>
            <a:off x="0" y="5410200"/>
            <a:ext cx="9144000" cy="1447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sz="2800" b="1">
                <a:solidFill>
                  <a:srgbClr val="00FFFF"/>
                </a:solidFill>
                <a:latin typeface="Arial" charset="0"/>
              </a:rPr>
              <a:t>   What is the meaning of this sign?</a:t>
            </a:r>
          </a:p>
        </p:txBody>
      </p:sp>
      <p:sp>
        <p:nvSpPr>
          <p:cNvPr id="205830" name="Rectangle 6"/>
          <p:cNvSpPr>
            <a:spLocks noChangeArrowheads="1"/>
          </p:cNvSpPr>
          <p:nvPr/>
        </p:nvSpPr>
        <p:spPr bwMode="auto">
          <a:xfrm>
            <a:off x="152400" y="6096000"/>
            <a:ext cx="9144000" cy="914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sz="2800" b="1" i="1">
                <a:solidFill>
                  <a:srgbClr val="FFFF00"/>
                </a:solidFill>
                <a:latin typeface="Arial" charset="0"/>
              </a:rPr>
              <a:t>Slippery when wet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5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7" grpId="0" animBg="1" autoUpdateAnimBg="0"/>
      <p:bldP spid="205828" grpId="0" animBg="1"/>
      <p:bldP spid="205830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MVC-004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533400" y="6248400"/>
            <a:ext cx="7848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FFFF"/>
                </a:solidFill>
              </a:rPr>
              <a:t>   </a:t>
            </a:r>
            <a:r>
              <a:rPr lang="en-US" sz="2800" b="1">
                <a:solidFill>
                  <a:schemeClr val="bg1"/>
                </a:solidFill>
              </a:rPr>
              <a:t>¼ mile later…the bridge.</a:t>
            </a:r>
            <a:r>
              <a:rPr lang="en-US" sz="2800" b="1">
                <a:solidFill>
                  <a:srgbClr val="00FFFF"/>
                </a:solidFill>
              </a:rPr>
              <a:t>  It’s about 32 degrees and the    </a:t>
            </a:r>
          </a:p>
          <a:p>
            <a:pPr algn="ctr"/>
            <a:r>
              <a:rPr lang="en-US" sz="2800" b="1">
                <a:solidFill>
                  <a:srgbClr val="00FFFF"/>
                </a:solidFill>
              </a:rPr>
              <a:t> road surface is more than just wet, it is also icy.</a:t>
            </a:r>
          </a:p>
          <a:p>
            <a:pPr algn="ctr"/>
            <a:endParaRPr lang="en-US" sz="2800" b="1">
              <a:solidFill>
                <a:srgbClr val="00FFFF"/>
              </a:solidFill>
            </a:endParaRPr>
          </a:p>
          <a:p>
            <a:pPr algn="ctr"/>
            <a:r>
              <a:rPr lang="en-US" sz="2800" b="1">
                <a:solidFill>
                  <a:srgbClr val="00FFFF"/>
                </a:solidFill>
              </a:rPr>
              <a:t>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23" name="turkey straw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171013" name="Picture 5" descr="DJF0010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714"/>
          <a:stretch>
            <a:fillRect/>
          </a:stretch>
        </p:blipFill>
        <p:spPr bwMode="auto">
          <a:xfrm>
            <a:off x="0" y="-153988"/>
            <a:ext cx="9144000" cy="704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2286000"/>
            <a:ext cx="5791200" cy="1981200"/>
          </a:xfrm>
        </p:spPr>
        <p:txBody>
          <a:bodyPr/>
          <a:lstStyle/>
          <a:p>
            <a:r>
              <a:rPr lang="en-US" sz="3600" b="1">
                <a:solidFill>
                  <a:srgbClr val="FFFF00"/>
                </a:solidFill>
                <a:latin typeface="Arial" charset="0"/>
              </a:rPr>
              <a:t>2 lane driving</a:t>
            </a:r>
          </a:p>
          <a:p>
            <a:r>
              <a:rPr lang="en-US" sz="2800" b="1">
                <a:solidFill>
                  <a:schemeClr val="bg1"/>
                </a:solidFill>
                <a:latin typeface="Arial" charset="0"/>
              </a:rPr>
              <a:t>Strategies and</a:t>
            </a:r>
          </a:p>
          <a:p>
            <a:r>
              <a:rPr lang="en-US" sz="2800" b="1">
                <a:solidFill>
                  <a:schemeClr val="bg1"/>
                </a:solidFill>
                <a:latin typeface="Arial" charset="0"/>
              </a:rPr>
              <a:t>Rules of Road</a:t>
            </a: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304800" y="5638800"/>
            <a:ext cx="8610600" cy="1219200"/>
          </a:xfrm>
          <a:prstGeom prst="rect">
            <a:avLst/>
          </a:prstGeom>
          <a:solidFill>
            <a:srgbClr val="5422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30000"/>
              </a:lnSpc>
            </a:pPr>
            <a:r>
              <a:rPr lang="en-US" sz="2000" b="1">
                <a:solidFill>
                  <a:srgbClr val="FF9900"/>
                </a:solidFill>
                <a:latin typeface="Arial" charset="0"/>
              </a:rPr>
              <a:t>40% more fatal crashes occur on rural roads than urban roads.</a:t>
            </a:r>
          </a:p>
          <a:p>
            <a:pPr algn="ctr"/>
            <a:r>
              <a:rPr lang="en-US" sz="2000" b="1">
                <a:solidFill>
                  <a:srgbClr val="FF9900"/>
                </a:solidFill>
                <a:latin typeface="Arial" charset="0"/>
              </a:rPr>
              <a:t>Rural roads may be narrow and surfaced with gravel or asphalt.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10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102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2" descr="P102037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876800"/>
            <a:ext cx="9144000" cy="1981200"/>
          </a:xfrm>
          <a:solidFill>
            <a:schemeClr val="tx1"/>
          </a:solidFill>
        </p:spPr>
        <p:txBody>
          <a:bodyPr/>
          <a:lstStyle/>
          <a:p>
            <a:pPr algn="ctr">
              <a:buFontTx/>
              <a:buNone/>
            </a:pPr>
            <a:r>
              <a:rPr lang="en-US" sz="2800" b="1">
                <a:solidFill>
                  <a:srgbClr val="00FFFF"/>
                </a:solidFill>
                <a:latin typeface="Arial" charset="0"/>
              </a:rPr>
              <a:t>What do these yellow and black stripes mean?</a:t>
            </a:r>
          </a:p>
          <a:p>
            <a:pPr algn="ctr">
              <a:lnSpc>
                <a:spcPct val="70000"/>
              </a:lnSpc>
              <a:buFontTx/>
              <a:buNone/>
            </a:pPr>
            <a:r>
              <a:rPr lang="en-US" sz="4000">
                <a:solidFill>
                  <a:srgbClr val="FFFF00"/>
                </a:solidFill>
                <a:latin typeface="Arial" charset="0"/>
              </a:rPr>
              <a:t>   </a:t>
            </a:r>
            <a:endParaRPr lang="en-US" b="1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342020" name="AutoShape 4"/>
          <p:cNvSpPr>
            <a:spLocks noChangeArrowheads="1"/>
          </p:cNvSpPr>
          <p:nvPr/>
        </p:nvSpPr>
        <p:spPr bwMode="auto">
          <a:xfrm>
            <a:off x="7772400" y="2133600"/>
            <a:ext cx="685800" cy="1524000"/>
          </a:xfrm>
          <a:prstGeom prst="flowChartProcess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202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solidFill>
                  <a:srgbClr val="FFFF00"/>
                </a:solidFill>
                <a:latin typeface="Arial" charset="0"/>
              </a:rPr>
              <a:t>    </a:t>
            </a:r>
            <a:r>
              <a:rPr lang="en-US" b="1" dirty="0">
                <a:solidFill>
                  <a:schemeClr val="hlink"/>
                </a:solidFill>
                <a:latin typeface="Arial" charset="0"/>
              </a:rPr>
              <a:t>FIXED  IMMOVABLE  HAZARD!                                                    A high speed collision with this bridge could be fatal.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20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2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2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0" grpId="0" animBg="1"/>
      <p:bldP spid="3420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noFill/>
          <a:ln/>
        </p:spPr>
        <p:txBody>
          <a:bodyPr/>
          <a:lstStyle/>
          <a:p>
            <a:r>
              <a:rPr lang="en-US" sz="3600" b="1">
                <a:solidFill>
                  <a:srgbClr val="00FFFF"/>
                </a:solidFill>
              </a:rPr>
              <a:t>Roadside Hazards</a:t>
            </a:r>
          </a:p>
        </p:txBody>
      </p:sp>
      <p:pic>
        <p:nvPicPr>
          <p:cNvPr id="351236" name="fixed objects b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288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29" fill="hold"/>
                                        <p:tgtEl>
                                          <p:spTgt spid="351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512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1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1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23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72" name="Picture 8" descr="j04014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7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2286000"/>
            <a:ext cx="5791200" cy="1981200"/>
          </a:xfrm>
          <a:noFill/>
          <a:ln/>
        </p:spPr>
        <p:txBody>
          <a:bodyPr/>
          <a:lstStyle/>
          <a:p>
            <a:r>
              <a:rPr lang="en-US" sz="3600" b="1">
                <a:solidFill>
                  <a:srgbClr val="66FFFF"/>
                </a:solidFill>
                <a:latin typeface="Arial" charset="0"/>
              </a:rPr>
              <a:t>2 lane driving</a:t>
            </a:r>
          </a:p>
          <a:p>
            <a:r>
              <a:rPr lang="en-US" sz="2800" b="1">
                <a:solidFill>
                  <a:schemeClr val="bg1"/>
                </a:solidFill>
                <a:latin typeface="Arial" charset="0"/>
              </a:rPr>
              <a:t>Strategies and</a:t>
            </a:r>
          </a:p>
          <a:p>
            <a:r>
              <a:rPr lang="en-US" sz="2800" b="1">
                <a:solidFill>
                  <a:schemeClr val="bg1"/>
                </a:solidFill>
                <a:latin typeface="Arial" charset="0"/>
              </a:rPr>
              <a:t>Rules of Road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3" name="Picture 5" descr="P10102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lum bright="6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2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5334000"/>
            <a:ext cx="9144000" cy="838200"/>
          </a:xfrm>
          <a:solidFill>
            <a:schemeClr val="tx1"/>
          </a:solidFill>
        </p:spPr>
        <p:txBody>
          <a:bodyPr/>
          <a:lstStyle/>
          <a:p>
            <a:pPr algn="ctr">
              <a:lnSpc>
                <a:spcPct val="110000"/>
              </a:lnSpc>
              <a:buFontTx/>
              <a:buNone/>
            </a:pPr>
            <a:r>
              <a:rPr lang="en-US" sz="2800" b="1">
                <a:solidFill>
                  <a:srgbClr val="00FFFF"/>
                </a:solidFill>
                <a:latin typeface="Arial" charset="0"/>
              </a:rPr>
              <a:t>    What must you do in this situation?</a:t>
            </a:r>
          </a:p>
          <a:p>
            <a:pPr algn="ctr">
              <a:lnSpc>
                <a:spcPct val="110000"/>
              </a:lnSpc>
              <a:buFontTx/>
              <a:buNone/>
            </a:pPr>
            <a:r>
              <a:rPr lang="en-US" sz="2800" b="1">
                <a:solidFill>
                  <a:srgbClr val="00FFFF"/>
                </a:solidFill>
                <a:latin typeface="Arial" charset="0"/>
              </a:rPr>
              <a:t>   </a:t>
            </a:r>
            <a:endParaRPr lang="en-US" sz="2800" b="1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222212" name="Rectangle 4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Arial" charset="0"/>
              </a:rPr>
              <a:t>One of the most important signs along the road.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  <a:latin typeface="Arial" charset="0"/>
              </a:rPr>
              <a:t>One of the few signs </a:t>
            </a:r>
            <a:r>
              <a:rPr lang="en-US" sz="2000" b="1" dirty="0" smtClean="0">
                <a:solidFill>
                  <a:schemeClr val="accent1"/>
                </a:solidFill>
                <a:latin typeface="Arial" charset="0"/>
              </a:rPr>
              <a:t>directing </a:t>
            </a:r>
            <a:r>
              <a:rPr lang="en-US" sz="2000" b="1" dirty="0" smtClean="0">
                <a:solidFill>
                  <a:srgbClr val="FF9900"/>
                </a:solidFill>
                <a:latin typeface="Arial" charset="0"/>
              </a:rPr>
              <a:t>you to </a:t>
            </a:r>
            <a:r>
              <a:rPr lang="en-US" sz="2000" b="1" dirty="0">
                <a:solidFill>
                  <a:srgbClr val="FF9900"/>
                </a:solidFill>
                <a:latin typeface="Arial" charset="0"/>
              </a:rPr>
              <a:t>do something</a:t>
            </a:r>
            <a:r>
              <a:rPr lang="en-US" sz="2000" b="1" dirty="0">
                <a:solidFill>
                  <a:schemeClr val="accent1"/>
                </a:solidFill>
                <a:latin typeface="Arial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  <a:latin typeface="Arial" charset="0"/>
              </a:rPr>
              <a:t>rather than just being warned.</a:t>
            </a:r>
          </a:p>
        </p:txBody>
      </p:sp>
      <p:sp>
        <p:nvSpPr>
          <p:cNvPr id="222216" name="Rectangle 8"/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en-US" sz="2800" b="1">
                <a:solidFill>
                  <a:schemeClr val="hlink"/>
                </a:solidFill>
                <a:latin typeface="Arial" charset="0"/>
              </a:rPr>
              <a:t>Lane change, it’s becoming a 2 lane road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2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2" grpId="0" animBg="1" autoUpdateAnimBg="0"/>
      <p:bldP spid="222216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2" name="Picture 2" descr="P1010869"/>
          <p:cNvPicPr>
            <a:picLocks noChangeAspect="1" noChangeArrowheads="1"/>
          </p:cNvPicPr>
          <p:nvPr/>
        </p:nvPicPr>
        <p:blipFill>
          <a:blip r:embed="rId2" cstate="email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905000"/>
          </a:xfrm>
          <a:solidFill>
            <a:schemeClr val="tx1"/>
          </a:solidFill>
          <a:ln/>
        </p:spPr>
        <p:txBody>
          <a:bodyPr/>
          <a:lstStyle/>
          <a:p>
            <a:pPr>
              <a:lnSpc>
                <a:spcPct val="130000"/>
              </a:lnSpc>
              <a:buFontTx/>
              <a:buNone/>
            </a:pPr>
            <a:r>
              <a:rPr lang="en-US" sz="2800" b="1">
                <a:solidFill>
                  <a:srgbClr val="00FFFF"/>
                </a:solidFill>
                <a:latin typeface="Arial" charset="0"/>
              </a:rPr>
              <a:t>   After changing lanes, what should you check?</a:t>
            </a:r>
            <a:r>
              <a:rPr lang="en-US" sz="2800" b="1">
                <a:solidFill>
                  <a:schemeClr val="hlink"/>
                </a:solidFill>
                <a:latin typeface="Arial" charset="0"/>
              </a:rPr>
              <a:t>                     </a:t>
            </a:r>
          </a:p>
        </p:txBody>
      </p:sp>
      <p:sp>
        <p:nvSpPr>
          <p:cNvPr id="348164" name="Rectangle 4"/>
          <p:cNvSpPr>
            <a:spLocks noGrp="1" noChangeArrowheads="1"/>
          </p:cNvSpPr>
          <p:nvPr>
            <p:ph type="title"/>
          </p:nvPr>
        </p:nvSpPr>
        <p:spPr>
          <a:xfrm>
            <a:off x="1600200" y="838200"/>
            <a:ext cx="6172200" cy="685800"/>
          </a:xfrm>
          <a:solidFill>
            <a:schemeClr val="tx1"/>
          </a:solidFill>
          <a:ln/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3200" b="1">
                <a:solidFill>
                  <a:schemeClr val="hlink"/>
                </a:solidFill>
              </a:rPr>
              <a:t> Is anyone passing on the right?</a:t>
            </a:r>
          </a:p>
        </p:txBody>
      </p:sp>
      <p:sp>
        <p:nvSpPr>
          <p:cNvPr id="348165" name="AutoShape 5"/>
          <p:cNvSpPr>
            <a:spLocks noChangeArrowheads="1"/>
          </p:cNvSpPr>
          <p:nvPr/>
        </p:nvSpPr>
        <p:spPr bwMode="auto">
          <a:xfrm rot="1189819">
            <a:off x="5181600" y="5715000"/>
            <a:ext cx="3657600" cy="533400"/>
          </a:xfrm>
          <a:prstGeom prst="rightArrow">
            <a:avLst>
              <a:gd name="adj1" fmla="val 50000"/>
              <a:gd name="adj2" fmla="val 1714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latin typeface="Arial" charset="0"/>
              </a:rPr>
              <a:t>Head check over right shoulder</a:t>
            </a:r>
          </a:p>
        </p:txBody>
      </p:sp>
      <p:sp>
        <p:nvSpPr>
          <p:cNvPr id="348166" name="WordArt 6"/>
          <p:cNvSpPr>
            <a:spLocks noChangeArrowheads="1" noChangeShapeType="1" noTextEdit="1"/>
          </p:cNvSpPr>
          <p:nvPr/>
        </p:nvSpPr>
        <p:spPr bwMode="auto">
          <a:xfrm>
            <a:off x="3581400" y="5943600"/>
            <a:ext cx="2543175" cy="7175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Developing this habit will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minimize risks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81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8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8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8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8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8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64" grpId="0" build="p" animBg="1" autoUpdateAnimBg="0"/>
      <p:bldP spid="348165" grpId="0" animBg="1" autoUpdateAnimBg="0"/>
      <p:bldP spid="3481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339971" name="Picture 3" descr="P102031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9972" name="Rectangle 4"/>
          <p:cNvSpPr>
            <a:spLocks noChangeArrowheads="1"/>
          </p:cNvSpPr>
          <p:nvPr/>
        </p:nvSpPr>
        <p:spPr bwMode="auto">
          <a:xfrm>
            <a:off x="0" y="0"/>
            <a:ext cx="9144000" cy="1600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3600" b="1">
                <a:solidFill>
                  <a:srgbClr val="00FFFF"/>
                </a:solidFill>
                <a:latin typeface="Arial" charset="0"/>
              </a:rPr>
              <a:t>Some drivers seem to be unaware      that their lane is ending…</a:t>
            </a:r>
          </a:p>
        </p:txBody>
      </p:sp>
      <p:sp>
        <p:nvSpPr>
          <p:cNvPr id="3399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733800" y="5791200"/>
            <a:ext cx="5410200" cy="1066800"/>
          </a:xfrm>
          <a:solidFill>
            <a:schemeClr val="tx1"/>
          </a:solidFill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i="1">
                <a:solidFill>
                  <a:schemeClr val="bg1"/>
                </a:solidFill>
              </a:rPr>
              <a:t>Don’t be one of them…                   get over ASAP</a:t>
            </a:r>
          </a:p>
        </p:txBody>
      </p:sp>
      <p:sp>
        <p:nvSpPr>
          <p:cNvPr id="339974" name="Line 6"/>
          <p:cNvSpPr>
            <a:spLocks noChangeShapeType="1"/>
          </p:cNvSpPr>
          <p:nvPr/>
        </p:nvSpPr>
        <p:spPr bwMode="auto">
          <a:xfrm flipH="1">
            <a:off x="4114800" y="3200400"/>
            <a:ext cx="457200" cy="76200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973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MVC-001S"/>
          <p:cNvPicPr>
            <a:picLocks noChangeAspect="1" noChangeArrowheads="1"/>
          </p:cNvPicPr>
          <p:nvPr/>
        </p:nvPicPr>
        <p:blipFill>
          <a:blip r:embed="rId2" cstate="email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57200"/>
            <a:ext cx="6248400" cy="15240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DROP BACK AND LET THEM IN</a:t>
            </a:r>
          </a:p>
        </p:txBody>
      </p:sp>
      <p:sp>
        <p:nvSpPr>
          <p:cNvPr id="23450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1371600"/>
          </a:xfrm>
          <a:solidFill>
            <a:schemeClr val="tx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>
                <a:solidFill>
                  <a:srgbClr val="00FFFF"/>
                </a:solidFill>
                <a:latin typeface="Arial" charset="0"/>
              </a:rPr>
              <a:t>This vehicle is passing us on the right,                       </a:t>
            </a:r>
            <a:r>
              <a:rPr lang="en-US" sz="2400" b="1">
                <a:solidFill>
                  <a:schemeClr val="accent1"/>
                </a:solidFill>
                <a:latin typeface="Arial" charset="0"/>
              </a:rPr>
              <a:t>(their lane is ending)</a:t>
            </a:r>
            <a:r>
              <a:rPr lang="en-US" sz="2800" b="1">
                <a:solidFill>
                  <a:srgbClr val="00FFFF"/>
                </a:solidFill>
                <a:latin typeface="Arial" charset="0"/>
              </a:rPr>
              <a:t> what should you do?</a:t>
            </a:r>
          </a:p>
        </p:txBody>
      </p:sp>
      <p:sp>
        <p:nvSpPr>
          <p:cNvPr id="234501" name="Line 5"/>
          <p:cNvSpPr>
            <a:spLocks noChangeShapeType="1"/>
          </p:cNvSpPr>
          <p:nvPr/>
        </p:nvSpPr>
        <p:spPr bwMode="auto">
          <a:xfrm flipV="1">
            <a:off x="5867400" y="4572000"/>
            <a:ext cx="990600" cy="38100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4504" name="AutoShape 8"/>
          <p:cNvSpPr>
            <a:spLocks noChangeArrowheads="1"/>
          </p:cNvSpPr>
          <p:nvPr/>
        </p:nvSpPr>
        <p:spPr bwMode="auto">
          <a:xfrm>
            <a:off x="609600" y="1905000"/>
            <a:ext cx="2743200" cy="2590800"/>
          </a:xfrm>
          <a:prstGeom prst="octagon">
            <a:avLst>
              <a:gd name="adj" fmla="val 28801"/>
            </a:avLst>
          </a:prstGeom>
          <a:gradFill rotWithShape="0">
            <a:gsLst>
              <a:gs pos="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/>
              <a:t>STOP</a:t>
            </a:r>
          </a:p>
          <a:p>
            <a:pPr algn="ctr"/>
            <a:r>
              <a:rPr lang="en-US" sz="3600" b="1"/>
              <a:t>and</a:t>
            </a:r>
          </a:p>
          <a:p>
            <a:pPr algn="ctr"/>
            <a:r>
              <a:rPr lang="en-US" sz="3600" b="1"/>
              <a:t>THINK</a:t>
            </a:r>
          </a:p>
        </p:txBody>
      </p:sp>
      <p:sp>
        <p:nvSpPr>
          <p:cNvPr id="234505" name="AutoShape 9"/>
          <p:cNvSpPr>
            <a:spLocks noChangeArrowheads="1"/>
          </p:cNvSpPr>
          <p:nvPr/>
        </p:nvSpPr>
        <p:spPr bwMode="auto">
          <a:xfrm>
            <a:off x="609600" y="1905000"/>
            <a:ext cx="2743200" cy="2590800"/>
          </a:xfrm>
          <a:prstGeom prst="octagon">
            <a:avLst>
              <a:gd name="adj" fmla="val 29537"/>
            </a:avLst>
          </a:prstGeom>
          <a:gradFill rotWithShape="0">
            <a:gsLst>
              <a:gs pos="0">
                <a:srgbClr val="CC99FF"/>
              </a:gs>
              <a:gs pos="100000">
                <a:srgbClr val="CC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000" b="1"/>
              <a:t>There are  </a:t>
            </a:r>
          </a:p>
          <a:p>
            <a:pPr algn="ctr">
              <a:lnSpc>
                <a:spcPct val="90000"/>
              </a:lnSpc>
            </a:pPr>
            <a:r>
              <a:rPr lang="en-US" sz="2000" b="1"/>
              <a:t>a lot of aggressive</a:t>
            </a:r>
          </a:p>
          <a:p>
            <a:pPr algn="ctr">
              <a:lnSpc>
                <a:spcPct val="90000"/>
              </a:lnSpc>
            </a:pPr>
            <a:r>
              <a:rPr lang="en-US" sz="2000" b="1"/>
              <a:t> drivers like this.</a:t>
            </a:r>
          </a:p>
          <a:p>
            <a:pPr algn="ctr">
              <a:lnSpc>
                <a:spcPct val="90000"/>
              </a:lnSpc>
            </a:pPr>
            <a:r>
              <a:rPr lang="en-US" sz="2000" b="1"/>
              <a:t>There are also</a:t>
            </a:r>
          </a:p>
          <a:p>
            <a:pPr algn="ctr">
              <a:lnSpc>
                <a:spcPct val="90000"/>
              </a:lnSpc>
            </a:pPr>
            <a:r>
              <a:rPr lang="en-US" sz="2000" b="1"/>
              <a:t> drivers who have</a:t>
            </a:r>
          </a:p>
          <a:p>
            <a:pPr algn="ctr">
              <a:lnSpc>
                <a:spcPct val="90000"/>
              </a:lnSpc>
            </a:pPr>
            <a:r>
              <a:rPr lang="en-US" sz="2000" b="1"/>
              <a:t>no idea their</a:t>
            </a:r>
          </a:p>
          <a:p>
            <a:pPr algn="ctr">
              <a:lnSpc>
                <a:spcPct val="90000"/>
              </a:lnSpc>
            </a:pPr>
            <a:r>
              <a:rPr lang="en-US" sz="2000" b="1"/>
              <a:t>lane is ending </a:t>
            </a:r>
          </a:p>
        </p:txBody>
      </p:sp>
      <p:sp>
        <p:nvSpPr>
          <p:cNvPr id="234508" name="AutoShape 12"/>
          <p:cNvSpPr>
            <a:spLocks noChangeArrowheads="1"/>
          </p:cNvSpPr>
          <p:nvPr/>
        </p:nvSpPr>
        <p:spPr bwMode="auto">
          <a:xfrm>
            <a:off x="609600" y="1905000"/>
            <a:ext cx="2743200" cy="2667000"/>
          </a:xfrm>
          <a:prstGeom prst="octagon">
            <a:avLst>
              <a:gd name="adj" fmla="val 28801"/>
            </a:avLst>
          </a:prstGeom>
          <a:gradFill rotWithShape="0">
            <a:gsLst>
              <a:gs pos="0">
                <a:srgbClr val="00FFFF"/>
              </a:gs>
              <a:gs pos="100000">
                <a:srgbClr val="00FF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000" b="1"/>
              <a:t>Instead </a:t>
            </a:r>
          </a:p>
          <a:p>
            <a:pPr algn="ctr">
              <a:lnSpc>
                <a:spcPct val="90000"/>
              </a:lnSpc>
            </a:pPr>
            <a:r>
              <a:rPr lang="en-US" sz="2000" b="1"/>
              <a:t>of getting</a:t>
            </a:r>
          </a:p>
          <a:p>
            <a:pPr algn="ctr">
              <a:lnSpc>
                <a:spcPct val="90000"/>
              </a:lnSpc>
            </a:pPr>
            <a:r>
              <a:rPr lang="en-US" sz="2000" b="1"/>
              <a:t> upset with</a:t>
            </a:r>
          </a:p>
          <a:p>
            <a:pPr algn="ctr">
              <a:lnSpc>
                <a:spcPct val="90000"/>
              </a:lnSpc>
            </a:pPr>
            <a:r>
              <a:rPr lang="en-US" sz="2000" b="1"/>
              <a:t>these drivers,</a:t>
            </a:r>
          </a:p>
          <a:p>
            <a:pPr algn="ctr">
              <a:lnSpc>
                <a:spcPct val="90000"/>
              </a:lnSpc>
            </a:pPr>
            <a:r>
              <a:rPr lang="en-US" sz="2000" b="1"/>
              <a:t> just let them be. </a:t>
            </a:r>
          </a:p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There’s no way </a:t>
            </a:r>
          </a:p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 can change</a:t>
            </a:r>
          </a:p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them anyway.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4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4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499" grpId="0" build="p" autoUpdateAnimBg="0"/>
      <p:bldP spid="234504" grpId="0" animBg="1" autoUpdateAnimBg="0"/>
      <p:bldP spid="234505" grpId="0" animBg="1" autoUpdateAnimBg="0"/>
      <p:bldP spid="234508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93" name="Picture 9" descr="P101023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98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76400"/>
          </a:xfrm>
          <a:solidFill>
            <a:schemeClr val="tx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>
                <a:solidFill>
                  <a:srgbClr val="00FFFF"/>
                </a:solidFill>
                <a:latin typeface="Arial" charset="0"/>
              </a:rPr>
              <a:t>After the 4 lane road ends you will often                        see this sign that indicates:___________</a:t>
            </a:r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943600" y="838200"/>
            <a:ext cx="2667000" cy="5334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>
                <a:solidFill>
                  <a:srgbClr val="FFFF00"/>
                </a:solidFill>
                <a:latin typeface="Arial" charset="0"/>
              </a:rPr>
              <a:t>2 Way Traffic</a:t>
            </a:r>
          </a:p>
        </p:txBody>
      </p:sp>
      <p:pic>
        <p:nvPicPr>
          <p:cNvPr id="297995" name="Picture 11" descr="TN00424_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2209800" cy="139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97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7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7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98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9" name="Picture 5" descr="DSCF05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347" name="Rectangle 3"/>
          <p:cNvSpPr>
            <a:spLocks noChangeArrowheads="1"/>
          </p:cNvSpPr>
          <p:nvPr/>
        </p:nvSpPr>
        <p:spPr bwMode="auto">
          <a:xfrm>
            <a:off x="685800" y="4953000"/>
            <a:ext cx="77724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 b="1">
                <a:solidFill>
                  <a:schemeClr val="bg1"/>
                </a:solidFill>
                <a:latin typeface="Arial" charset="0"/>
              </a:rPr>
              <a:t>While thinking about rural areas,                       be aware that curves and hills may                      obscure your visibility…</a:t>
            </a:r>
            <a:endParaRPr lang="en-US" sz="32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3348" name="Oval 4"/>
          <p:cNvSpPr>
            <a:spLocks noChangeArrowheads="1"/>
          </p:cNvSpPr>
          <p:nvPr/>
        </p:nvSpPr>
        <p:spPr bwMode="auto">
          <a:xfrm>
            <a:off x="6858000" y="3505200"/>
            <a:ext cx="1143000" cy="1066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3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8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0</TotalTime>
  <Words>627</Words>
  <Application>Microsoft Office PowerPoint</Application>
  <PresentationFormat>On-screen Show (4:3)</PresentationFormat>
  <Paragraphs>88</Paragraphs>
  <Slides>21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Blank Presentation</vt:lpstr>
      <vt:lpstr>1_Blank Presentation</vt:lpstr>
      <vt:lpstr>5_Default Design</vt:lpstr>
      <vt:lpstr>PowerPoint Presentation</vt:lpstr>
      <vt:lpstr>PowerPoint Presentation</vt:lpstr>
      <vt:lpstr>PowerPoint Presentation</vt:lpstr>
      <vt:lpstr>PowerPoint Presentation</vt:lpstr>
      <vt:lpstr> Is anyone passing on the right?</vt:lpstr>
      <vt:lpstr>PowerPoint Presentation</vt:lpstr>
      <vt:lpstr>This vehicle is passing us on the right,                       (their lane is ending) what should you do?</vt:lpstr>
      <vt:lpstr>After the 4 lane road ends you will often                        see this sign that indicates:___________</vt:lpstr>
      <vt:lpstr>PowerPoint Presentation</vt:lpstr>
      <vt:lpstr>PowerPoint Presentation</vt:lpstr>
      <vt:lpstr>PowerPoint Presentation</vt:lpstr>
      <vt:lpstr>PowerPoint Presentation</vt:lpstr>
      <vt:lpstr>Why would exceeding the speed limit be especially dangerous on higher speed, two lane roads?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Roadside Hazards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2010-10-22T00:00:11Z</dcterms:created>
  <dcterms:modified xsi:type="dcterms:W3CDTF">2014-07-02T01:46:20Z</dcterms:modified>
</cp:coreProperties>
</file>