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48" r:id="rId1"/>
    <p:sldMasterId id="2147483649" r:id="rId2"/>
    <p:sldMasterId id="2147483651" r:id="rId3"/>
    <p:sldMasterId id="2147483697" r:id="rId4"/>
  </p:sldMasterIdLst>
  <p:handoutMasterIdLst>
    <p:handoutMasterId r:id="rId28"/>
  </p:handoutMasterIdLst>
  <p:sldIdLst>
    <p:sldId id="435" r:id="rId5"/>
    <p:sldId id="324" r:id="rId6"/>
    <p:sldId id="426" r:id="rId7"/>
    <p:sldId id="307" r:id="rId8"/>
    <p:sldId id="366" r:id="rId9"/>
    <p:sldId id="430" r:id="rId10"/>
    <p:sldId id="367" r:id="rId11"/>
    <p:sldId id="424" r:id="rId12"/>
    <p:sldId id="336" r:id="rId13"/>
    <p:sldId id="333" r:id="rId14"/>
    <p:sldId id="431" r:id="rId15"/>
    <p:sldId id="407" r:id="rId16"/>
    <p:sldId id="369" r:id="rId17"/>
    <p:sldId id="432" r:id="rId18"/>
    <p:sldId id="408" r:id="rId19"/>
    <p:sldId id="258" r:id="rId20"/>
    <p:sldId id="365" r:id="rId21"/>
    <p:sldId id="319" r:id="rId22"/>
    <p:sldId id="371" r:id="rId23"/>
    <p:sldId id="372" r:id="rId24"/>
    <p:sldId id="373" r:id="rId25"/>
    <p:sldId id="374" r:id="rId26"/>
    <p:sldId id="375" r:id="rId2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CC00CC"/>
    <a:srgbClr val="DDDDDD"/>
    <a:srgbClr val="00FFFF"/>
    <a:srgbClr val="FFCC66"/>
    <a:srgbClr val="FF9900"/>
    <a:srgbClr val="FF0000"/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78" y="-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6" d="100"/>
        <a:sy n="86" d="100"/>
      </p:scale>
      <p:origin x="0" y="8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8.xml"/><Relationship Id="rId3" Type="http://schemas.openxmlformats.org/officeDocument/2006/relationships/slide" Target="slides/slide9.xml"/><Relationship Id="rId7" Type="http://schemas.openxmlformats.org/officeDocument/2006/relationships/slide" Target="slides/slide17.xml"/><Relationship Id="rId12" Type="http://schemas.openxmlformats.org/officeDocument/2006/relationships/slide" Target="slides/slide22.xml"/><Relationship Id="rId2" Type="http://schemas.openxmlformats.org/officeDocument/2006/relationships/slide" Target="slides/slide5.xml"/><Relationship Id="rId1" Type="http://schemas.openxmlformats.org/officeDocument/2006/relationships/slide" Target="slides/slide4.xml"/><Relationship Id="rId6" Type="http://schemas.openxmlformats.org/officeDocument/2006/relationships/slide" Target="slides/slide16.xml"/><Relationship Id="rId11" Type="http://schemas.openxmlformats.org/officeDocument/2006/relationships/slide" Target="slides/slide21.xml"/><Relationship Id="rId5" Type="http://schemas.openxmlformats.org/officeDocument/2006/relationships/slide" Target="slides/slide13.xml"/><Relationship Id="rId10" Type="http://schemas.openxmlformats.org/officeDocument/2006/relationships/slide" Target="slides/slide20.xml"/><Relationship Id="rId4" Type="http://schemas.openxmlformats.org/officeDocument/2006/relationships/slide" Target="slides/slide10.xml"/><Relationship Id="rId9" Type="http://schemas.openxmlformats.org/officeDocument/2006/relationships/slide" Target="slides/slide1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CCCCC6B-3BAC-4E76-9FA8-F49A987DFB0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1237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DE5502-4E03-44D7-83F0-68EE25F79F8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690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2917AC-5ACA-4D10-AE76-149AF1A0B98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043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71C811-F2D6-40B4-AD5D-0746CFCC3B6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0881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284339-D8D7-4C07-9E24-23CA4F0777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149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D91B1A-03D7-47F1-BD26-F01C8FE818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5176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74C6B1-5E85-49F5-A844-CF40FBA16CE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6456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30CD25-1E1F-4D98-B6BD-AE44B4FCAA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7239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202B1B-F9AF-4633-A9B1-BC56CF774D3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675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21081D-40E8-4A29-8094-093A1FE4A86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7062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6C28DC-3D67-4DBC-8C97-1C20687913E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9025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A68346-348D-48A5-8284-FBEC17B3E8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468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13156D-1155-4EC1-A4B1-D433EE3065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8870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2B7596-7EDC-4180-B8E4-4E60F6C11EB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1793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9BB5F1-5565-4E7F-AC3A-74D6EFFCB9F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6750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6B6F4A-C341-46B3-B5EA-6AA2CDDE31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5599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463997-BFAB-4A62-847E-E3FFB8619C1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975916"/>
      </p:ext>
    </p:extLst>
  </p:cSld>
  <p:clrMapOvr>
    <a:masterClrMapping/>
  </p:clrMapOvr>
  <p:transition>
    <p:randomBar dir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A23D2A-EF74-4C6D-A812-25F5D6CCE9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028139"/>
      </p:ext>
    </p:extLst>
  </p:cSld>
  <p:clrMapOvr>
    <a:masterClrMapping/>
  </p:clrMapOvr>
  <p:transition>
    <p:randomBar dir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0982B3-6134-428C-8903-237DFEA0C3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436424"/>
      </p:ext>
    </p:extLst>
  </p:cSld>
  <p:clrMapOvr>
    <a:masterClrMapping/>
  </p:clrMapOvr>
  <p:transition>
    <p:randomBar dir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BDED79-C68D-4628-BF76-0DA0A590B8E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787280"/>
      </p:ext>
    </p:extLst>
  </p:cSld>
  <p:clrMapOvr>
    <a:masterClrMapping/>
  </p:clrMapOvr>
  <p:transition>
    <p:randomBar dir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1D4A6D-1E74-455C-B33A-2B8CEA2031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349194"/>
      </p:ext>
    </p:extLst>
  </p:cSld>
  <p:clrMapOvr>
    <a:masterClrMapping/>
  </p:clrMapOvr>
  <p:transition>
    <p:randomBar dir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D48816-B057-40BC-B5CB-F9B26BDFEAC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31309"/>
      </p:ext>
    </p:extLst>
  </p:cSld>
  <p:clrMapOvr>
    <a:masterClrMapping/>
  </p:clrMapOvr>
  <p:transition>
    <p:randomBar dir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F166B9-2EB9-418E-83B5-79824F6EFF8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934497"/>
      </p:ext>
    </p:extLst>
  </p:cSld>
  <p:clrMapOvr>
    <a:masterClrMapping/>
  </p:clrMapOvr>
  <p:transition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20ACC3-08CD-437E-86A2-012A3465EA5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0354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5CEC15-E4CB-446A-8FC8-AADE0757A03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204463"/>
      </p:ext>
    </p:extLst>
  </p:cSld>
  <p:clrMapOvr>
    <a:masterClrMapping/>
  </p:clrMapOvr>
  <p:transition>
    <p:randomBar dir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35BA3E-82A8-404D-8255-E4961D30C73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144636"/>
      </p:ext>
    </p:extLst>
  </p:cSld>
  <p:clrMapOvr>
    <a:masterClrMapping/>
  </p:clrMapOvr>
  <p:transition>
    <p:randomBar dir="vert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F43DAF-A31A-49DD-85BA-8E937D1084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987521"/>
      </p:ext>
    </p:extLst>
  </p:cSld>
  <p:clrMapOvr>
    <a:masterClrMapping/>
  </p:clrMapOvr>
  <p:transition>
    <p:randomBar dir="vert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2F12A7-5A37-474E-8A49-2C226FF27B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325394"/>
      </p:ext>
    </p:extLst>
  </p:cSld>
  <p:clrMapOvr>
    <a:masterClrMapping/>
  </p:clrMapOvr>
  <p:transition>
    <p:randomBar dir="vert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1EE559-8BB4-4448-B153-AD8DA03D4CE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516969"/>
      </p:ext>
    </p:extLst>
  </p:cSld>
  <p:clrMapOvr>
    <a:masterClrMapping/>
  </p:clrMapOvr>
  <p:transition spd="slow">
    <p:randomBar dir="vert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259D06-06E3-44D8-AB36-A9F5F419FC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647811"/>
      </p:ext>
    </p:extLst>
  </p:cSld>
  <p:clrMapOvr>
    <a:masterClrMapping/>
  </p:clrMapOvr>
  <p:transition spd="slow">
    <p:randomBar dir="vert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E461E-C914-49AF-9A07-A65BD7AE271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454403"/>
      </p:ext>
    </p:extLst>
  </p:cSld>
  <p:clrMapOvr>
    <a:masterClrMapping/>
  </p:clrMapOvr>
  <p:transition spd="slow">
    <p:randomBar dir="vert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D409D9-D7BE-41FD-98D0-B6E73C0F0D9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508695"/>
      </p:ext>
    </p:extLst>
  </p:cSld>
  <p:clrMapOvr>
    <a:masterClrMapping/>
  </p:clrMapOvr>
  <p:transition spd="slow">
    <p:randomBar dir="vert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37E496-EDD4-4295-977A-A99A4CBA1E9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010270"/>
      </p:ext>
    </p:extLst>
  </p:cSld>
  <p:clrMapOvr>
    <a:masterClrMapping/>
  </p:clrMapOvr>
  <p:transition spd="slow">
    <p:randomBar dir="vert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E27458-2DE5-4A90-A18E-05ECDE08651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228330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88A886-782C-4B26-A6F8-C8759C2AF7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58731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661F91-D815-4A18-86DE-F517E738FE0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695775"/>
      </p:ext>
    </p:extLst>
  </p:cSld>
  <p:clrMapOvr>
    <a:masterClrMapping/>
  </p:clrMapOvr>
  <p:transition spd="slow">
    <p:randomBar dir="vert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7D58C3-D77A-45A8-A9EB-18CE73F1019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555533"/>
      </p:ext>
    </p:extLst>
  </p:cSld>
  <p:clrMapOvr>
    <a:masterClrMapping/>
  </p:clrMapOvr>
  <p:transition spd="slow">
    <p:randomBar dir="vert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83A058-70AB-4EF1-85C3-9CEC168564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35238"/>
      </p:ext>
    </p:extLst>
  </p:cSld>
  <p:clrMapOvr>
    <a:masterClrMapping/>
  </p:clrMapOvr>
  <p:transition spd="slow">
    <p:randomBar dir="vert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D07989-9766-436B-AF3F-6BFB2C1FD1F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255332"/>
      </p:ext>
    </p:extLst>
  </p:cSld>
  <p:clrMapOvr>
    <a:masterClrMapping/>
  </p:clrMapOvr>
  <p:transition spd="slow">
    <p:randomBar dir="vert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AC5504-1C94-4D68-922F-E051B2AB238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168181"/>
      </p:ext>
    </p:extLst>
  </p:cSld>
  <p:clrMapOvr>
    <a:masterClrMapping/>
  </p:clrMapOvr>
  <p:transition spd="slow">
    <p:randomBar dir="vert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FB3076-DCF7-46BF-98D2-5E390BB6AAC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244450"/>
      </p:ext>
    </p:extLst>
  </p:cSld>
  <p:clrMapOvr>
    <a:masterClrMapping/>
  </p:clrMapOvr>
  <p:transition spd="slow">
    <p:randomBar dir="vert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E7DB19-B378-4450-B144-8A6D04F8D0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740439"/>
      </p:ext>
    </p:extLst>
  </p:cSld>
  <p:clrMapOvr>
    <a:masterClrMapping/>
  </p:clrMapOvr>
  <p:transition spd="slow">
    <p:randomBar dir="vert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9D8A1C-0F8A-4403-A517-10C625DA7A7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167358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5D7767-9D7B-4646-84DA-D91D160D8C9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27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7F8151-5670-4082-AA45-F5790E7459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885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BA2575-5B98-4129-8CD1-DE7A6D2D9C5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450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4D2FC0-BD91-4CC5-A4E8-4890468FD01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615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5F03BA-9A5D-4D68-9D3B-27D52E87936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125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CE80B2E-DFF8-48A7-B20A-7227805D4DF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283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283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283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1D56736-17B4-4395-A1C2-D7F3B7367D0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47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447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447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fld id="{CF8FCFAF-83B2-46DC-9986-7D95D57F423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ransition>
    <p:randomBar dir="vert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EBFA"/>
            </a:gs>
            <a:gs pos="30000">
              <a:srgbClr val="C4D6EB"/>
            </a:gs>
            <a:gs pos="60001">
              <a:srgbClr val="85C2FF"/>
            </a:gs>
            <a:gs pos="100000">
              <a:srgbClr val="5E9E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1" hangingPunct="1">
              <a:defRPr/>
            </a:pPr>
            <a:fld id="{868E3D23-9D01-4DE6-8DF5-B520AE1C9ADA}" type="slidenum">
              <a:rPr lang="en-US">
                <a:solidFill>
                  <a:srgbClr val="000000"/>
                </a:solidFill>
              </a:rPr>
              <a:pPr eaLnBrk="1" hangingPunct="1"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190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</p:sldLayoutIdLst>
  <p:transition spd="slow">
    <p:randomBa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40.xml"/><Relationship Id="rId1" Type="http://schemas.openxmlformats.org/officeDocument/2006/relationships/audio" Target="file:///C:\Driver%20Education\FILES%20%20FOR%20%20MAKING%20%20CDs\RR%20ST%202007-2010%20PPTX\Signs,%20Shapes%20and%20Colors\Animusic_-_Starship_Groove.mp3" TargetMode="External"/><Relationship Id="rId6" Type="http://schemas.openxmlformats.org/officeDocument/2006/relationships/image" Target="../media/image4.gif"/><Relationship Id="rId5" Type="http://schemas.openxmlformats.org/officeDocument/2006/relationships/image" Target="../media/image3.wm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18.png"/><Relationship Id="rId4" Type="http://schemas.openxmlformats.org/officeDocument/2006/relationships/image" Target="../media/image17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gif"/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1.wav"/><Relationship Id="rId6" Type="http://schemas.openxmlformats.org/officeDocument/2006/relationships/image" Target="../media/image25.gif"/><Relationship Id="rId5" Type="http://schemas.openxmlformats.org/officeDocument/2006/relationships/image" Target="../media/image24.gif"/><Relationship Id="rId4" Type="http://schemas.openxmlformats.org/officeDocument/2006/relationships/image" Target="../media/image23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Drivers%20Edge%20files\SN0D090.MID" TargetMode="External"/><Relationship Id="rId1" Type="http://schemas.openxmlformats.org/officeDocument/2006/relationships/audio" Target="file:///C:\DRIVER%20EDUCATION%20FILES\RR%20ST%20linked%20avi%20files\beat%20music.mid" TargetMode="External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6" Type="http://schemas.openxmlformats.org/officeDocument/2006/relationships/image" Target="../media/image31.gif"/><Relationship Id="rId5" Type="http://schemas.openxmlformats.org/officeDocument/2006/relationships/image" Target="../media/image30.jpeg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nimusic_-_Starship_Groov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9624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WordArt 15"/>
          <p:cNvSpPr>
            <a:spLocks noChangeArrowheads="1" noChangeShapeType="1" noTextEdit="1"/>
          </p:cNvSpPr>
          <p:nvPr/>
        </p:nvSpPr>
        <p:spPr bwMode="auto">
          <a:xfrm>
            <a:off x="1219200" y="609600"/>
            <a:ext cx="6858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/>
            <a:r>
              <a:rPr lang="pt-BR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E1800"/>
                    </a:gs>
                    <a:gs pos="100000">
                      <a:srgbClr val="CC3300"/>
                    </a:gs>
                  </a:gsLst>
                  <a:lin ang="5400000" scaled="1"/>
                </a:gradFill>
                <a:latin typeface="Arial Black"/>
              </a:rPr>
              <a:t>T H E  D R I V E R S   E D G E</a:t>
            </a:r>
            <a:endParaRPr lang="en-US" sz="3600" i="1" kern="1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5E1800"/>
                  </a:gs>
                  <a:gs pos="100000">
                    <a:srgbClr val="CC3300"/>
                  </a:gs>
                </a:gsLst>
                <a:lin ang="5400000" scaled="1"/>
              </a:gradFill>
              <a:latin typeface="Arial Black"/>
            </a:endParaRPr>
          </a:p>
        </p:txBody>
      </p:sp>
      <p:pic>
        <p:nvPicPr>
          <p:cNvPr id="5124" name="Picture 16" descr="monitor_accessories_information_highway_md_wht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0400" y="3048000"/>
            <a:ext cx="2794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WordArt 17"/>
          <p:cNvSpPr>
            <a:spLocks noChangeArrowheads="1" noChangeShapeType="1" noTextEdit="1"/>
          </p:cNvSpPr>
          <p:nvPr/>
        </p:nvSpPr>
        <p:spPr bwMode="auto">
          <a:xfrm>
            <a:off x="1905000" y="2667000"/>
            <a:ext cx="54864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/>
            <a:r>
              <a:rPr lang="en-US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E1800"/>
                    </a:gs>
                    <a:gs pos="100000">
                      <a:srgbClr val="CC3300"/>
                    </a:gs>
                  </a:gsLst>
                  <a:lin ang="5400000" scaled="1"/>
                </a:gradFill>
                <a:latin typeface="Arial Black"/>
              </a:rPr>
              <a:t>s</a:t>
            </a:r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E1800"/>
                    </a:gs>
                    <a:gs pos="100000">
                      <a:srgbClr val="CC3300"/>
                    </a:gs>
                  </a:gsLst>
                  <a:lin ang="5400000" scaled="1"/>
                </a:gradFill>
                <a:latin typeface="Arial Black"/>
              </a:rPr>
              <a:t>lides and videos</a:t>
            </a:r>
            <a:endParaRPr lang="en-US" sz="36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5E1800"/>
                  </a:gs>
                  <a:gs pos="100000">
                    <a:srgbClr val="CC3300"/>
                  </a:gs>
                </a:gsLst>
                <a:lin ang="5400000" scaled="1"/>
              </a:gradFill>
              <a:latin typeface="Arial Black"/>
            </a:endParaRPr>
          </a:p>
        </p:txBody>
      </p:sp>
      <p:pic>
        <p:nvPicPr>
          <p:cNvPr id="5126" name="Picture 18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9600" y="5257800"/>
            <a:ext cx="6413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19" descr="lazarbar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759575"/>
            <a:ext cx="9144000" cy="9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20" descr="lazarbar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21" descr="lazarbar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5400000">
            <a:off x="-3505200" y="3505200"/>
            <a:ext cx="70866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22" descr="lazarbar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5400000">
            <a:off x="5562600" y="3505200"/>
            <a:ext cx="70866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1" name="WordArt 23"/>
          <p:cNvSpPr>
            <a:spLocks noChangeArrowheads="1" noChangeShapeType="1" noTextEdit="1"/>
          </p:cNvSpPr>
          <p:nvPr/>
        </p:nvSpPr>
        <p:spPr bwMode="auto">
          <a:xfrm>
            <a:off x="1752600" y="6096000"/>
            <a:ext cx="60198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/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E1800"/>
                    </a:gs>
                    <a:gs pos="100000">
                      <a:srgbClr val="CC3300"/>
                    </a:gs>
                  </a:gsLst>
                  <a:lin ang="5400000" scaled="1"/>
                </a:gradFill>
                <a:latin typeface="Arial Black"/>
              </a:rPr>
              <a:t>Unit 3 – 4 Lane Driving    </a:t>
            </a:r>
            <a:endParaRPr lang="en-US" sz="36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5E1800"/>
                  </a:gs>
                  <a:gs pos="100000">
                    <a:srgbClr val="CC3300"/>
                  </a:gs>
                </a:gsLst>
                <a:lin ang="5400000" scaled="1"/>
              </a:gradFill>
              <a:latin typeface="Arial Black"/>
            </a:endParaRPr>
          </a:p>
        </p:txBody>
      </p:sp>
      <p:sp>
        <p:nvSpPr>
          <p:cNvPr id="5132" name="WordArt 24"/>
          <p:cNvSpPr>
            <a:spLocks noChangeArrowheads="1" noChangeShapeType="1" noTextEdit="1"/>
          </p:cNvSpPr>
          <p:nvPr/>
        </p:nvSpPr>
        <p:spPr bwMode="auto">
          <a:xfrm>
            <a:off x="1752600" y="1600200"/>
            <a:ext cx="54864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/>
            <a:r>
              <a:rPr lang="pt-BR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E1800"/>
                    </a:gs>
                    <a:gs pos="100000">
                      <a:srgbClr val="CC3300"/>
                    </a:gs>
                  </a:gsLst>
                  <a:lin ang="5400000" scaled="1"/>
                </a:gradFill>
                <a:latin typeface="Arial Black"/>
              </a:rPr>
              <a:t>I N T E R A C T I V E</a:t>
            </a:r>
            <a:endParaRPr lang="en-US" sz="36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5E1800"/>
                  </a:gs>
                  <a:gs pos="100000">
                    <a:srgbClr val="CC3300"/>
                  </a:gs>
                </a:gsLst>
                <a:lin ang="5400000" scaled="1"/>
              </a:gradFill>
              <a:latin typeface="Arial Black"/>
            </a:endParaRPr>
          </a:p>
        </p:txBody>
      </p:sp>
      <p:sp>
        <p:nvSpPr>
          <p:cNvPr id="3" name="TextBox 2"/>
          <p:cNvSpPr txBox="1"/>
          <p:nvPr/>
        </p:nvSpPr>
        <p:spPr>
          <a:xfrm rot="20624501">
            <a:off x="359589" y="4113312"/>
            <a:ext cx="24625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Partial Lesson</a:t>
            </a:r>
          </a:p>
          <a:p>
            <a:pPr algn="ctr"/>
            <a:r>
              <a:rPr lang="en-US" dirty="0"/>
              <a:t>f</a:t>
            </a:r>
            <a:r>
              <a:rPr lang="en-US" dirty="0" smtClean="0"/>
              <a:t>irst 20 out 65 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58055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526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WordArt 2"/>
          <p:cNvSpPr>
            <a:spLocks noChangeArrowheads="1" noChangeShapeType="1" noTextEdit="1"/>
          </p:cNvSpPr>
          <p:nvPr/>
        </p:nvSpPr>
        <p:spPr bwMode="auto">
          <a:xfrm rot="-804068">
            <a:off x="1890713" y="3100388"/>
            <a:ext cx="5362575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urveUp">
              <a:avLst>
                <a:gd name="adj" fmla="val 45977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804068" scaled="1"/>
                </a:gradFill>
                <a:latin typeface="Arial Black"/>
              </a:rPr>
              <a:t> some examples . . .</a:t>
            </a:r>
          </a:p>
        </p:txBody>
      </p:sp>
      <p:sp>
        <p:nvSpPr>
          <p:cNvPr id="109571" name="Rectangle 3"/>
          <p:cNvSpPr>
            <a:spLocks noChangeArrowheads="1"/>
          </p:cNvSpPr>
          <p:nvPr/>
        </p:nvSpPr>
        <p:spPr bwMode="auto">
          <a:xfrm>
            <a:off x="685800" y="0"/>
            <a:ext cx="77724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 b="1">
                <a:solidFill>
                  <a:srgbClr val="00FFFF"/>
                </a:solidFill>
              </a:rPr>
              <a:t>Proper Lane changing</a:t>
            </a:r>
          </a:p>
        </p:txBody>
      </p:sp>
      <p:sp>
        <p:nvSpPr>
          <p:cNvPr id="109572" name="Rectangle 4"/>
          <p:cNvSpPr>
            <a:spLocks noChangeArrowheads="1"/>
          </p:cNvSpPr>
          <p:nvPr/>
        </p:nvSpPr>
        <p:spPr bwMode="auto">
          <a:xfrm>
            <a:off x="3048000" y="5105400"/>
            <a:ext cx="3124200" cy="381000"/>
          </a:xfrm>
          <a:prstGeom prst="rect">
            <a:avLst/>
          </a:prstGeom>
          <a:solidFill>
            <a:srgbClr val="5F5F5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hlink"/>
                </a:solidFill>
              </a:rPr>
              <a:t>Movie will play </a:t>
            </a:r>
          </a:p>
        </p:txBody>
      </p:sp>
    </p:spTree>
  </p:cSld>
  <p:clrMapOvr>
    <a:masterClrMapping/>
  </p:clrMapOvr>
  <p:transition spd="slow" advTm="1000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0" y="3200400"/>
            <a:ext cx="1066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7027" name="Rectangle 3"/>
          <p:cNvSpPr>
            <a:spLocks noChangeArrowheads="1"/>
          </p:cNvSpPr>
          <p:nvPr/>
        </p:nvSpPr>
        <p:spPr bwMode="auto">
          <a:xfrm>
            <a:off x="685800" y="0"/>
            <a:ext cx="77724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s-MX" sz="3200" b="1">
                <a:solidFill>
                  <a:srgbClr val="00FFFF"/>
                </a:solidFill>
              </a:rPr>
              <a:t>Lane change to the left</a:t>
            </a:r>
            <a:endParaRPr lang="en-US" sz="3200" b="1">
              <a:solidFill>
                <a:srgbClr val="00FFFF"/>
              </a:solidFill>
            </a:endParaRPr>
          </a:p>
        </p:txBody>
      </p:sp>
      <p:pic>
        <p:nvPicPr>
          <p:cNvPr id="257030" name="lane change left.wmv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371600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23" fill="hold"/>
                                        <p:tgtEl>
                                          <p:spTgt spid="2570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5703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7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570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030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922" name="Picture 2" descr="P101034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9923" name="Rectangle 3"/>
          <p:cNvSpPr>
            <a:spLocks noChangeArrowheads="1"/>
          </p:cNvSpPr>
          <p:nvPr/>
        </p:nvSpPr>
        <p:spPr bwMode="auto">
          <a:xfrm>
            <a:off x="304800" y="5562600"/>
            <a:ext cx="8839200" cy="1295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800" b="1"/>
              <a:t>After checking both inside and </a:t>
            </a:r>
            <a:r>
              <a:rPr lang="en-US" sz="1800" b="1">
                <a:solidFill>
                  <a:schemeClr val="accent2"/>
                </a:solidFill>
              </a:rPr>
              <a:t>left</a:t>
            </a:r>
            <a:r>
              <a:rPr lang="en-US" sz="1800" b="1"/>
              <a:t> outside mirrors,</a:t>
            </a:r>
          </a:p>
          <a:p>
            <a:pPr algn="ctr" eaLnBrk="1" hangingPunct="1"/>
            <a:r>
              <a:rPr lang="en-US" sz="1800" b="1"/>
              <a:t>the proper </a:t>
            </a:r>
            <a:r>
              <a:rPr lang="en-US" sz="1800" b="1">
                <a:solidFill>
                  <a:srgbClr val="990000"/>
                </a:solidFill>
              </a:rPr>
              <a:t>left shoulder</a:t>
            </a:r>
            <a:r>
              <a:rPr lang="en-US" sz="1800" b="1"/>
              <a:t> blind spot head check:</a:t>
            </a:r>
          </a:p>
          <a:p>
            <a:pPr algn="ctr" eaLnBrk="1" hangingPunct="1"/>
            <a:r>
              <a:rPr lang="en-US" sz="1800" b="1"/>
              <a:t>Again, look out back seat side window.</a:t>
            </a:r>
          </a:p>
        </p:txBody>
      </p:sp>
      <p:sp>
        <p:nvSpPr>
          <p:cNvPr id="209924" name="Line 4"/>
          <p:cNvSpPr>
            <a:spLocks noChangeShapeType="1"/>
          </p:cNvSpPr>
          <p:nvPr/>
        </p:nvSpPr>
        <p:spPr bwMode="auto">
          <a:xfrm flipH="1" flipV="1">
            <a:off x="3657600" y="4572000"/>
            <a:ext cx="2057400" cy="12192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9925" name="Rectangle 5"/>
          <p:cNvSpPr>
            <a:spLocks noChangeArrowheads="1"/>
          </p:cNvSpPr>
          <p:nvPr/>
        </p:nvSpPr>
        <p:spPr bwMode="auto">
          <a:xfrm>
            <a:off x="1828800" y="457200"/>
            <a:ext cx="50292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800" b="1"/>
              <a:t>There is no need to look further back</a:t>
            </a:r>
          </a:p>
        </p:txBody>
      </p:sp>
      <p:sp>
        <p:nvSpPr>
          <p:cNvPr id="209926" name="Line 6"/>
          <p:cNvSpPr>
            <a:spLocks noChangeShapeType="1"/>
          </p:cNvSpPr>
          <p:nvPr/>
        </p:nvSpPr>
        <p:spPr bwMode="auto">
          <a:xfrm flipH="1">
            <a:off x="914400" y="762000"/>
            <a:ext cx="990600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9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09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09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4" grpId="0" animBg="1"/>
      <p:bldP spid="209925" grpId="0" animBg="1"/>
      <p:bldP spid="2099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WordArt 2"/>
          <p:cNvSpPr>
            <a:spLocks noChangeArrowheads="1" noChangeShapeType="1" noTextEdit="1"/>
          </p:cNvSpPr>
          <p:nvPr/>
        </p:nvSpPr>
        <p:spPr bwMode="auto">
          <a:xfrm rot="-804068">
            <a:off x="1890713" y="3100388"/>
            <a:ext cx="5362575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urveUp">
              <a:avLst>
                <a:gd name="adj" fmla="val 45977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804068" scaled="1"/>
                </a:gradFill>
                <a:latin typeface="Arial Black"/>
              </a:rPr>
              <a:t> an example . . .</a:t>
            </a:r>
          </a:p>
        </p:txBody>
      </p:sp>
      <p:sp>
        <p:nvSpPr>
          <p:cNvPr id="165891" name="Rectangle 3"/>
          <p:cNvSpPr>
            <a:spLocks noChangeArrowheads="1"/>
          </p:cNvSpPr>
          <p:nvPr/>
        </p:nvSpPr>
        <p:spPr bwMode="auto">
          <a:xfrm>
            <a:off x="685800" y="0"/>
            <a:ext cx="7772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 b="1">
                <a:solidFill>
                  <a:srgbClr val="00FFFF"/>
                </a:solidFill>
              </a:rPr>
              <a:t>Lane change - Right</a:t>
            </a:r>
          </a:p>
        </p:txBody>
      </p:sp>
    </p:spTree>
  </p:cSld>
  <p:clrMapOvr>
    <a:masterClrMapping/>
  </p:clrMapOvr>
  <p:transition spd="slow" advTm="1000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ChangeArrowheads="1"/>
          </p:cNvSpPr>
          <p:nvPr/>
        </p:nvSpPr>
        <p:spPr bwMode="auto">
          <a:xfrm>
            <a:off x="457200" y="4343400"/>
            <a:ext cx="7620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 b="1">
              <a:solidFill>
                <a:srgbClr val="00FFFF"/>
              </a:solidFill>
            </a:endParaRPr>
          </a:p>
        </p:txBody>
      </p:sp>
      <p:sp>
        <p:nvSpPr>
          <p:cNvPr id="258052" name="Rectangle 4"/>
          <p:cNvSpPr>
            <a:spLocks noChangeArrowheads="1"/>
          </p:cNvSpPr>
          <p:nvPr/>
        </p:nvSpPr>
        <p:spPr bwMode="auto">
          <a:xfrm>
            <a:off x="685800" y="0"/>
            <a:ext cx="7772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 b="1">
                <a:solidFill>
                  <a:srgbClr val="00FFFF"/>
                </a:solidFill>
              </a:rPr>
              <a:t>Lane change - Right</a:t>
            </a:r>
          </a:p>
        </p:txBody>
      </p:sp>
      <p:pic>
        <p:nvPicPr>
          <p:cNvPr id="258053" name="right Lane change.wmv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371600"/>
            <a:ext cx="5562600" cy="417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98" fill="hold"/>
                                        <p:tgtEl>
                                          <p:spTgt spid="2580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5805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8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580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8053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946" name="Picture 2" descr="P101034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0947" name="Rectangle 3"/>
          <p:cNvSpPr>
            <a:spLocks noChangeArrowheads="1"/>
          </p:cNvSpPr>
          <p:nvPr/>
        </p:nvSpPr>
        <p:spPr bwMode="auto">
          <a:xfrm>
            <a:off x="304800" y="5562600"/>
            <a:ext cx="8839200" cy="1295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800" b="1"/>
              <a:t>After checking both inside and </a:t>
            </a:r>
            <a:r>
              <a:rPr lang="en-US" sz="1800" b="1">
                <a:solidFill>
                  <a:schemeClr val="accent2"/>
                </a:solidFill>
              </a:rPr>
              <a:t>right </a:t>
            </a:r>
            <a:r>
              <a:rPr lang="en-US" sz="1800" b="1"/>
              <a:t>outside mirrors,</a:t>
            </a:r>
          </a:p>
          <a:p>
            <a:pPr algn="ctr" eaLnBrk="1" hangingPunct="1"/>
            <a:r>
              <a:rPr lang="en-US" sz="1800" b="1"/>
              <a:t>the proper </a:t>
            </a:r>
            <a:r>
              <a:rPr lang="en-US" sz="1800" b="1">
                <a:solidFill>
                  <a:srgbClr val="990000"/>
                </a:solidFill>
              </a:rPr>
              <a:t>right shoulder</a:t>
            </a:r>
            <a:r>
              <a:rPr lang="en-US" sz="1800" b="1"/>
              <a:t> blind spot head check:</a:t>
            </a:r>
          </a:p>
          <a:p>
            <a:pPr algn="ctr" eaLnBrk="1" hangingPunct="1"/>
            <a:r>
              <a:rPr lang="en-US" sz="1800" b="1"/>
              <a:t> Look out back seat side window.</a:t>
            </a:r>
          </a:p>
        </p:txBody>
      </p:sp>
      <p:sp>
        <p:nvSpPr>
          <p:cNvPr id="210948" name="Line 4"/>
          <p:cNvSpPr>
            <a:spLocks noChangeShapeType="1"/>
          </p:cNvSpPr>
          <p:nvPr/>
        </p:nvSpPr>
        <p:spPr bwMode="auto">
          <a:xfrm flipV="1">
            <a:off x="4152900" y="3156857"/>
            <a:ext cx="838200" cy="8382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0949" name="Rectangle 5"/>
          <p:cNvSpPr>
            <a:spLocks noChangeArrowheads="1"/>
          </p:cNvSpPr>
          <p:nvPr/>
        </p:nvSpPr>
        <p:spPr bwMode="auto">
          <a:xfrm>
            <a:off x="1828800" y="457200"/>
            <a:ext cx="50292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800" b="1"/>
              <a:t>There is no need to look further back</a:t>
            </a:r>
          </a:p>
        </p:txBody>
      </p:sp>
      <p:sp>
        <p:nvSpPr>
          <p:cNvPr id="210950" name="Line 6"/>
          <p:cNvSpPr>
            <a:spLocks noChangeShapeType="1"/>
          </p:cNvSpPr>
          <p:nvPr/>
        </p:nvSpPr>
        <p:spPr bwMode="auto">
          <a:xfrm>
            <a:off x="6781800" y="762000"/>
            <a:ext cx="1676400" cy="3048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0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0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0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48" grpId="0" animBg="1"/>
      <p:bldP spid="210949" grpId="0" animBg="1"/>
      <p:bldP spid="21095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0" name="j0072551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j0074715.wav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800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828800"/>
          </a:xfrm>
        </p:spPr>
        <p:txBody>
          <a:bodyPr/>
          <a:lstStyle/>
          <a:p>
            <a:r>
              <a:rPr lang="en-US" sz="2800" b="1">
                <a:solidFill>
                  <a:srgbClr val="FF9900"/>
                </a:solidFill>
              </a:rPr>
              <a:t>Often, lane changes must be made because                of lane closures during construction.</a:t>
            </a:r>
          </a:p>
        </p:txBody>
      </p:sp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5600" y="2286000"/>
            <a:ext cx="3200400" cy="116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7" name="Picture 11" descr="bulldozer_plowing_dirt_lg_clr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4200" y="4419600"/>
            <a:ext cx="1863725" cy="103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construction_blockade_and HATlg_clr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400" y="4114800"/>
            <a:ext cx="1981200" cy="1579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9" name="Picture 13" descr="construction_tracko_scoop_lg_clr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3886200"/>
            <a:ext cx="1336675" cy="178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3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10"/>
                </p:tgtEl>
              </p:cMediaNode>
            </p:audio>
          </p:childTnLst>
        </p:cTn>
      </p:par>
    </p:tnLst>
    <p:bldLst>
      <p:bldP spid="409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4" name="Picture 2" descr="MVC-006S"/>
          <p:cNvPicPr>
            <a:picLocks noChangeAspect="1" noChangeArrowheads="1"/>
          </p:cNvPicPr>
          <p:nvPr/>
        </p:nvPicPr>
        <p:blipFill>
          <a:blip r:embed="rId2" cstate="email">
            <a:lum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179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  <a:solidFill>
            <a:schemeClr val="tx1"/>
          </a:solidFill>
        </p:spPr>
        <p:txBody>
          <a:bodyPr/>
          <a:lstStyle/>
          <a:p>
            <a:r>
              <a:rPr lang="en-US" sz="3200" b="1">
                <a:solidFill>
                  <a:srgbClr val="00FFFF"/>
                </a:solidFill>
              </a:rPr>
              <a:t>What must you do in this situation?</a:t>
            </a:r>
          </a:p>
        </p:txBody>
      </p:sp>
      <p:sp>
        <p:nvSpPr>
          <p:cNvPr id="16179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5410200"/>
            <a:ext cx="91440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b="1">
                <a:solidFill>
                  <a:srgbClr val="FFFF00"/>
                </a:solidFill>
              </a:rPr>
              <a:t>       LANE  CHANGE  LEFT</a:t>
            </a:r>
          </a:p>
          <a:p>
            <a:pPr>
              <a:buFontTx/>
              <a:buNone/>
            </a:pPr>
            <a:endParaRPr lang="en-US" b="1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1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6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2" name="Picture 4" descr="MVC-003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6248400"/>
            <a:ext cx="8305800" cy="609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2400" b="1">
                <a:solidFill>
                  <a:schemeClr val="bg1"/>
                </a:solidFill>
              </a:rPr>
              <a:t>…but do not wait until you almost run out of space!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938" name="Picture 2" descr="P1000519"/>
          <p:cNvPicPr>
            <a:picLocks noChangeAspect="1" noChangeArrowheads="1"/>
          </p:cNvPicPr>
          <p:nvPr/>
        </p:nvPicPr>
        <p:blipFill>
          <a:blip r:embed="rId2" cstate="email">
            <a:lum bright="18000" contras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486400"/>
            <a:ext cx="9144000" cy="1371600"/>
          </a:xfrm>
          <a:solidFill>
            <a:schemeClr val="tx1"/>
          </a:solidFill>
        </p:spPr>
        <p:txBody>
          <a:bodyPr/>
          <a:lstStyle/>
          <a:p>
            <a:pPr algn="ctr">
              <a:buFontTx/>
              <a:buNone/>
            </a:pPr>
            <a:r>
              <a:rPr lang="en-US" sz="2400" b="1">
                <a:solidFill>
                  <a:schemeClr val="bg1"/>
                </a:solidFill>
              </a:rPr>
              <a:t>    Some lane changes </a:t>
            </a:r>
            <a:r>
              <a:rPr lang="en-US" sz="2400" b="1">
                <a:solidFill>
                  <a:srgbClr val="FF9999"/>
                </a:solidFill>
              </a:rPr>
              <a:t>require you to brake.</a:t>
            </a:r>
            <a:r>
              <a:rPr lang="en-US" sz="2400" b="1">
                <a:solidFill>
                  <a:schemeClr val="bg1"/>
                </a:solidFill>
              </a:rPr>
              <a:t>                             Watch for brake lights when moving over.</a:t>
            </a:r>
          </a:p>
        </p:txBody>
      </p:sp>
      <p:sp>
        <p:nvSpPr>
          <p:cNvPr id="167940" name="AutoShape 4"/>
          <p:cNvSpPr>
            <a:spLocks noChangeArrowheads="1"/>
          </p:cNvSpPr>
          <p:nvPr/>
        </p:nvSpPr>
        <p:spPr bwMode="auto">
          <a:xfrm>
            <a:off x="6172200" y="990600"/>
            <a:ext cx="2743200" cy="2590800"/>
          </a:xfrm>
          <a:prstGeom prst="octagon">
            <a:avLst>
              <a:gd name="adj" fmla="val 28801"/>
            </a:avLst>
          </a:prstGeom>
          <a:gradFill rotWithShape="0">
            <a:gsLst>
              <a:gs pos="0">
                <a:srgbClr val="CC3300"/>
              </a:gs>
              <a:gs pos="100000">
                <a:srgbClr val="CC33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762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 b="1"/>
              <a:t>STOP</a:t>
            </a:r>
          </a:p>
          <a:p>
            <a:pPr algn="ctr"/>
            <a:r>
              <a:rPr lang="en-US" sz="3200" b="1"/>
              <a:t>and</a:t>
            </a:r>
          </a:p>
          <a:p>
            <a:pPr algn="ctr"/>
            <a:r>
              <a:rPr lang="en-US" sz="3200" b="1"/>
              <a:t>THINK</a:t>
            </a:r>
          </a:p>
        </p:txBody>
      </p:sp>
      <p:sp>
        <p:nvSpPr>
          <p:cNvPr id="167941" name="AutoShape 5"/>
          <p:cNvSpPr>
            <a:spLocks noChangeArrowheads="1"/>
          </p:cNvSpPr>
          <p:nvPr/>
        </p:nvSpPr>
        <p:spPr bwMode="auto">
          <a:xfrm>
            <a:off x="6172200" y="990600"/>
            <a:ext cx="2743200" cy="2590800"/>
          </a:xfrm>
          <a:prstGeom prst="octagon">
            <a:avLst>
              <a:gd name="adj" fmla="val 29537"/>
            </a:avLst>
          </a:prstGeom>
          <a:gradFill rotWithShape="0">
            <a:gsLst>
              <a:gs pos="0">
                <a:srgbClr val="CC99FF"/>
              </a:gs>
              <a:gs pos="100000">
                <a:srgbClr val="CC99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762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endParaRPr lang="en-US" b="1"/>
          </a:p>
          <a:p>
            <a:pPr algn="ctr">
              <a:lnSpc>
                <a:spcPct val="80000"/>
              </a:lnSpc>
            </a:pPr>
            <a:endParaRPr lang="en-US" b="1"/>
          </a:p>
          <a:p>
            <a:pPr algn="ctr">
              <a:lnSpc>
                <a:spcPct val="80000"/>
              </a:lnSpc>
            </a:pPr>
            <a:r>
              <a:rPr lang="en-US" b="1"/>
              <a:t>If you need </a:t>
            </a:r>
          </a:p>
          <a:p>
            <a:pPr algn="ctr">
              <a:lnSpc>
                <a:spcPct val="80000"/>
              </a:lnSpc>
            </a:pPr>
            <a:r>
              <a:rPr lang="en-US" b="1"/>
              <a:t>to turn right</a:t>
            </a:r>
          </a:p>
          <a:p>
            <a:pPr algn="ctr">
              <a:lnSpc>
                <a:spcPct val="80000"/>
              </a:lnSpc>
            </a:pPr>
            <a:r>
              <a:rPr lang="en-US" b="1"/>
              <a:t> at the light, </a:t>
            </a:r>
          </a:p>
          <a:p>
            <a:pPr algn="ctr">
              <a:lnSpc>
                <a:spcPct val="80000"/>
              </a:lnSpc>
            </a:pPr>
            <a:r>
              <a:rPr lang="en-US" b="1"/>
              <a:t>should you have </a:t>
            </a:r>
          </a:p>
          <a:p>
            <a:pPr algn="ctr">
              <a:lnSpc>
                <a:spcPct val="80000"/>
              </a:lnSpc>
            </a:pPr>
            <a:r>
              <a:rPr lang="en-US" b="1"/>
              <a:t>waited this</a:t>
            </a:r>
          </a:p>
          <a:p>
            <a:pPr algn="ctr">
              <a:lnSpc>
                <a:spcPct val="80000"/>
              </a:lnSpc>
            </a:pPr>
            <a:r>
              <a:rPr lang="en-US" b="1"/>
              <a:t>long to</a:t>
            </a:r>
          </a:p>
          <a:p>
            <a:pPr algn="ctr">
              <a:lnSpc>
                <a:spcPct val="80000"/>
              </a:lnSpc>
            </a:pPr>
            <a:r>
              <a:rPr lang="en-US" b="1"/>
              <a:t>lane change?</a:t>
            </a:r>
          </a:p>
          <a:p>
            <a:pPr algn="ctr">
              <a:lnSpc>
                <a:spcPct val="80000"/>
              </a:lnSpc>
            </a:pPr>
            <a:endParaRPr lang="en-US" b="1"/>
          </a:p>
          <a:p>
            <a:pPr algn="ctr">
              <a:lnSpc>
                <a:spcPct val="80000"/>
              </a:lnSpc>
            </a:pPr>
            <a:endParaRPr lang="en-US" b="1"/>
          </a:p>
        </p:txBody>
      </p:sp>
      <p:sp>
        <p:nvSpPr>
          <p:cNvPr id="167942" name="AutoShape 6"/>
          <p:cNvSpPr>
            <a:spLocks noChangeArrowheads="1"/>
          </p:cNvSpPr>
          <p:nvPr/>
        </p:nvSpPr>
        <p:spPr bwMode="auto">
          <a:xfrm>
            <a:off x="6172200" y="914400"/>
            <a:ext cx="2743200" cy="2667000"/>
          </a:xfrm>
          <a:prstGeom prst="octagon">
            <a:avLst>
              <a:gd name="adj" fmla="val 28801"/>
            </a:avLst>
          </a:prstGeom>
          <a:gradFill rotWithShape="0">
            <a:gsLst>
              <a:gs pos="0">
                <a:srgbClr val="00FFFF"/>
              </a:gs>
              <a:gs pos="100000">
                <a:srgbClr val="00FF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762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/>
              <a:t>No, plan and </a:t>
            </a:r>
          </a:p>
          <a:p>
            <a:pPr algn="ctr"/>
            <a:r>
              <a:rPr lang="en-US" b="1"/>
              <a:t>execute your lane </a:t>
            </a:r>
          </a:p>
          <a:p>
            <a:pPr algn="ctr"/>
            <a:r>
              <a:rPr lang="en-US" b="1"/>
              <a:t>changes well in</a:t>
            </a:r>
          </a:p>
          <a:p>
            <a:pPr algn="ctr"/>
            <a:r>
              <a:rPr lang="en-US" b="1"/>
              <a:t>advance of</a:t>
            </a:r>
          </a:p>
          <a:p>
            <a:pPr algn="ctr"/>
            <a:r>
              <a:rPr lang="en-US" b="1"/>
              <a:t>any turn.</a:t>
            </a:r>
            <a:endParaRPr lang="en-US" b="1" i="1">
              <a:solidFill>
                <a:srgbClr val="FFFF00"/>
              </a:solidFill>
            </a:endParaRPr>
          </a:p>
        </p:txBody>
      </p:sp>
      <p:sp>
        <p:nvSpPr>
          <p:cNvPr id="167944" name="Line 8"/>
          <p:cNvSpPr>
            <a:spLocks noChangeShapeType="1"/>
          </p:cNvSpPr>
          <p:nvPr/>
        </p:nvSpPr>
        <p:spPr bwMode="auto">
          <a:xfrm flipV="1">
            <a:off x="4343400" y="4495800"/>
            <a:ext cx="609600" cy="685800"/>
          </a:xfrm>
          <a:prstGeom prst="line">
            <a:avLst/>
          </a:prstGeom>
          <a:noFill/>
          <a:ln w="57150">
            <a:solidFill>
              <a:srgbClr val="00FFFF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945" name="Oval 9"/>
          <p:cNvSpPr>
            <a:spLocks noChangeArrowheads="1"/>
          </p:cNvSpPr>
          <p:nvPr/>
        </p:nvSpPr>
        <p:spPr bwMode="auto">
          <a:xfrm>
            <a:off x="4953000" y="3810000"/>
            <a:ext cx="762000" cy="381000"/>
          </a:xfrm>
          <a:prstGeom prst="ellipse">
            <a:avLst/>
          </a:prstGeom>
          <a:noFill/>
          <a:ln w="38100">
            <a:solidFill>
              <a:srgbClr val="00FFFF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7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167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7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7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3" presetClass="entr" presetSubtype="27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7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79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79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79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40" grpId="0" animBg="1" autoUpdateAnimBg="0"/>
      <p:bldP spid="167941" grpId="0" animBg="1" autoUpdateAnimBg="0"/>
      <p:bldP spid="167942" grpId="0" animBg="1" autoUpdateAnimBg="0"/>
      <p:bldP spid="167944" grpId="0" animBg="1"/>
      <p:bldP spid="16794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51" name="beat music.mid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250" name="SN0D090.MID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236" name="Picture 1028" descr="BD04876_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372600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238" name="Rectangle 1030"/>
          <p:cNvSpPr>
            <a:spLocks noGrp="1" noChangeArrowheads="1"/>
          </p:cNvSpPr>
          <p:nvPr>
            <p:ph type="body" idx="1"/>
          </p:nvPr>
        </p:nvSpPr>
        <p:spPr>
          <a:xfrm rot="21563657">
            <a:off x="0" y="227013"/>
            <a:ext cx="9144000" cy="611187"/>
          </a:xfrm>
          <a:noFill/>
          <a:ln/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b="1">
                <a:solidFill>
                  <a:srgbClr val="FFFF00"/>
                </a:solidFill>
              </a:rPr>
              <a:t>4 Lane Strategies and Rules of the Road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en-US" b="1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52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5250"/>
                </p:tgtEl>
              </p:cMediaNode>
            </p:audio>
            <p:audio>
              <p:cMediaNode numSld="2">
                <p:cTn id="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5251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962" name="j0072582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925" y="48402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8963" name="Picture 3" descr="MVC-006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6780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896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5486400"/>
            <a:ext cx="9144000" cy="1371600"/>
          </a:xfrm>
          <a:solidFill>
            <a:schemeClr val="tx1"/>
          </a:solidFill>
        </p:spPr>
        <p:txBody>
          <a:bodyPr/>
          <a:lstStyle/>
          <a:p>
            <a:pPr algn="ctr">
              <a:buFontTx/>
              <a:buNone/>
            </a:pPr>
            <a:r>
              <a:rPr lang="en-US" sz="2800" b="1">
                <a:solidFill>
                  <a:schemeClr val="bg1"/>
                </a:solidFill>
              </a:rPr>
              <a:t>    </a:t>
            </a:r>
            <a:r>
              <a:rPr lang="en-US" sz="2800" b="1">
                <a:solidFill>
                  <a:srgbClr val="00FFFF"/>
                </a:solidFill>
              </a:rPr>
              <a:t>What would it be wise to check right now?</a:t>
            </a:r>
          </a:p>
          <a:p>
            <a:pPr algn="ctr">
              <a:buFontTx/>
              <a:buNone/>
            </a:pPr>
            <a:r>
              <a:rPr lang="en-US" sz="2800" b="1">
                <a:solidFill>
                  <a:schemeClr val="bg1"/>
                </a:solidFill>
              </a:rPr>
              <a:t>   </a:t>
            </a:r>
            <a:r>
              <a:rPr lang="en-US" sz="2400" b="1">
                <a:solidFill>
                  <a:schemeClr val="hlink"/>
                </a:solidFill>
              </a:rPr>
              <a:t>Right rear blind spot with head check.</a:t>
            </a:r>
          </a:p>
        </p:txBody>
      </p:sp>
      <p:sp>
        <p:nvSpPr>
          <p:cNvPr id="168965" name="Line 5"/>
          <p:cNvSpPr>
            <a:spLocks noChangeShapeType="1"/>
          </p:cNvSpPr>
          <p:nvPr/>
        </p:nvSpPr>
        <p:spPr bwMode="auto">
          <a:xfrm>
            <a:off x="6858000" y="3886200"/>
            <a:ext cx="1981200" cy="91440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68966" name="Picture 6" descr="construction_blockade_lights_lg_clr"/>
          <p:cNvPicPr>
            <a:picLocks noChangeAspect="1" noChangeArrowheads="1" noCrop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8800" y="2209800"/>
            <a:ext cx="1219200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61" fill="hold"/>
                                        <p:tgtEl>
                                          <p:spTgt spid="1689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8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8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8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8962"/>
                </p:tgtEl>
              </p:cMediaNode>
            </p:audio>
          </p:childTnLst>
        </p:cTn>
      </p:par>
    </p:tnLst>
    <p:bldLst>
      <p:bldP spid="168964" grpId="0" build="p" autoUpdateAnimBg="0"/>
      <p:bldP spid="16896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3200" b="1" i="1">
                <a:solidFill>
                  <a:srgbClr val="FFFF66"/>
                </a:solidFill>
              </a:rPr>
              <a:t>Lane changing review- what are the steps?</a:t>
            </a:r>
          </a:p>
        </p:txBody>
      </p:sp>
      <p:sp>
        <p:nvSpPr>
          <p:cNvPr id="169987" name="Rectangle 3"/>
          <p:cNvSpPr>
            <a:spLocks noChangeArrowheads="1"/>
          </p:cNvSpPr>
          <p:nvPr/>
        </p:nvSpPr>
        <p:spPr bwMode="auto">
          <a:xfrm>
            <a:off x="0" y="3505200"/>
            <a:ext cx="91440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dirty="0">
                <a:solidFill>
                  <a:schemeClr val="bg1"/>
                </a:solidFill>
              </a:rPr>
              <a:t>   </a:t>
            </a:r>
            <a:r>
              <a:rPr lang="en-US" sz="2800" u="sng" dirty="0">
                <a:solidFill>
                  <a:srgbClr val="FFFF66"/>
                </a:solidFill>
              </a:rPr>
              <a:t>Thought Question: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>
                <a:solidFill>
                  <a:schemeClr val="hlink"/>
                </a:solidFill>
              </a:rPr>
              <a:t>Why should you still head check even if you know </a:t>
            </a:r>
            <a:r>
              <a:rPr lang="en-US" sz="2800" i="1" dirty="0">
                <a:solidFill>
                  <a:schemeClr val="hlink"/>
                </a:solidFill>
              </a:rPr>
              <a:t>there are no vehicles</a:t>
            </a:r>
            <a:r>
              <a:rPr lang="en-US" sz="2800" dirty="0">
                <a:solidFill>
                  <a:schemeClr val="hlink"/>
                </a:solidFill>
              </a:rPr>
              <a:t> behind you?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dirty="0">
                <a:solidFill>
                  <a:srgbClr val="FFFF00"/>
                </a:solidFill>
              </a:rPr>
              <a:t>    </a:t>
            </a:r>
            <a:r>
              <a:rPr lang="en-US" sz="2800" dirty="0">
                <a:solidFill>
                  <a:srgbClr val="00FFFF"/>
                </a:solidFill>
              </a:rPr>
              <a:t>- - </a:t>
            </a:r>
            <a:r>
              <a:rPr lang="en-US" sz="2800" i="1" dirty="0">
                <a:solidFill>
                  <a:srgbClr val="00FFFF"/>
                </a:solidFill>
              </a:rPr>
              <a:t>you do not want to lose the habit of head checking. If you stop doing it, it won’t develop into a habit. </a:t>
            </a:r>
            <a:r>
              <a:rPr lang="en-US" sz="2800" dirty="0">
                <a:solidFill>
                  <a:srgbClr val="00FFFF"/>
                </a:solidFill>
              </a:rPr>
              <a:t>      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dirty="0">
                <a:solidFill>
                  <a:srgbClr val="00FFFF"/>
                </a:solidFill>
              </a:rPr>
              <a:t>             </a:t>
            </a:r>
            <a:r>
              <a:rPr lang="en-US" dirty="0">
                <a:solidFill>
                  <a:schemeClr val="hlink"/>
                </a:solidFill>
              </a:rPr>
              <a:t>(Safe driving is all about developing safe driving habits)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6998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2590800"/>
          </a:xfrm>
          <a:noFill/>
          <a:ln/>
        </p:spPr>
        <p:txBody>
          <a:bodyPr/>
          <a:lstStyle/>
          <a:p>
            <a:r>
              <a:rPr lang="en-US" sz="2800">
                <a:solidFill>
                  <a:srgbClr val="00FFFF"/>
                </a:solidFill>
              </a:rPr>
              <a:t>Check traffic situation (mirrors)</a:t>
            </a:r>
          </a:p>
          <a:p>
            <a:r>
              <a:rPr lang="en-US" sz="2800">
                <a:solidFill>
                  <a:srgbClr val="00FFFF"/>
                </a:solidFill>
              </a:rPr>
              <a:t>Signal</a:t>
            </a:r>
          </a:p>
          <a:p>
            <a:r>
              <a:rPr lang="en-US" sz="2800">
                <a:solidFill>
                  <a:srgbClr val="00FFFF"/>
                </a:solidFill>
              </a:rPr>
              <a:t>Check mirrors again</a:t>
            </a:r>
          </a:p>
          <a:p>
            <a:r>
              <a:rPr lang="en-US" sz="2800">
                <a:solidFill>
                  <a:srgbClr val="00FFFF"/>
                </a:solidFill>
              </a:rPr>
              <a:t>Head check  </a:t>
            </a:r>
            <a:r>
              <a:rPr lang="en-US" sz="2000">
                <a:solidFill>
                  <a:srgbClr val="00FFFF"/>
                </a:solidFill>
              </a:rPr>
              <a:t>(covers blind spot)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9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99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99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99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9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9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9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9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87" grpId="0" build="p" autoUpdateAnimBg="0"/>
      <p:bldP spid="169988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200400" y="0"/>
            <a:ext cx="5943600" cy="2286000"/>
          </a:xfrm>
        </p:spPr>
        <p:txBody>
          <a:bodyPr/>
          <a:lstStyle/>
          <a:p>
            <a:r>
              <a:rPr lang="en-US" sz="4000" b="1">
                <a:solidFill>
                  <a:srgbClr val="00FFFF"/>
                </a:solidFill>
              </a:rPr>
              <a:t>Lane Strategy</a:t>
            </a:r>
            <a:br>
              <a:rPr lang="en-US" sz="4000" b="1">
                <a:solidFill>
                  <a:srgbClr val="00FFFF"/>
                </a:solidFill>
              </a:rPr>
            </a:br>
            <a:endParaRPr lang="en-US" sz="4000" b="1">
              <a:solidFill>
                <a:srgbClr val="00FFFF"/>
              </a:solidFill>
            </a:endParaRPr>
          </a:p>
        </p:txBody>
      </p:sp>
      <p:pic>
        <p:nvPicPr>
          <p:cNvPr id="1710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250" y="2362200"/>
            <a:ext cx="75565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1012" name="Rectangle 4"/>
          <p:cNvSpPr>
            <a:spLocks noChangeArrowheads="1"/>
          </p:cNvSpPr>
          <p:nvPr/>
        </p:nvSpPr>
        <p:spPr bwMode="auto">
          <a:xfrm>
            <a:off x="3200400" y="609600"/>
            <a:ext cx="5562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800" b="1">
                <a:solidFill>
                  <a:srgbClr val="00FFFF"/>
                </a:solidFill>
              </a:rPr>
              <a:t/>
            </a:r>
            <a:br>
              <a:rPr lang="en-US" sz="4800" b="1">
                <a:solidFill>
                  <a:srgbClr val="00FFFF"/>
                </a:solidFill>
              </a:rPr>
            </a:br>
            <a:r>
              <a:rPr lang="en-US" sz="3200" b="1">
                <a:solidFill>
                  <a:schemeClr val="bg1"/>
                </a:solidFill>
              </a:rPr>
              <a:t>determining the safest and most efficient lane                  to drive in</a:t>
            </a:r>
            <a:r>
              <a:rPr lang="en-US" sz="3600" b="1">
                <a:solidFill>
                  <a:srgbClr val="00FFFF"/>
                </a:solidFill>
              </a:rPr>
              <a:t> </a:t>
            </a:r>
          </a:p>
        </p:txBody>
      </p:sp>
      <p:sp>
        <p:nvSpPr>
          <p:cNvPr id="171013" name="Freeform 5"/>
          <p:cNvSpPr>
            <a:spLocks/>
          </p:cNvSpPr>
          <p:nvPr/>
        </p:nvSpPr>
        <p:spPr bwMode="auto">
          <a:xfrm>
            <a:off x="1006475" y="1365250"/>
            <a:ext cx="1676400" cy="531813"/>
          </a:xfrm>
          <a:custGeom>
            <a:avLst/>
            <a:gdLst>
              <a:gd name="T0" fmla="*/ 144 w 1056"/>
              <a:gd name="T1" fmla="*/ 292 h 335"/>
              <a:gd name="T2" fmla="*/ 979 w 1056"/>
              <a:gd name="T3" fmla="*/ 263 h 335"/>
              <a:gd name="T4" fmla="*/ 950 w 1056"/>
              <a:gd name="T5" fmla="*/ 90 h 335"/>
              <a:gd name="T6" fmla="*/ 576 w 1056"/>
              <a:gd name="T7" fmla="*/ 4 h 335"/>
              <a:gd name="T8" fmla="*/ 115 w 1056"/>
              <a:gd name="T9" fmla="*/ 33 h 335"/>
              <a:gd name="T10" fmla="*/ 57 w 1056"/>
              <a:gd name="T11" fmla="*/ 119 h 335"/>
              <a:gd name="T12" fmla="*/ 0 w 1056"/>
              <a:gd name="T13" fmla="*/ 292 h 335"/>
              <a:gd name="T14" fmla="*/ 144 w 1056"/>
              <a:gd name="T15" fmla="*/ 292 h 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56" h="335">
                <a:moveTo>
                  <a:pt x="144" y="292"/>
                </a:moveTo>
                <a:cubicBezTo>
                  <a:pt x="422" y="282"/>
                  <a:pt x="703" y="300"/>
                  <a:pt x="979" y="263"/>
                </a:cubicBezTo>
                <a:cubicBezTo>
                  <a:pt x="1056" y="253"/>
                  <a:pt x="997" y="128"/>
                  <a:pt x="950" y="90"/>
                </a:cubicBezTo>
                <a:cubicBezTo>
                  <a:pt x="892" y="43"/>
                  <a:pt x="638" y="14"/>
                  <a:pt x="576" y="4"/>
                </a:cubicBezTo>
                <a:cubicBezTo>
                  <a:pt x="422" y="14"/>
                  <a:pt x="265" y="0"/>
                  <a:pt x="115" y="33"/>
                </a:cubicBezTo>
                <a:cubicBezTo>
                  <a:pt x="81" y="40"/>
                  <a:pt x="71" y="87"/>
                  <a:pt x="57" y="119"/>
                </a:cubicBezTo>
                <a:cubicBezTo>
                  <a:pt x="32" y="174"/>
                  <a:pt x="0" y="292"/>
                  <a:pt x="0" y="292"/>
                </a:cubicBezTo>
                <a:cubicBezTo>
                  <a:pt x="106" y="328"/>
                  <a:pt x="59" y="335"/>
                  <a:pt x="144" y="292"/>
                </a:cubicBez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1014" name="Rectangle 6"/>
          <p:cNvSpPr>
            <a:spLocks noChangeArrowheads="1"/>
          </p:cNvSpPr>
          <p:nvPr/>
        </p:nvSpPr>
        <p:spPr bwMode="auto">
          <a:xfrm>
            <a:off x="533400" y="5181600"/>
            <a:ext cx="8229600" cy="990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b="1"/>
              <a:t>Good lane strategies (planning ahead) will result </a:t>
            </a:r>
          </a:p>
          <a:p>
            <a:pPr algn="ctr"/>
            <a:r>
              <a:rPr lang="en-US" sz="2400" b="1"/>
              <a:t>in safer and less stressful driving.</a:t>
            </a:r>
          </a:p>
        </p:txBody>
      </p:sp>
      <p:sp>
        <p:nvSpPr>
          <p:cNvPr id="171015" name="WordArt 7"/>
          <p:cNvSpPr>
            <a:spLocks noChangeArrowheads="1" noChangeShapeType="1" noTextEdit="1"/>
          </p:cNvSpPr>
          <p:nvPr/>
        </p:nvSpPr>
        <p:spPr bwMode="auto">
          <a:xfrm>
            <a:off x="457200" y="609600"/>
            <a:ext cx="3151188" cy="4349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chemeClr val="tx1">
                      <a:alpha val="80000"/>
                    </a:schemeClr>
                  </a:outerShdw>
                </a:effectLst>
                <a:latin typeface="Times New Roman"/>
                <a:cs typeface="Times New Roman"/>
              </a:rPr>
              <a:t>Let's now consider</a:t>
            </a:r>
          </a:p>
        </p:txBody>
      </p:sp>
      <p:sp>
        <p:nvSpPr>
          <p:cNvPr id="171016" name="Line 8"/>
          <p:cNvSpPr>
            <a:spLocks noChangeShapeType="1"/>
          </p:cNvSpPr>
          <p:nvPr/>
        </p:nvSpPr>
        <p:spPr bwMode="auto">
          <a:xfrm>
            <a:off x="6019800" y="1295400"/>
            <a:ext cx="0" cy="914400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710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710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10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71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1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71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1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71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171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75"/>
                                        <p:tgtEl>
                                          <p:spTgt spid="171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0" grpId="0"/>
      <p:bldP spid="171012" grpId="0" build="p" autoUpdateAnimBg="0"/>
      <p:bldP spid="171014" grpId="0" animBg="1" autoUpdateAnimBg="0"/>
      <p:bldP spid="1710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034" name="Picture 1026" descr="P1000133"/>
          <p:cNvPicPr>
            <a:picLocks noChangeAspect="1" noChangeArrowheads="1"/>
          </p:cNvPicPr>
          <p:nvPr/>
        </p:nvPicPr>
        <p:blipFill>
          <a:blip r:embed="rId2" cstate="email">
            <a:lum bright="6000" contras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2035" name="Rectangle 1027"/>
          <p:cNvSpPr>
            <a:spLocks noGrp="1" noChangeArrowheads="1"/>
          </p:cNvSpPr>
          <p:nvPr>
            <p:ph type="title"/>
          </p:nvPr>
        </p:nvSpPr>
        <p:spPr>
          <a:xfrm>
            <a:off x="0" y="5791200"/>
            <a:ext cx="9144000" cy="1066800"/>
          </a:xfrm>
          <a:solidFill>
            <a:schemeClr val="tx1"/>
          </a:solidFill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b="1">
                <a:solidFill>
                  <a:srgbClr val="00FFFF"/>
                </a:solidFill>
              </a:rPr>
              <a:t>Why is the left lane of a 4 lane road                          </a:t>
            </a:r>
            <a:r>
              <a:rPr lang="en-US" sz="2800" b="1">
                <a:solidFill>
                  <a:schemeClr val="bg1"/>
                </a:solidFill>
              </a:rPr>
              <a:t>not as safe or as efficient</a:t>
            </a:r>
            <a:r>
              <a:rPr lang="en-US" sz="2800" b="1">
                <a:solidFill>
                  <a:srgbClr val="00FFFF"/>
                </a:solidFill>
              </a:rPr>
              <a:t> as the right lane?</a:t>
            </a:r>
          </a:p>
        </p:txBody>
      </p:sp>
      <p:sp>
        <p:nvSpPr>
          <p:cNvPr id="172036" name="Rectangle 1028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0"/>
            <a:ext cx="9144000" cy="1600200"/>
          </a:xfrm>
          <a:solidFill>
            <a:schemeClr val="tx1"/>
          </a:solidFill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2000" b="1" dirty="0">
                <a:solidFill>
                  <a:schemeClr val="bg1"/>
                </a:solidFill>
              </a:rPr>
              <a:t> 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2000" b="1" dirty="0">
                <a:solidFill>
                  <a:schemeClr val="bg1"/>
                </a:solidFill>
              </a:rPr>
              <a:t>Closer to oncoming cars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2000" b="1" dirty="0">
                <a:solidFill>
                  <a:schemeClr val="bg1"/>
                </a:solidFill>
              </a:rPr>
              <a:t>  Escape paths are minimized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2000" b="1" dirty="0">
                <a:solidFill>
                  <a:schemeClr val="bg1"/>
                </a:solidFill>
              </a:rPr>
              <a:t>   Can be delayed behind left turners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2000" b="1" dirty="0">
                <a:solidFill>
                  <a:schemeClr val="bg1"/>
                </a:solidFill>
              </a:rPr>
              <a:t>                  </a:t>
            </a:r>
          </a:p>
        </p:txBody>
      </p:sp>
      <p:sp>
        <p:nvSpPr>
          <p:cNvPr id="172037" name="AutoShape 1029"/>
          <p:cNvSpPr>
            <a:spLocks noChangeArrowheads="1"/>
          </p:cNvSpPr>
          <p:nvPr/>
        </p:nvSpPr>
        <p:spPr bwMode="auto">
          <a:xfrm>
            <a:off x="4953000" y="4876800"/>
            <a:ext cx="152400" cy="76200"/>
          </a:xfrm>
          <a:prstGeom prst="irregularSeal1">
            <a:avLst/>
          </a:prstGeom>
          <a:solidFill>
            <a:srgbClr val="FFCC66"/>
          </a:solidFill>
          <a:ln w="9525">
            <a:solidFill>
              <a:srgbClr val="FFCC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203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203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203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6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62" name="Picture 2" descr="DSCF007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766" name="Rectangle 6"/>
          <p:cNvSpPr>
            <a:spLocks noChangeArrowheads="1"/>
          </p:cNvSpPr>
          <p:nvPr/>
        </p:nvSpPr>
        <p:spPr bwMode="auto">
          <a:xfrm>
            <a:off x="0" y="6019800"/>
            <a:ext cx="9144000" cy="8382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400" b="1">
                <a:solidFill>
                  <a:schemeClr val="bg1"/>
                </a:solidFill>
              </a:rPr>
              <a:t>True or False: </a:t>
            </a:r>
            <a:r>
              <a:rPr lang="en-US" sz="2400" b="1">
                <a:solidFill>
                  <a:srgbClr val="00FFFF"/>
                </a:solidFill>
              </a:rPr>
              <a:t>On 4 lane roads, most                            collisions occur at intersections. </a:t>
            </a:r>
          </a:p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400" b="1">
                <a:solidFill>
                  <a:srgbClr val="00FFFF"/>
                </a:solidFill>
              </a:rPr>
              <a:t>   </a:t>
            </a:r>
            <a:endParaRPr lang="en-US" b="1">
              <a:solidFill>
                <a:srgbClr val="00FFFF"/>
              </a:solidFill>
            </a:endParaRPr>
          </a:p>
        </p:txBody>
      </p:sp>
      <p:sp>
        <p:nvSpPr>
          <p:cNvPr id="245767" name="WordArt 7"/>
          <p:cNvSpPr>
            <a:spLocks noChangeArrowheads="1" noChangeShapeType="1" noTextEdit="1"/>
          </p:cNvSpPr>
          <p:nvPr/>
        </p:nvSpPr>
        <p:spPr bwMode="auto">
          <a:xfrm>
            <a:off x="5867400" y="457200"/>
            <a:ext cx="1219200" cy="4794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True</a:t>
            </a:r>
          </a:p>
        </p:txBody>
      </p:sp>
      <p:pic>
        <p:nvPicPr>
          <p:cNvPr id="245768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8800" y="3352800"/>
            <a:ext cx="68580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63" name="Picture 3" descr="DSCF007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3200" y="1295400"/>
            <a:ext cx="25908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5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5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57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57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57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57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57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5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457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457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66" grpId="0" animBg="1"/>
      <p:bldP spid="24576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6804" name="Freeform 4"/>
          <p:cNvSpPr>
            <a:spLocks/>
          </p:cNvSpPr>
          <p:nvPr/>
        </p:nvSpPr>
        <p:spPr bwMode="auto">
          <a:xfrm>
            <a:off x="2295525" y="2368550"/>
            <a:ext cx="1703388" cy="536575"/>
          </a:xfrm>
          <a:custGeom>
            <a:avLst/>
            <a:gdLst>
              <a:gd name="T0" fmla="*/ 971 w 1073"/>
              <a:gd name="T1" fmla="*/ 338 h 338"/>
              <a:gd name="T2" fmla="*/ 1073 w 1073"/>
              <a:gd name="T3" fmla="*/ 168 h 338"/>
              <a:gd name="T4" fmla="*/ 722 w 1073"/>
              <a:gd name="T5" fmla="*/ 10 h 338"/>
              <a:gd name="T6" fmla="*/ 384 w 1073"/>
              <a:gd name="T7" fmla="*/ 21 h 338"/>
              <a:gd name="T8" fmla="*/ 338 w 1073"/>
              <a:gd name="T9" fmla="*/ 33 h 338"/>
              <a:gd name="T10" fmla="*/ 259 w 1073"/>
              <a:gd name="T11" fmla="*/ 44 h 338"/>
              <a:gd name="T12" fmla="*/ 113 w 1073"/>
              <a:gd name="T13" fmla="*/ 67 h 338"/>
              <a:gd name="T14" fmla="*/ 0 w 1073"/>
              <a:gd name="T15" fmla="*/ 191 h 338"/>
              <a:gd name="T16" fmla="*/ 90 w 1073"/>
              <a:gd name="T17" fmla="*/ 304 h 338"/>
              <a:gd name="T18" fmla="*/ 948 w 1073"/>
              <a:gd name="T19" fmla="*/ 315 h 338"/>
              <a:gd name="T20" fmla="*/ 971 w 1073"/>
              <a:gd name="T21" fmla="*/ 338 h 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73" h="338">
                <a:moveTo>
                  <a:pt x="971" y="338"/>
                </a:moveTo>
                <a:cubicBezTo>
                  <a:pt x="1008" y="283"/>
                  <a:pt x="1051" y="231"/>
                  <a:pt x="1073" y="168"/>
                </a:cubicBezTo>
                <a:cubicBezTo>
                  <a:pt x="1028" y="0"/>
                  <a:pt x="862" y="19"/>
                  <a:pt x="722" y="10"/>
                </a:cubicBezTo>
                <a:cubicBezTo>
                  <a:pt x="609" y="14"/>
                  <a:pt x="497" y="14"/>
                  <a:pt x="384" y="21"/>
                </a:cubicBezTo>
                <a:cubicBezTo>
                  <a:pt x="368" y="22"/>
                  <a:pt x="354" y="30"/>
                  <a:pt x="338" y="33"/>
                </a:cubicBezTo>
                <a:cubicBezTo>
                  <a:pt x="312" y="38"/>
                  <a:pt x="285" y="40"/>
                  <a:pt x="259" y="44"/>
                </a:cubicBezTo>
                <a:cubicBezTo>
                  <a:pt x="210" y="51"/>
                  <a:pt x="113" y="67"/>
                  <a:pt x="113" y="67"/>
                </a:cubicBezTo>
                <a:cubicBezTo>
                  <a:pt x="45" y="89"/>
                  <a:pt x="21" y="126"/>
                  <a:pt x="0" y="191"/>
                </a:cubicBezTo>
                <a:cubicBezTo>
                  <a:pt x="8" y="248"/>
                  <a:pt x="15" y="301"/>
                  <a:pt x="90" y="304"/>
                </a:cubicBezTo>
                <a:cubicBezTo>
                  <a:pt x="376" y="315"/>
                  <a:pt x="662" y="311"/>
                  <a:pt x="948" y="315"/>
                </a:cubicBezTo>
                <a:cubicBezTo>
                  <a:pt x="987" y="328"/>
                  <a:pt x="990" y="317"/>
                  <a:pt x="971" y="338"/>
                </a:cubicBez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6805" name="Picture 5" descr="MVC-003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57150"/>
            <a:ext cx="9067800" cy="680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808" name="Rectangle 8"/>
          <p:cNvSpPr>
            <a:spLocks noChangeArrowheads="1"/>
          </p:cNvSpPr>
          <p:nvPr/>
        </p:nvSpPr>
        <p:spPr bwMode="auto">
          <a:xfrm>
            <a:off x="0" y="5257800"/>
            <a:ext cx="9144000" cy="16002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400" b="1">
                <a:solidFill>
                  <a:srgbClr val="00FFFF"/>
                </a:solidFill>
              </a:rPr>
              <a:t>    With this traffic situation,</a:t>
            </a:r>
            <a:r>
              <a:rPr lang="en-US" sz="2400" b="1">
                <a:solidFill>
                  <a:srgbClr val="FFFF00"/>
                </a:solidFill>
              </a:rPr>
              <a:t> </a:t>
            </a:r>
            <a:r>
              <a:rPr lang="en-US" sz="2400" b="1">
                <a:solidFill>
                  <a:srgbClr val="00FFFF"/>
                </a:solidFill>
              </a:rPr>
              <a:t>what should                               you already be doing?</a:t>
            </a:r>
          </a:p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400" b="1">
                <a:solidFill>
                  <a:srgbClr val="FF0000"/>
                </a:solidFill>
              </a:rPr>
              <a:t>       </a:t>
            </a:r>
            <a:r>
              <a:rPr lang="en-US" sz="2400" b="1">
                <a:solidFill>
                  <a:schemeClr val="bg1"/>
                </a:solidFill>
              </a:rPr>
              <a:t> </a:t>
            </a:r>
            <a:endParaRPr lang="en-US" b="1">
              <a:solidFill>
                <a:srgbClr val="00FFFF"/>
              </a:solidFill>
            </a:endParaRPr>
          </a:p>
        </p:txBody>
      </p:sp>
      <p:sp>
        <p:nvSpPr>
          <p:cNvPr id="76810" name="WordArt 10"/>
          <p:cNvSpPr>
            <a:spLocks noChangeArrowheads="1" noChangeShapeType="1" noTextEdit="1"/>
          </p:cNvSpPr>
          <p:nvPr/>
        </p:nvSpPr>
        <p:spPr bwMode="auto">
          <a:xfrm>
            <a:off x="762000" y="609600"/>
            <a:ext cx="3886200" cy="11144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Let's now examine </a:t>
            </a:r>
          </a:p>
          <a:p>
            <a:pPr algn="ctr"/>
            <a:r>
              <a:rPr lang="en-US" sz="3600" kern="10"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 4 lane driving strategies . . .</a:t>
            </a:r>
          </a:p>
        </p:txBody>
      </p:sp>
      <p:sp>
        <p:nvSpPr>
          <p:cNvPr id="76809" name="Rectangle 9"/>
          <p:cNvSpPr>
            <a:spLocks noChangeArrowheads="1"/>
          </p:cNvSpPr>
          <p:nvPr/>
        </p:nvSpPr>
        <p:spPr bwMode="auto">
          <a:xfrm>
            <a:off x="0" y="6172200"/>
            <a:ext cx="9144000" cy="6858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400" b="1">
                <a:solidFill>
                  <a:schemeClr val="bg1"/>
                </a:solidFill>
              </a:rPr>
              <a:t>Braking, this will also alert drivers behind you.</a:t>
            </a:r>
            <a:r>
              <a:rPr lang="en-US" sz="2400" b="1">
                <a:solidFill>
                  <a:srgbClr val="FF0000"/>
                </a:solidFill>
              </a:rPr>
              <a:t>  </a:t>
            </a:r>
          </a:p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400" b="1">
                <a:solidFill>
                  <a:srgbClr val="FFFF00"/>
                </a:solidFill>
              </a:rPr>
              <a:t>   </a:t>
            </a:r>
            <a:endParaRPr lang="en-US" b="1">
              <a:solidFill>
                <a:srgbClr val="00FFFF"/>
              </a:solidFill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6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6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6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6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8" grpId="0" animBg="1"/>
      <p:bldP spid="7680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22" name="Picture 2054" descr="DSCF010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2820" name="Rectangle 2052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2800" b="1">
                <a:solidFill>
                  <a:srgbClr val="00FFFF"/>
                </a:solidFill>
              </a:rPr>
              <a:t>Give </a:t>
            </a:r>
            <a:r>
              <a:rPr lang="en-US" sz="2800" b="1" i="1">
                <a:solidFill>
                  <a:srgbClr val="00FFFF"/>
                </a:solidFill>
              </a:rPr>
              <a:t>2 reasons</a:t>
            </a:r>
            <a:r>
              <a:rPr lang="en-US" sz="2800" b="1">
                <a:solidFill>
                  <a:srgbClr val="00FFFF"/>
                </a:solidFill>
              </a:rPr>
              <a:t> why you should be slowing down?  </a:t>
            </a:r>
          </a:p>
        </p:txBody>
      </p:sp>
      <p:sp>
        <p:nvSpPr>
          <p:cNvPr id="162819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838200"/>
          </a:xfrm>
          <a:solidFill>
            <a:schemeClr val="tx1"/>
          </a:solidFill>
        </p:spPr>
        <p:txBody>
          <a:bodyPr/>
          <a:lstStyle/>
          <a:p>
            <a:pPr algn="ctr">
              <a:lnSpc>
                <a:spcPct val="70000"/>
              </a:lnSpc>
              <a:buFontTx/>
              <a:buNone/>
            </a:pPr>
            <a:endParaRPr lang="en-US" sz="2400" b="1">
              <a:solidFill>
                <a:schemeClr val="hlink"/>
              </a:solidFill>
            </a:endParaRPr>
          </a:p>
          <a:p>
            <a:pPr algn="ctr">
              <a:lnSpc>
                <a:spcPct val="70000"/>
              </a:lnSpc>
              <a:buFontTx/>
              <a:buNone/>
            </a:pPr>
            <a:r>
              <a:rPr lang="en-US" sz="2400" b="1">
                <a:solidFill>
                  <a:schemeClr val="hlink"/>
                </a:solidFill>
              </a:rPr>
              <a:t> Some 4 lane roads (multilane) are divided, some are not.</a:t>
            </a:r>
          </a:p>
          <a:p>
            <a:pPr algn="ctr">
              <a:lnSpc>
                <a:spcPct val="70000"/>
              </a:lnSpc>
              <a:buFontTx/>
              <a:buNone/>
            </a:pPr>
            <a:endParaRPr lang="en-US" sz="2400" b="1">
              <a:solidFill>
                <a:schemeClr val="hlink"/>
              </a:solidFill>
            </a:endParaRPr>
          </a:p>
        </p:txBody>
      </p:sp>
      <p:sp>
        <p:nvSpPr>
          <p:cNvPr id="162824" name="WordArt 2056"/>
          <p:cNvSpPr>
            <a:spLocks noChangeArrowheads="1" noChangeShapeType="1" noTextEdit="1"/>
          </p:cNvSpPr>
          <p:nvPr/>
        </p:nvSpPr>
        <p:spPr bwMode="auto">
          <a:xfrm>
            <a:off x="1981200" y="1295400"/>
            <a:ext cx="2047875" cy="2921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Traffic light ahead</a:t>
            </a:r>
          </a:p>
        </p:txBody>
      </p:sp>
      <p:sp>
        <p:nvSpPr>
          <p:cNvPr id="162825" name="WordArt 2057"/>
          <p:cNvSpPr>
            <a:spLocks noChangeArrowheads="1" noChangeShapeType="1" noTextEdit="1"/>
          </p:cNvSpPr>
          <p:nvPr/>
        </p:nvSpPr>
        <p:spPr bwMode="auto">
          <a:xfrm>
            <a:off x="1981200" y="1905000"/>
            <a:ext cx="3048000" cy="838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Brakes lights on second</a:t>
            </a:r>
          </a:p>
          <a:p>
            <a:pPr algn="ctr"/>
            <a:r>
              <a:rPr lang="en-US" sz="1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vehicle ahead . . .</a:t>
            </a:r>
          </a:p>
          <a:p>
            <a:pPr algn="ctr"/>
            <a:r>
              <a:rPr lang="en-US" sz="1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 </a:t>
            </a:r>
          </a:p>
        </p:txBody>
      </p:sp>
      <p:sp>
        <p:nvSpPr>
          <p:cNvPr id="162826" name="Line 2058"/>
          <p:cNvSpPr>
            <a:spLocks noChangeShapeType="1"/>
          </p:cNvSpPr>
          <p:nvPr/>
        </p:nvSpPr>
        <p:spPr bwMode="auto">
          <a:xfrm flipH="1">
            <a:off x="4419600" y="2590800"/>
            <a:ext cx="304800" cy="91440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827" name="WordArt 2059"/>
          <p:cNvSpPr>
            <a:spLocks noChangeArrowheads="1" noChangeShapeType="1" noTextEdit="1"/>
          </p:cNvSpPr>
          <p:nvPr/>
        </p:nvSpPr>
        <p:spPr bwMode="auto">
          <a:xfrm>
            <a:off x="381000" y="4495800"/>
            <a:ext cx="2286000" cy="4445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No brake lights </a:t>
            </a:r>
          </a:p>
          <a:p>
            <a:pPr algn="ctr"/>
            <a:r>
              <a:rPr lang="en-US" sz="1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on this vehicle</a:t>
            </a:r>
          </a:p>
        </p:txBody>
      </p:sp>
      <p:sp>
        <p:nvSpPr>
          <p:cNvPr id="162828" name="Line 2060"/>
          <p:cNvSpPr>
            <a:spLocks noChangeShapeType="1"/>
          </p:cNvSpPr>
          <p:nvPr/>
        </p:nvSpPr>
        <p:spPr bwMode="auto">
          <a:xfrm flipV="1">
            <a:off x="2743200" y="4800600"/>
            <a:ext cx="381000" cy="7620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829" name="AutoShape 2061"/>
          <p:cNvSpPr>
            <a:spLocks noChangeArrowheads="1"/>
          </p:cNvSpPr>
          <p:nvPr/>
        </p:nvSpPr>
        <p:spPr bwMode="auto">
          <a:xfrm rot="-725859">
            <a:off x="6046788" y="1103313"/>
            <a:ext cx="2743200" cy="2438400"/>
          </a:xfrm>
          <a:prstGeom prst="irregularSeal2">
            <a:avLst/>
          </a:prstGeom>
          <a:gradFill rotWithShape="1">
            <a:gsLst>
              <a:gs pos="0">
                <a:srgbClr val="FFCC66">
                  <a:gamma/>
                  <a:shade val="46275"/>
                  <a:invGamma/>
                </a:srgbClr>
              </a:gs>
              <a:gs pos="50000">
                <a:srgbClr val="FFCC66"/>
              </a:gs>
              <a:gs pos="100000">
                <a:srgbClr val="FFCC66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en-US" sz="1400" b="1"/>
              <a:t>Get in habit</a:t>
            </a:r>
          </a:p>
          <a:p>
            <a:pPr algn="ctr">
              <a:lnSpc>
                <a:spcPct val="90000"/>
              </a:lnSpc>
            </a:pPr>
            <a:r>
              <a:rPr lang="en-US" sz="1400" b="1"/>
              <a:t>of looking </a:t>
            </a:r>
          </a:p>
          <a:p>
            <a:pPr algn="ctr">
              <a:lnSpc>
                <a:spcPct val="90000"/>
              </a:lnSpc>
            </a:pPr>
            <a:r>
              <a:rPr lang="en-US" sz="1400" b="1"/>
              <a:t>through their</a:t>
            </a:r>
          </a:p>
          <a:p>
            <a:pPr algn="ctr">
              <a:lnSpc>
                <a:spcPct val="90000"/>
              </a:lnSpc>
            </a:pPr>
            <a:r>
              <a:rPr lang="en-US" sz="1400" b="1"/>
              <a:t>back window</a:t>
            </a:r>
          </a:p>
        </p:txBody>
      </p:sp>
      <p:sp>
        <p:nvSpPr>
          <p:cNvPr id="162830" name="Line 2062"/>
          <p:cNvSpPr>
            <a:spLocks noChangeShapeType="1"/>
          </p:cNvSpPr>
          <p:nvPr/>
        </p:nvSpPr>
        <p:spPr bwMode="auto">
          <a:xfrm flipH="1">
            <a:off x="4800600" y="3352800"/>
            <a:ext cx="1600200" cy="60960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2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2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62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62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62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62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2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28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28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28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2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62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20" grpId="0" animBg="1"/>
      <p:bldP spid="162824" grpId="0" animBg="1"/>
      <p:bldP spid="162825" grpId="0" animBg="1"/>
      <p:bldP spid="162826" grpId="0" animBg="1"/>
      <p:bldP spid="162827" grpId="0" animBg="1"/>
      <p:bldP spid="162828" grpId="0" animBg="1"/>
      <p:bldP spid="162829" grpId="0" animBg="1"/>
      <p:bldP spid="1628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02" name="Picture 2" descr="MVC-005S"/>
          <p:cNvPicPr>
            <a:picLocks noChangeAspect="1" noChangeArrowheads="1"/>
          </p:cNvPicPr>
          <p:nvPr/>
        </p:nvPicPr>
        <p:blipFill>
          <a:blip r:embed="rId2" cstate="email">
            <a:lum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4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03" name="Rectangle 3"/>
          <p:cNvSpPr>
            <a:spLocks noChangeArrowheads="1"/>
          </p:cNvSpPr>
          <p:nvPr/>
        </p:nvSpPr>
        <p:spPr bwMode="auto">
          <a:xfrm>
            <a:off x="0" y="5334000"/>
            <a:ext cx="9144000" cy="990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lnSpc>
                <a:spcPct val="90000"/>
              </a:lnSpc>
            </a:pPr>
            <a:r>
              <a:rPr lang="en-US" sz="2800" b="1">
                <a:solidFill>
                  <a:srgbClr val="00CCFF"/>
                </a:solidFill>
              </a:rPr>
              <a:t>           </a:t>
            </a:r>
            <a:r>
              <a:rPr lang="en-US" sz="2800" b="1">
                <a:solidFill>
                  <a:srgbClr val="00FFFF"/>
                </a:solidFill>
              </a:rPr>
              <a:t>Are you in this driver’s blind spot?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>
                <a:solidFill>
                  <a:srgbClr val="00CCFF"/>
                </a:solidFill>
              </a:rPr>
              <a:t>     </a:t>
            </a:r>
            <a:endParaRPr lang="en-US" sz="2400" b="1">
              <a:solidFill>
                <a:srgbClr val="00CCFF"/>
              </a:solidFill>
            </a:endParaRPr>
          </a:p>
        </p:txBody>
      </p:sp>
      <p:sp>
        <p:nvSpPr>
          <p:cNvPr id="256004" name="Line 4"/>
          <p:cNvSpPr>
            <a:spLocks noChangeShapeType="1"/>
          </p:cNvSpPr>
          <p:nvPr/>
        </p:nvSpPr>
        <p:spPr bwMode="auto">
          <a:xfrm flipH="1" flipV="1">
            <a:off x="2209800" y="4267200"/>
            <a:ext cx="457200" cy="6096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05" name="Rectangle 5"/>
          <p:cNvSpPr>
            <a:spLocks noChangeArrowheads="1"/>
          </p:cNvSpPr>
          <p:nvPr/>
        </p:nvSpPr>
        <p:spPr bwMode="auto">
          <a:xfrm>
            <a:off x="0" y="5867400"/>
            <a:ext cx="9144000" cy="990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lnSpc>
                <a:spcPct val="90000"/>
              </a:lnSpc>
            </a:pPr>
            <a:r>
              <a:rPr lang="en-US" sz="3200" b="1">
                <a:solidFill>
                  <a:srgbClr val="FFFF00"/>
                </a:solidFill>
              </a:rPr>
              <a:t> </a:t>
            </a:r>
            <a:r>
              <a:rPr lang="en-US" sz="2400" b="1">
                <a:solidFill>
                  <a:srgbClr val="FFFF00"/>
                </a:solidFill>
              </a:rPr>
              <a:t>Almost</a:t>
            </a:r>
            <a:r>
              <a:rPr lang="en-US" sz="3200" b="1">
                <a:solidFill>
                  <a:srgbClr val="00CCFF"/>
                </a:solidFill>
              </a:rPr>
              <a:t> </a:t>
            </a:r>
            <a:r>
              <a:rPr lang="en-US" sz="2400" b="1">
                <a:solidFill>
                  <a:schemeClr val="hlink"/>
                </a:solidFill>
              </a:rPr>
              <a:t>(nearly half of all drivers do not 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2400" b="1">
                <a:solidFill>
                  <a:schemeClr val="hlink"/>
                </a:solidFill>
              </a:rPr>
              <a:t>make blind spot head checks when lane changing)</a:t>
            </a:r>
          </a:p>
        </p:txBody>
      </p:sp>
      <p:pic>
        <p:nvPicPr>
          <p:cNvPr id="256007" name="Picture 7" descr="Illustration of driver's blind spo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2200" y="1676400"/>
            <a:ext cx="28702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600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56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05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42" name="Picture 2" descr="MVC-006S"/>
          <p:cNvPicPr>
            <a:picLocks noChangeAspect="1" noChangeArrowheads="1"/>
          </p:cNvPicPr>
          <p:nvPr/>
        </p:nvPicPr>
        <p:blipFill>
          <a:blip r:embed="rId2" cstate="email">
            <a:lum bright="6000"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4300"/>
            <a:ext cx="8991600" cy="674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43" name="Rectangle 3"/>
          <p:cNvSpPr>
            <a:spLocks noChangeArrowheads="1"/>
          </p:cNvSpPr>
          <p:nvPr/>
        </p:nvSpPr>
        <p:spPr bwMode="auto">
          <a:xfrm>
            <a:off x="0" y="5638800"/>
            <a:ext cx="9144000" cy="1219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lnSpc>
                <a:spcPct val="90000"/>
              </a:lnSpc>
            </a:pPr>
            <a:r>
              <a:rPr lang="en-US" sz="2800" b="1" dirty="0">
                <a:solidFill>
                  <a:srgbClr val="00CCFF"/>
                </a:solidFill>
              </a:rPr>
              <a:t>Now, </a:t>
            </a:r>
            <a:r>
              <a:rPr lang="en-US" sz="2800" b="1" dirty="0" smtClean="0">
                <a:solidFill>
                  <a:srgbClr val="00CCFF"/>
                </a:solidFill>
              </a:rPr>
              <a:t>depending upon how they adjusted       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2800" b="1" dirty="0" smtClean="0">
                <a:solidFill>
                  <a:srgbClr val="00CCFF"/>
                </a:solidFill>
              </a:rPr>
              <a:t>their </a:t>
            </a:r>
            <a:r>
              <a:rPr lang="en-US" sz="2800" b="1" dirty="0">
                <a:solidFill>
                  <a:srgbClr val="00CCFF"/>
                </a:solidFill>
              </a:rPr>
              <a:t>mirror, you may in their blind spot.   </a:t>
            </a:r>
            <a:endParaRPr lang="en-US" sz="2400" b="1" dirty="0">
              <a:solidFill>
                <a:srgbClr val="00CCFF"/>
              </a:solidFill>
            </a:endParaRPr>
          </a:p>
          <a:p>
            <a:pPr algn="ctr" eaLnBrk="1" hangingPunct="1">
              <a:lnSpc>
                <a:spcPct val="90000"/>
              </a:lnSpc>
            </a:pPr>
            <a:endParaRPr lang="en-US" sz="2800" b="1" dirty="0" smtClean="0">
              <a:solidFill>
                <a:srgbClr val="00CCFF"/>
              </a:solidFill>
            </a:endParaRPr>
          </a:p>
        </p:txBody>
      </p:sp>
      <p:sp>
        <p:nvSpPr>
          <p:cNvPr id="163844" name="AutoShape 4"/>
          <p:cNvSpPr>
            <a:spLocks noChangeArrowheads="1"/>
          </p:cNvSpPr>
          <p:nvPr/>
        </p:nvSpPr>
        <p:spPr bwMode="auto">
          <a:xfrm>
            <a:off x="5715000" y="1752600"/>
            <a:ext cx="2743200" cy="2590800"/>
          </a:xfrm>
          <a:prstGeom prst="octagon">
            <a:avLst>
              <a:gd name="adj" fmla="val 28801"/>
            </a:avLst>
          </a:prstGeom>
          <a:gradFill rotWithShape="0">
            <a:gsLst>
              <a:gs pos="0">
                <a:srgbClr val="CC3300"/>
              </a:gs>
              <a:gs pos="100000">
                <a:srgbClr val="CC33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762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600" b="1"/>
              <a:t>STOP</a:t>
            </a:r>
          </a:p>
          <a:p>
            <a:pPr algn="ctr"/>
            <a:r>
              <a:rPr lang="en-US" sz="3600" b="1"/>
              <a:t>and</a:t>
            </a:r>
          </a:p>
          <a:p>
            <a:pPr algn="ctr"/>
            <a:r>
              <a:rPr lang="en-US" sz="3600" b="1"/>
              <a:t>THINK</a:t>
            </a:r>
          </a:p>
        </p:txBody>
      </p:sp>
      <p:sp>
        <p:nvSpPr>
          <p:cNvPr id="163845" name="AutoShape 5"/>
          <p:cNvSpPr>
            <a:spLocks noChangeArrowheads="1"/>
          </p:cNvSpPr>
          <p:nvPr/>
        </p:nvSpPr>
        <p:spPr bwMode="auto">
          <a:xfrm>
            <a:off x="5715000" y="1752600"/>
            <a:ext cx="2743200" cy="2590800"/>
          </a:xfrm>
          <a:prstGeom prst="octagon">
            <a:avLst>
              <a:gd name="adj" fmla="val 28801"/>
            </a:avLst>
          </a:prstGeom>
          <a:gradFill rotWithShape="0">
            <a:gsLst>
              <a:gs pos="0">
                <a:srgbClr val="CC99FF"/>
              </a:gs>
              <a:gs pos="100000">
                <a:srgbClr val="CC99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762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b="1"/>
              <a:t>What is the</a:t>
            </a:r>
          </a:p>
          <a:p>
            <a:pPr algn="ctr"/>
            <a:r>
              <a:rPr lang="en-US" sz="2400" b="1"/>
              <a:t>danger of</a:t>
            </a:r>
          </a:p>
          <a:p>
            <a:pPr algn="ctr"/>
            <a:r>
              <a:rPr lang="en-US" sz="2400" b="1"/>
              <a:t>lingering in </a:t>
            </a:r>
          </a:p>
          <a:p>
            <a:pPr algn="ctr"/>
            <a:r>
              <a:rPr lang="en-US" sz="2400" b="1"/>
              <a:t>their blind spot?</a:t>
            </a:r>
          </a:p>
          <a:p>
            <a:pPr algn="ctr"/>
            <a:endParaRPr lang="en-US" sz="2400" b="1"/>
          </a:p>
        </p:txBody>
      </p:sp>
      <p:sp>
        <p:nvSpPr>
          <p:cNvPr id="163846" name="AutoShape 6"/>
          <p:cNvSpPr>
            <a:spLocks noChangeArrowheads="1"/>
          </p:cNvSpPr>
          <p:nvPr/>
        </p:nvSpPr>
        <p:spPr bwMode="auto">
          <a:xfrm>
            <a:off x="5638800" y="1752600"/>
            <a:ext cx="2743200" cy="2667000"/>
          </a:xfrm>
          <a:prstGeom prst="octagon">
            <a:avLst>
              <a:gd name="adj" fmla="val 28801"/>
            </a:avLst>
          </a:prstGeom>
          <a:gradFill rotWithShape="0">
            <a:gsLst>
              <a:gs pos="0">
                <a:srgbClr val="00FFFF"/>
              </a:gs>
              <a:gs pos="100000">
                <a:srgbClr val="00FF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762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/>
              <a:t>If they do not</a:t>
            </a:r>
          </a:p>
          <a:p>
            <a:pPr algn="ctr">
              <a:lnSpc>
                <a:spcPct val="110000"/>
              </a:lnSpc>
            </a:pPr>
            <a:r>
              <a:rPr lang="en-US" b="1"/>
              <a:t>check their</a:t>
            </a:r>
          </a:p>
          <a:p>
            <a:pPr algn="ctr">
              <a:lnSpc>
                <a:spcPct val="110000"/>
              </a:lnSpc>
            </a:pPr>
            <a:r>
              <a:rPr lang="en-US" b="1"/>
              <a:t>blind spot before</a:t>
            </a:r>
          </a:p>
          <a:p>
            <a:pPr algn="ctr">
              <a:lnSpc>
                <a:spcPct val="110000"/>
              </a:lnSpc>
            </a:pPr>
            <a:r>
              <a:rPr lang="en-US" b="1"/>
              <a:t>lane changing… </a:t>
            </a:r>
          </a:p>
          <a:p>
            <a:pPr algn="ctr">
              <a:lnSpc>
                <a:spcPct val="110000"/>
              </a:lnSpc>
            </a:pPr>
            <a:r>
              <a:rPr lang="en-US" b="1" i="1">
                <a:solidFill>
                  <a:srgbClr val="FFFF00"/>
                </a:solidFill>
              </a:rPr>
              <a:t>  possible</a:t>
            </a:r>
            <a:r>
              <a:rPr lang="en-US" b="1">
                <a:solidFill>
                  <a:srgbClr val="FFFF00"/>
                </a:solidFill>
              </a:rPr>
              <a:t> </a:t>
            </a:r>
            <a:r>
              <a:rPr lang="en-US" b="1" i="1">
                <a:solidFill>
                  <a:srgbClr val="FFFF00"/>
                </a:solidFill>
              </a:rPr>
              <a:t>crash!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27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38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38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38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38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4" grpId="0" animBg="1" autoUpdateAnimBg="0"/>
      <p:bldP spid="163845" grpId="0" animBg="1" autoUpdateAnimBg="0"/>
      <p:bldP spid="163846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24166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1668" name="Picture 4" descr="P102035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1669" name="Rectangle 5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/>
            <a:r>
              <a:rPr lang="en-US" sz="3600" b="1">
                <a:solidFill>
                  <a:srgbClr val="00FFFF"/>
                </a:solidFill>
              </a:rPr>
              <a:t>What other sign means the same thing?                     </a:t>
            </a:r>
          </a:p>
        </p:txBody>
      </p:sp>
      <p:pic>
        <p:nvPicPr>
          <p:cNvPr id="241670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5600" y="2438400"/>
            <a:ext cx="14478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1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 sz="4000">
                <a:solidFill>
                  <a:srgbClr val="00FFFF"/>
                </a:solidFill>
              </a:rPr>
              <a:t>Lane changing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2590800"/>
          </a:xfrm>
        </p:spPr>
        <p:txBody>
          <a:bodyPr/>
          <a:lstStyle/>
          <a:p>
            <a:r>
              <a:rPr lang="en-US" sz="2800">
                <a:solidFill>
                  <a:srgbClr val="00FFFF"/>
                </a:solidFill>
              </a:rPr>
              <a:t>Check traffic situation</a:t>
            </a:r>
          </a:p>
          <a:p>
            <a:r>
              <a:rPr lang="en-US" sz="2800">
                <a:solidFill>
                  <a:srgbClr val="00FFFF"/>
                </a:solidFill>
              </a:rPr>
              <a:t>Signal</a:t>
            </a:r>
          </a:p>
          <a:p>
            <a:r>
              <a:rPr lang="en-US" sz="2800">
                <a:solidFill>
                  <a:srgbClr val="00FFFF"/>
                </a:solidFill>
              </a:rPr>
              <a:t>Check  mirrors again</a:t>
            </a:r>
          </a:p>
          <a:p>
            <a:r>
              <a:rPr lang="en-US" sz="2800">
                <a:solidFill>
                  <a:srgbClr val="00FFFF"/>
                </a:solidFill>
              </a:rPr>
              <a:t>Head check  </a:t>
            </a:r>
            <a:r>
              <a:rPr lang="en-US" sz="2000">
                <a:solidFill>
                  <a:srgbClr val="00FFFF"/>
                </a:solidFill>
              </a:rPr>
              <a:t>(covers blind spot)</a:t>
            </a:r>
          </a:p>
        </p:txBody>
      </p:sp>
      <p:sp>
        <p:nvSpPr>
          <p:cNvPr id="112644" name="Rectangle 4"/>
          <p:cNvSpPr>
            <a:spLocks noChangeArrowheads="1"/>
          </p:cNvSpPr>
          <p:nvPr/>
        </p:nvSpPr>
        <p:spPr bwMode="auto">
          <a:xfrm>
            <a:off x="685800" y="3505200"/>
            <a:ext cx="77724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i="1" dirty="0">
                <a:solidFill>
                  <a:srgbClr val="FFFF00"/>
                </a:solidFill>
              </a:rPr>
              <a:t>COMMON MISTAKES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dirty="0">
                <a:solidFill>
                  <a:srgbClr val="00FFFF"/>
                </a:solidFill>
              </a:rPr>
              <a:t> - dropping your speed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dirty="0">
                <a:solidFill>
                  <a:srgbClr val="00FFFF"/>
                </a:solidFill>
              </a:rPr>
              <a:t> - drifting during head check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dirty="0">
                <a:solidFill>
                  <a:srgbClr val="00FFFF"/>
                </a:solidFill>
              </a:rPr>
              <a:t> - forgetting to cancel signal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dirty="0">
                <a:solidFill>
                  <a:srgbClr val="00FFFF"/>
                </a:solidFill>
              </a:rPr>
              <a:t> - moving car over too quickly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4" grpId="0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 Presentation">
  <a:themeElements>
    <a:clrScheme name="1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0</TotalTime>
  <Words>643</Words>
  <Application>Microsoft Office PowerPoint</Application>
  <PresentationFormat>On-screen Show (4:3)</PresentationFormat>
  <Paragraphs>117</Paragraphs>
  <Slides>23</Slides>
  <Notes>0</Notes>
  <HiddenSlides>0</HiddenSlides>
  <MMClips>7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Blank Presentation</vt:lpstr>
      <vt:lpstr>1_Blank Presentation</vt:lpstr>
      <vt:lpstr>Default Design</vt:lpstr>
      <vt:lpstr>5_Default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Lane changing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Often, lane changes must be made because                of lane closures during construction.</vt:lpstr>
      <vt:lpstr>What must you do in this situation?</vt:lpstr>
      <vt:lpstr>PowerPoint Presentation</vt:lpstr>
      <vt:lpstr>PowerPoint Presentation</vt:lpstr>
      <vt:lpstr>PowerPoint Presentation</vt:lpstr>
      <vt:lpstr>Lane changing review- what are the steps?</vt:lpstr>
      <vt:lpstr>Lane Strategy </vt:lpstr>
      <vt:lpstr>Why is the left lane of a 4 lane road                          not as safe or as efficient as the right lane?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2010-10-22T00:10:21Z</dcterms:created>
  <dcterms:modified xsi:type="dcterms:W3CDTF">2014-07-01T19:39:59Z</dcterms:modified>
</cp:coreProperties>
</file>