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716" r:id="rId2"/>
  </p:sldMasterIdLst>
  <p:notesMasterIdLst>
    <p:notesMasterId r:id="rId29"/>
  </p:notesMasterIdLst>
  <p:handoutMasterIdLst>
    <p:handoutMasterId r:id="rId30"/>
  </p:handoutMasterIdLst>
  <p:sldIdLst>
    <p:sldId id="538" r:id="rId3"/>
    <p:sldId id="432" r:id="rId4"/>
    <p:sldId id="446" r:id="rId5"/>
    <p:sldId id="471" r:id="rId6"/>
    <p:sldId id="448" r:id="rId7"/>
    <p:sldId id="449" r:id="rId8"/>
    <p:sldId id="470" r:id="rId9"/>
    <p:sldId id="459" r:id="rId10"/>
    <p:sldId id="458" r:id="rId11"/>
    <p:sldId id="361" r:id="rId12"/>
    <p:sldId id="472" r:id="rId13"/>
    <p:sldId id="496" r:id="rId14"/>
    <p:sldId id="450" r:id="rId15"/>
    <p:sldId id="520" r:id="rId16"/>
    <p:sldId id="466" r:id="rId17"/>
    <p:sldId id="467" r:id="rId18"/>
    <p:sldId id="532" r:id="rId19"/>
    <p:sldId id="415" r:id="rId20"/>
    <p:sldId id="506" r:id="rId21"/>
    <p:sldId id="507" r:id="rId22"/>
    <p:sldId id="313" r:id="rId23"/>
    <p:sldId id="413" r:id="rId24"/>
    <p:sldId id="430" r:id="rId25"/>
    <p:sldId id="521" r:id="rId26"/>
    <p:sldId id="525" r:id="rId27"/>
    <p:sldId id="530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FFFF"/>
    <a:srgbClr val="A8A400"/>
    <a:srgbClr val="C3BE00"/>
    <a:srgbClr val="A82000"/>
    <a:srgbClr val="CA2600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661" autoAdjust="0"/>
  </p:normalViewPr>
  <p:slideViewPr>
    <p:cSldViewPr>
      <p:cViewPr varScale="1">
        <p:scale>
          <a:sx n="106" d="100"/>
          <a:sy n="106" d="100"/>
        </p:scale>
        <p:origin x="-1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>
      <p:cViewPr varScale="1">
        <p:scale>
          <a:sx n="21" d="100"/>
          <a:sy n="21" d="100"/>
        </p:scale>
        <p:origin x="-117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1.xml"/><Relationship Id="rId13" Type="http://schemas.openxmlformats.org/officeDocument/2006/relationships/slide" Target="slides/slide17.xml"/><Relationship Id="rId18" Type="http://schemas.openxmlformats.org/officeDocument/2006/relationships/slide" Target="slides/slide25.xml"/><Relationship Id="rId3" Type="http://schemas.openxmlformats.org/officeDocument/2006/relationships/slide" Target="slides/slide5.xml"/><Relationship Id="rId7" Type="http://schemas.openxmlformats.org/officeDocument/2006/relationships/slide" Target="slides/slide10.xml"/><Relationship Id="rId12" Type="http://schemas.openxmlformats.org/officeDocument/2006/relationships/slide" Target="slides/slide16.xml"/><Relationship Id="rId17" Type="http://schemas.openxmlformats.org/officeDocument/2006/relationships/slide" Target="slides/slide24.xml"/><Relationship Id="rId2" Type="http://schemas.openxmlformats.org/officeDocument/2006/relationships/slide" Target="slides/slide3.xml"/><Relationship Id="rId16" Type="http://schemas.openxmlformats.org/officeDocument/2006/relationships/slide" Target="slides/slide23.xml"/><Relationship Id="rId1" Type="http://schemas.openxmlformats.org/officeDocument/2006/relationships/slide" Target="slides/slide2.xml"/><Relationship Id="rId6" Type="http://schemas.openxmlformats.org/officeDocument/2006/relationships/slide" Target="slides/slide8.xml"/><Relationship Id="rId11" Type="http://schemas.openxmlformats.org/officeDocument/2006/relationships/slide" Target="slides/slide15.xml"/><Relationship Id="rId5" Type="http://schemas.openxmlformats.org/officeDocument/2006/relationships/slide" Target="slides/slide7.xml"/><Relationship Id="rId15" Type="http://schemas.openxmlformats.org/officeDocument/2006/relationships/slide" Target="slides/slide22.xml"/><Relationship Id="rId10" Type="http://schemas.openxmlformats.org/officeDocument/2006/relationships/slide" Target="slides/slide14.xml"/><Relationship Id="rId4" Type="http://schemas.openxmlformats.org/officeDocument/2006/relationships/slide" Target="slides/slide6.xml"/><Relationship Id="rId9" Type="http://schemas.openxmlformats.org/officeDocument/2006/relationships/slide" Target="slides/slide13.xml"/><Relationship Id="rId14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E3246B-609B-47A9-9279-875A4D8118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09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60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0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0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0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D2AB2A-8B91-47C9-91A2-CF44AA3675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25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47326-8A86-4202-9EEE-475511C0DC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5778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766A6-890D-465F-A97B-85B7F0C78E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2451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BC585-A8D0-4ED6-85F6-DAA30D24DB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7471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FE31FE5-FC73-47DF-A05E-9211CA707F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05524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573D8BA-36EE-4D6F-8920-44885F5B6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8790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D44C6B3-B8DD-4A05-866F-47E94B3142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479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971AA89-20C6-40A9-8951-630BE8DAA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22463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EE559-8BB4-4448-B153-AD8DA03D4C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828308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59D06-06E3-44D8-AB36-A9F5F419FC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63481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E461E-C914-49AF-9A07-A65BD7AE2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14813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409D9-D7BE-41FD-98D0-B6E73C0F0D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5081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A5BE1-87E0-46A1-B0B6-A522A9550D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82314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7E496-EDD4-4295-977A-A99A4CBA1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5978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27458-2DE5-4A90-A18E-05ECDE0865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72455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61F91-D815-4A18-86DE-F517E738FE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10972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D58C3-D77A-45A8-A9EB-18CE73F101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41704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3A058-70AB-4EF1-85C3-9CEC168564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66528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07989-9766-436B-AF3F-6BFB2C1FD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55779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C5504-1C94-4D68-922F-E051B2AB23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51029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B3076-DCF7-46BF-98D2-5E390BB6AA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30679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7DB19-B378-4450-B144-8A6D04F8D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83737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D8A1C-0F8A-4403-A517-10C625DA7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0778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4093E-4433-4DF3-B40B-A2CCF69528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391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2D4BE-D82B-486A-9808-2FDD9C026C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2549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B445F8-E6B7-4DF4-A4C3-1C0C7AD4AF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79265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F17FB-F4B9-4F1C-95D7-18D5F87D5D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8900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6EE3C-78D3-4F38-9908-E532ACEC0F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55396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E196B-A0E6-454F-B68A-235FD6583C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55358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4F4E6D-95ED-4E58-9843-AA88C79928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78398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339843F-F903-4E51-AE3D-2B257150DF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97" r:id="rId12"/>
    <p:sldLayoutId id="2147483698" r:id="rId13"/>
    <p:sldLayoutId id="2147483699" r:id="rId14"/>
    <p:sldLayoutId id="2147483700" r:id="rId15"/>
  </p:sldLayoutIdLst>
  <p:transition spd="slow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BFA"/>
            </a:gs>
            <a:gs pos="30000">
              <a:srgbClr val="C4D6EB"/>
            </a:gs>
            <a:gs pos="60001">
              <a:srgbClr val="85C2FF"/>
            </a:gs>
            <a:gs pos="100000">
              <a:srgbClr val="5E9E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868E3D23-9D01-4DE6-8DF5-B520AE1C9ADA}" type="slidenum">
              <a:rPr 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5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transition spd="slow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audio" Target="file:///C:\Driver%20Education\FILES%20%20FOR%20%20MAKING%20%20CDs\RR%20ST%202007-2010%20PPTX\Signs,%20Shapes%20and%20Colors\Animusic_-_Starship_Groove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27.png"/><Relationship Id="rId2" Type="http://schemas.openxmlformats.org/officeDocument/2006/relationships/video" Target="file:///E:\DRIVER%20EDUCATION\Driver%20Edge%20files\RAIN.mov" TargetMode="External"/><Relationship Id="rId1" Type="http://schemas.microsoft.com/office/2007/relationships/media" Target="file:///E:\DRIVER%20EDUCATION\Driver%20Edge%20files\RAIN.mov" TargetMode="Externa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wmv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3.png"/><Relationship Id="rId3" Type="http://schemas.openxmlformats.org/officeDocument/2006/relationships/audio" Target="file:///C:\DRIVER%20EDUCATION%20FILES\RR%20ST%20linked%20avi%20files\more%20weather%20m.mid" TargetMode="External"/><Relationship Id="rId7" Type="http://schemas.openxmlformats.org/officeDocument/2006/relationships/image" Target="../media/image7.wmf"/><Relationship Id="rId12" Type="http://schemas.openxmlformats.org/officeDocument/2006/relationships/image" Target="../media/image12.w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11.wmf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38.png"/><Relationship Id="rId2" Type="http://schemas.openxmlformats.org/officeDocument/2006/relationships/video" Target="file:///E:\DRIVER%20EDUCATION\Driver%20Edge%20files\sw%20good%20turn%20snow.mov" TargetMode="External"/><Relationship Id="rId1" Type="http://schemas.microsoft.com/office/2007/relationships/media" Target="file:///E:\DRIVER%20EDUCATION\Driver%20Edge%20files\sw%20good%20turn%20snow.mov" TargetMode="Externa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wm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usic_-_Starship_Groo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962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15"/>
          <p:cNvSpPr>
            <a:spLocks noChangeArrowheads="1" noChangeShapeType="1" noTextEdit="1"/>
          </p:cNvSpPr>
          <p:nvPr/>
        </p:nvSpPr>
        <p:spPr bwMode="auto">
          <a:xfrm>
            <a:off x="1219200" y="609600"/>
            <a:ext cx="6858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pt-B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T H E  D R I V E R S   E D G E</a:t>
            </a:r>
            <a:endParaRPr lang="en-US" sz="36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pic>
        <p:nvPicPr>
          <p:cNvPr id="5124" name="Picture 16" descr="monitor_accessories_information_highway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3048000"/>
            <a:ext cx="279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17"/>
          <p:cNvSpPr>
            <a:spLocks noChangeArrowheads="1" noChangeShapeType="1" noTextEdit="1"/>
          </p:cNvSpPr>
          <p:nvPr/>
        </p:nvSpPr>
        <p:spPr bwMode="auto">
          <a:xfrm>
            <a:off x="1905000" y="2667000"/>
            <a:ext cx="5486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s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lides and videos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pic>
        <p:nvPicPr>
          <p:cNvPr id="5126" name="Picture 1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5257800"/>
            <a:ext cx="641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19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59575"/>
            <a:ext cx="9144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0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1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-3505200" y="3505200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2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5562600" y="3505200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WordArt 23"/>
          <p:cNvSpPr>
            <a:spLocks noChangeArrowheads="1" noChangeShapeType="1" noTextEdit="1"/>
          </p:cNvSpPr>
          <p:nvPr/>
        </p:nvSpPr>
        <p:spPr bwMode="auto">
          <a:xfrm>
            <a:off x="1752600" y="6096000"/>
            <a:ext cx="6019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Unit 8– Adverse / Emergency Situations     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sp>
        <p:nvSpPr>
          <p:cNvPr id="5132" name="WordArt 24"/>
          <p:cNvSpPr>
            <a:spLocks noChangeArrowheads="1" noChangeShapeType="1" noTextEdit="1"/>
          </p:cNvSpPr>
          <p:nvPr/>
        </p:nvSpPr>
        <p:spPr bwMode="auto">
          <a:xfrm>
            <a:off x="1905000" y="1632857"/>
            <a:ext cx="5486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I N T E R A C T I V E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sp>
        <p:nvSpPr>
          <p:cNvPr id="13" name="TextBox 3"/>
          <p:cNvSpPr txBox="1"/>
          <p:nvPr/>
        </p:nvSpPr>
        <p:spPr>
          <a:xfrm rot="20269233">
            <a:off x="751440" y="3543493"/>
            <a:ext cx="1837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/>
              <a:t>Partial lesson</a:t>
            </a:r>
          </a:p>
          <a:p>
            <a:r>
              <a:rPr lang="en-US" dirty="0" smtClean="0"/>
              <a:t>15 of </a:t>
            </a:r>
            <a:r>
              <a:rPr lang="en-US" dirty="0" smtClean="0"/>
              <a:t>71</a:t>
            </a:r>
            <a:r>
              <a:rPr lang="en-US" dirty="0" smtClean="0"/>
              <a:t> </a:t>
            </a:r>
            <a:r>
              <a:rPr lang="en-US" dirty="0" smtClean="0"/>
              <a:t>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554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7220" name="Picture 4" descr="MVC-002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b="1">
                <a:solidFill>
                  <a:srgbClr val="00FFFF"/>
                </a:solidFill>
              </a:rPr>
              <a:t>        What about your following distance in rainy weather?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b="1">
                <a:solidFill>
                  <a:srgbClr val="00FFFF"/>
                </a:solidFill>
              </a:rPr>
              <a:t>        </a:t>
            </a:r>
          </a:p>
        </p:txBody>
      </p:sp>
      <p:sp>
        <p:nvSpPr>
          <p:cNvPr id="137223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6172200"/>
            <a:ext cx="7772400" cy="68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 b="1">
                <a:solidFill>
                  <a:schemeClr val="hlink"/>
                </a:solidFill>
              </a:rPr>
              <a:t>  Double or triple it.</a:t>
            </a:r>
          </a:p>
        </p:txBody>
      </p:sp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b="1">
                <a:solidFill>
                  <a:srgbClr val="00FFFF"/>
                </a:solidFill>
              </a:rPr>
              <a:t>  Also, in rainy weather you must </a:t>
            </a:r>
          </a:p>
          <a:p>
            <a:pPr marL="342900" indent="-342900" algn="ctr" eaLnBrk="1" hangingPunct="1">
              <a:spcBef>
                <a:spcPct val="20000"/>
              </a:spcBef>
            </a:pPr>
            <a:r>
              <a:rPr lang="en-US" b="1">
                <a:solidFill>
                  <a:srgbClr val="00FFFF"/>
                </a:solidFill>
              </a:rPr>
              <a:t>use your __________.</a:t>
            </a:r>
          </a:p>
        </p:txBody>
      </p:sp>
      <p:sp>
        <p:nvSpPr>
          <p:cNvPr id="137225" name="WordArt 9"/>
          <p:cNvSpPr>
            <a:spLocks noChangeArrowheads="1" noChangeShapeType="1" noTextEdit="1"/>
          </p:cNvSpPr>
          <p:nvPr/>
        </p:nvSpPr>
        <p:spPr bwMode="auto">
          <a:xfrm>
            <a:off x="4343400" y="685800"/>
            <a:ext cx="16764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tx1"/>
                  </a:outerShdw>
                </a:effectLst>
                <a:latin typeface="Impact"/>
              </a:rPr>
              <a:t>low beam lights</a:t>
            </a:r>
          </a:p>
        </p:txBody>
      </p:sp>
      <p:pic>
        <p:nvPicPr>
          <p:cNvPr id="137226" name="Picture 10" descr="P101073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295400"/>
            <a:ext cx="2895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7" name="Line 11"/>
          <p:cNvSpPr>
            <a:spLocks noChangeShapeType="1"/>
          </p:cNvSpPr>
          <p:nvPr/>
        </p:nvSpPr>
        <p:spPr bwMode="auto">
          <a:xfrm>
            <a:off x="6172200" y="1295400"/>
            <a:ext cx="1219200" cy="1828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3" grpId="0" autoUpdateAnimBg="0"/>
      <p:bldP spid="137224" grpId="0" animBg="1" autoUpdateAnimBg="0"/>
      <p:bldP spid="137225" grpId="0" animBg="1"/>
      <p:bldP spid="1372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4000"/>
          </a:p>
        </p:txBody>
      </p:sp>
      <p:pic>
        <p:nvPicPr>
          <p:cNvPr id="288771" name="Picture 3" descr="MVC-003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696200" cy="534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447800"/>
          </a:xfrm>
          <a:solidFill>
            <a:schemeClr val="tx1"/>
          </a:solidFill>
          <a:ln/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400" b="1">
                <a:solidFill>
                  <a:srgbClr val="00FFFF"/>
                </a:solidFill>
              </a:rPr>
              <a:t>  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400" b="1">
                <a:solidFill>
                  <a:srgbClr val="00FFFF"/>
                </a:solidFill>
              </a:rPr>
              <a:t>What is a problem following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400" b="1">
                <a:solidFill>
                  <a:srgbClr val="00FFFF"/>
                </a:solidFill>
              </a:rPr>
              <a:t>large trucks in rainy weather?</a:t>
            </a:r>
          </a:p>
        </p:txBody>
      </p:sp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b="1">
                <a:solidFill>
                  <a:srgbClr val="9999FF"/>
                </a:solidFill>
              </a:rPr>
              <a:t>    Their large tires throw it all on our windshield.                   Be sure you have a good supply of window washer.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8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P101076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858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6660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b="1">
                <a:solidFill>
                  <a:srgbClr val="9999FF"/>
                </a:solidFill>
              </a:rPr>
              <a:t>    Sometimes it can really be difficult to see!</a:t>
            </a:r>
          </a:p>
        </p:txBody>
      </p:sp>
      <p:sp>
        <p:nvSpPr>
          <p:cNvPr id="326661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b="1">
                <a:solidFill>
                  <a:srgbClr val="00FFFF"/>
                </a:solidFill>
              </a:rPr>
              <a:t>  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b="1">
                <a:solidFill>
                  <a:srgbClr val="00FFFF"/>
                </a:solidFill>
              </a:rPr>
              <a:t>What is a problem following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b="1">
                <a:solidFill>
                  <a:srgbClr val="00FFFF"/>
                </a:solidFill>
              </a:rPr>
              <a:t>large trucks in rainy weather?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371600"/>
          </a:xfrm>
          <a:noFill/>
          <a:ln/>
        </p:spPr>
        <p:txBody>
          <a:bodyPr lIns="92075" tIns="46038" rIns="92075" bIns="46038" anchor="b"/>
          <a:lstStyle/>
          <a:p>
            <a:r>
              <a:rPr lang="en-US" sz="4000">
                <a:solidFill>
                  <a:srgbClr val="00FFFF"/>
                </a:solidFill>
              </a:rPr>
              <a:t> </a:t>
            </a:r>
            <a:r>
              <a:rPr lang="en-US" sz="3200" b="1" i="1">
                <a:solidFill>
                  <a:srgbClr val="00FFFF"/>
                </a:solidFill>
              </a:rPr>
              <a:t>Roadways are most slippery when it:</a:t>
            </a:r>
            <a:r>
              <a:rPr lang="en-US" sz="4000">
                <a:solidFill>
                  <a:srgbClr val="00FFFF"/>
                </a:solidFill>
              </a:rPr>
              <a:t> ___________________ </a:t>
            </a:r>
          </a:p>
        </p:txBody>
      </p:sp>
      <p:pic>
        <p:nvPicPr>
          <p:cNvPr id="252937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25273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41" name="Rectangle 13"/>
          <p:cNvSpPr>
            <a:spLocks noChangeArrowheads="1"/>
          </p:cNvSpPr>
          <p:nvPr/>
        </p:nvSpPr>
        <p:spPr bwMode="auto">
          <a:xfrm>
            <a:off x="3581400" y="2667000"/>
            <a:ext cx="5029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n-US" b="1" dirty="0">
                <a:solidFill>
                  <a:srgbClr val="00FFFF"/>
                </a:solidFill>
              </a:rPr>
              <a:t>    Roads accumulate dirt and oil which mix with the first few minutes of a rain causing a pasty gooey substance that is very slippery. After some heavier rain, this “summer ice” is washed away.</a:t>
            </a:r>
          </a:p>
        </p:txBody>
      </p:sp>
      <p:sp>
        <p:nvSpPr>
          <p:cNvPr id="252942" name="WordArt 14"/>
          <p:cNvSpPr>
            <a:spLocks noChangeArrowheads="1" noChangeShapeType="1" noTextEdit="1"/>
          </p:cNvSpPr>
          <p:nvPr/>
        </p:nvSpPr>
        <p:spPr bwMode="auto">
          <a:xfrm>
            <a:off x="2362200" y="1447800"/>
            <a:ext cx="4495800" cy="2762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tx1"/>
                  </a:outerShdw>
                </a:effectLst>
                <a:latin typeface="Impact"/>
              </a:rPr>
              <a:t>first begins to rain</a:t>
            </a:r>
          </a:p>
        </p:txBody>
      </p:sp>
      <p:sp>
        <p:nvSpPr>
          <p:cNvPr id="252943" name="Rectangle 15"/>
          <p:cNvSpPr>
            <a:spLocks noChangeArrowheads="1"/>
          </p:cNvSpPr>
          <p:nvPr/>
        </p:nvSpPr>
        <p:spPr bwMode="auto">
          <a:xfrm>
            <a:off x="304800" y="5638800"/>
            <a:ext cx="8839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ctr">
              <a:spcBef>
                <a:spcPct val="20000"/>
              </a:spcBef>
            </a:pPr>
            <a:r>
              <a:rPr lang="en-US" b="1" dirty="0">
                <a:solidFill>
                  <a:schemeClr val="hlink"/>
                </a:solidFill>
              </a:rPr>
              <a:t>     Be careful of sudden movements with the steering  wheel, quick acceleration, or hard braking.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2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2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2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41" grpId="0"/>
      <p:bldP spid="252942" grpId="0" animBg="1"/>
      <p:bldP spid="2529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rgbClr val="00FFFF"/>
                </a:solidFill>
              </a:rPr>
              <a:t>Driving in Rain</a:t>
            </a:r>
          </a:p>
        </p:txBody>
      </p:sp>
      <p:pic>
        <p:nvPicPr>
          <p:cNvPr id="368643" name="RAIN.mov">
            <a:hlinkClick r:id="" action="ppaction://media"/>
          </p:cNvPr>
          <p:cNvPicPr>
            <a:picLocks noGrp="1" noChangeAspect="1" noChangeArrowheads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4038600"/>
            <a:ext cx="0" cy="0"/>
          </a:xfrm>
        </p:spPr>
      </p:pic>
      <p:pic>
        <p:nvPicPr>
          <p:cNvPr id="368646" name="rain.wmv">
            <a:hlinkClick r:id="" action="ppaction://media"/>
          </p:cNvPr>
          <p:cNvPicPr>
            <a:picLocks noGrp="1" noChangeAspect="1" noChangeArrowheads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676400"/>
            <a:ext cx="5181600" cy="3886200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686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631" fill="hold"/>
                                        <p:tgtEl>
                                          <p:spTgt spid="3686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864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86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686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43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864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86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686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46"/>
                  </p:tgtEl>
                </p:cond>
              </p:nextCondLst>
            </p:seq>
          </p:childTnLst>
        </p:cTn>
      </p:par>
    </p:tnLst>
    <p:bldLst>
      <p:bldP spid="3686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r>
              <a:rPr lang="en-US" sz="2800" b="1">
                <a:solidFill>
                  <a:srgbClr val="00FFFF"/>
                </a:solidFill>
              </a:rPr>
              <a:t>What is important to remember when                  going through </a:t>
            </a:r>
            <a:r>
              <a:rPr lang="en-US" sz="2800" b="1">
                <a:solidFill>
                  <a:srgbClr val="FFFF00"/>
                </a:solidFill>
              </a:rPr>
              <a:t>shallow </a:t>
            </a:r>
            <a:r>
              <a:rPr lang="en-US" sz="2800" b="1">
                <a:solidFill>
                  <a:srgbClr val="00FFFF"/>
                </a:solidFill>
              </a:rPr>
              <a:t>water?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5257800"/>
            <a:ext cx="8763000" cy="1371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3200" b="1" dirty="0">
                <a:solidFill>
                  <a:schemeClr val="bg1"/>
                </a:solidFill>
              </a:rPr>
              <a:t>Hydroplaning is possible.</a:t>
            </a: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sz="3200" b="1" dirty="0">
                <a:solidFill>
                  <a:schemeClr val="bg1"/>
                </a:solidFill>
              </a:rPr>
              <a:t>Keep moving slowly.</a:t>
            </a:r>
          </a:p>
        </p:txBody>
      </p:sp>
      <p:pic>
        <p:nvPicPr>
          <p:cNvPr id="282628" name="Picture 4" descr="waterskiing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248400" cy="333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00FFFF"/>
                </a:solidFill>
              </a:rPr>
              <a:t>What is important to remember when       going through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deeper</a:t>
            </a:r>
            <a:r>
              <a:rPr lang="en-US" sz="3200" b="1" dirty="0" smtClean="0">
                <a:solidFill>
                  <a:srgbClr val="00FFFF"/>
                </a:solidFill>
              </a:rPr>
              <a:t> </a:t>
            </a:r>
            <a:r>
              <a:rPr lang="en-US" sz="3200" b="1" dirty="0">
                <a:solidFill>
                  <a:srgbClr val="00FFFF"/>
                </a:solidFill>
              </a:rPr>
              <a:t>water</a:t>
            </a:r>
            <a:r>
              <a:rPr lang="en-US" sz="2400" b="1" dirty="0" smtClean="0">
                <a:solidFill>
                  <a:srgbClr val="00FFFF"/>
                </a:solidFill>
              </a:rPr>
              <a:t>?                                               </a:t>
            </a:r>
            <a:r>
              <a:rPr lang="en-US" sz="2400" b="1" dirty="0" smtClean="0">
                <a:solidFill>
                  <a:schemeClr val="bg1"/>
                </a:solidFill>
              </a:rPr>
              <a:t>(only if other cars are also successfully getting through)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83651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6400800" y="1905000"/>
            <a:ext cx="27432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bg1"/>
                </a:solidFill>
              </a:rPr>
              <a:t>Keep moving slowly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Dry your brakes when through the deep water</a:t>
            </a:r>
          </a:p>
        </p:txBody>
      </p:sp>
      <p:sp>
        <p:nvSpPr>
          <p:cNvPr id="283653" name="Rectangle 1029"/>
          <p:cNvSpPr>
            <a:spLocks noChangeArrowheads="1"/>
          </p:cNvSpPr>
          <p:nvPr/>
        </p:nvSpPr>
        <p:spPr bwMode="auto">
          <a:xfrm>
            <a:off x="381000" y="4953000"/>
            <a:ext cx="7696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rgbClr val="00FFFF"/>
                </a:solidFill>
              </a:rPr>
              <a:t>How do you dry wet brakes?</a:t>
            </a:r>
          </a:p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00FFFF"/>
                </a:solidFill>
              </a:rPr>
              <a:t> </a:t>
            </a:r>
          </a:p>
        </p:txBody>
      </p:sp>
      <p:sp>
        <p:nvSpPr>
          <p:cNvPr id="283654" name="Rectangle 1030"/>
          <p:cNvSpPr>
            <a:spLocks noChangeArrowheads="1"/>
          </p:cNvSpPr>
          <p:nvPr/>
        </p:nvSpPr>
        <p:spPr bwMode="auto">
          <a:xfrm>
            <a:off x="152400" y="5638800"/>
            <a:ext cx="899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en-US" b="1">
                <a:solidFill>
                  <a:schemeClr val="hlink"/>
                </a:solidFill>
              </a:rPr>
              <a:t>   - one foot on gas…one foot applying pressure to brake</a:t>
            </a:r>
          </a:p>
        </p:txBody>
      </p:sp>
      <p:pic>
        <p:nvPicPr>
          <p:cNvPr id="7" name="Picture 1031" descr="j011518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1" y="2376024"/>
            <a:ext cx="4695824" cy="218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3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3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1" grpId="0" build="p"/>
      <p:bldP spid="283653" grpId="0"/>
      <p:bldP spid="2836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31" descr="j011518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1" y="2376024"/>
            <a:ext cx="4695824" cy="218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00FFFF"/>
                </a:solidFill>
              </a:rPr>
              <a:t>What is important to remember </a:t>
            </a:r>
            <a:r>
              <a:rPr lang="en-US" sz="3200" b="1" dirty="0">
                <a:solidFill>
                  <a:srgbClr val="FFFF00"/>
                </a:solidFill>
              </a:rPr>
              <a:t>when </a:t>
            </a:r>
            <a:r>
              <a:rPr lang="en-US" sz="3200" b="1" dirty="0" smtClean="0">
                <a:solidFill>
                  <a:srgbClr val="FFFF00"/>
                </a:solidFill>
              </a:rPr>
              <a:t>you    are not sure how deep the water is?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83651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1600200" y="1340226"/>
            <a:ext cx="6477000" cy="7620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 smtClean="0">
                <a:solidFill>
                  <a:schemeClr val="bg1"/>
                </a:solidFill>
              </a:rPr>
              <a:t>    Turn around – Don’t Drown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LJ\Desktop\water000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7800" y="1828800"/>
            <a:ext cx="5692589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027"/>
          <p:cNvSpPr txBox="1">
            <a:spLocks noChangeArrowheads="1"/>
          </p:cNvSpPr>
          <p:nvPr/>
        </p:nvSpPr>
        <p:spPr bwMode="auto">
          <a:xfrm>
            <a:off x="1600201" y="1828800"/>
            <a:ext cx="5334000" cy="1066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Flooding causes more deaths than any other weather phenomena averaging over 90 deaths per year.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9" name="Rectangle 1027"/>
          <p:cNvSpPr txBox="1">
            <a:spLocks noChangeArrowheads="1"/>
          </p:cNvSpPr>
          <p:nvPr/>
        </p:nvSpPr>
        <p:spPr bwMode="auto">
          <a:xfrm>
            <a:off x="2362201" y="2895600"/>
            <a:ext cx="4571999" cy="58270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1) A low water crossing is where a road without a bridge dips across a normally dry creek bed or drainage area.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Rectangle 1027"/>
          <p:cNvSpPr txBox="1">
            <a:spLocks noChangeArrowheads="1"/>
          </p:cNvSpPr>
          <p:nvPr/>
        </p:nvSpPr>
        <p:spPr bwMode="auto">
          <a:xfrm>
            <a:off x="5181602" y="4114800"/>
            <a:ext cx="1828799" cy="1142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</a:rPr>
              <a:t>2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) Two feet of moving water can float most cars. Once floating a car can be carried into deeper water.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Rectangle 1027"/>
          <p:cNvSpPr txBox="1">
            <a:spLocks noChangeArrowheads="1"/>
          </p:cNvSpPr>
          <p:nvPr/>
        </p:nvSpPr>
        <p:spPr bwMode="auto">
          <a:xfrm>
            <a:off x="3917579" y="5782234"/>
            <a:ext cx="2528046" cy="8471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3) Know your local low water crossings. Most fatalities occur at night when visibility is poor.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332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1" grpId="0" build="p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MVC-005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5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590800" cy="762000"/>
          </a:xfrm>
          <a:solidFill>
            <a:schemeClr val="bg1"/>
          </a:solidFill>
        </p:spPr>
        <p:txBody>
          <a:bodyPr/>
          <a:lstStyle/>
          <a:p>
            <a:r>
              <a:rPr lang="en-US" sz="2400" b="1">
                <a:solidFill>
                  <a:schemeClr val="accent2"/>
                </a:solidFill>
              </a:rPr>
              <a:t>Strategies in the Snow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5791200"/>
            <a:ext cx="9144000" cy="12192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dirty="0">
                <a:solidFill>
                  <a:srgbClr val="FFFF00"/>
                </a:solidFill>
              </a:rPr>
              <a:t>    </a:t>
            </a:r>
            <a:r>
              <a:rPr lang="en-US" sz="2400" b="1" dirty="0" smtClean="0">
                <a:solidFill>
                  <a:srgbClr val="00FFFF"/>
                </a:solidFill>
              </a:rPr>
              <a:t>The </a:t>
            </a:r>
            <a:r>
              <a:rPr lang="en-US" sz="2400" b="1" dirty="0">
                <a:solidFill>
                  <a:srgbClr val="00FFFF"/>
                </a:solidFill>
              </a:rPr>
              <a:t>most important thing about driving in snow </a:t>
            </a:r>
            <a:r>
              <a:rPr lang="en-US" sz="2400" b="1" dirty="0" smtClean="0">
                <a:solidFill>
                  <a:srgbClr val="00FFFF"/>
                </a:solidFill>
              </a:rPr>
              <a:t>is to:    _________________________</a:t>
            </a:r>
            <a:endParaRPr lang="en-US" sz="2400" b="1" dirty="0">
              <a:solidFill>
                <a:srgbClr val="00FFFF"/>
              </a:solidFill>
            </a:endParaRPr>
          </a:p>
        </p:txBody>
      </p:sp>
      <p:sp>
        <p:nvSpPr>
          <p:cNvPr id="192517" name="WordArt 5"/>
          <p:cNvSpPr>
            <a:spLocks noChangeArrowheads="1" noChangeShapeType="1" noTextEdit="1"/>
          </p:cNvSpPr>
          <p:nvPr/>
        </p:nvSpPr>
        <p:spPr bwMode="auto">
          <a:xfrm>
            <a:off x="489857" y="6259286"/>
            <a:ext cx="4191000" cy="22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 dirty="0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slow down &amp; brake sooner.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2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2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6" grpId="0" build="p"/>
      <p:bldP spid="1925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 descr="P102013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9971" name="Rectangle 3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1">
                <a:solidFill>
                  <a:srgbClr val="00FFFF"/>
                </a:solidFill>
              </a:rPr>
              <a:t>Also be aware that snow storms may                                  obscure traffic signs. What is this?</a:t>
            </a:r>
          </a:p>
        </p:txBody>
      </p:sp>
      <p:sp>
        <p:nvSpPr>
          <p:cNvPr id="339972" name="Line 4"/>
          <p:cNvSpPr>
            <a:spLocks noChangeShapeType="1"/>
          </p:cNvSpPr>
          <p:nvPr/>
        </p:nvSpPr>
        <p:spPr bwMode="auto">
          <a:xfrm flipV="1">
            <a:off x="4343400" y="3200400"/>
            <a:ext cx="1828800" cy="160020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9973" name="WordArt 5"/>
          <p:cNvSpPr>
            <a:spLocks noChangeArrowheads="1" noChangeShapeType="1" noTextEdit="1"/>
          </p:cNvSpPr>
          <p:nvPr/>
        </p:nvSpPr>
        <p:spPr bwMode="auto">
          <a:xfrm>
            <a:off x="6324600" y="2590800"/>
            <a:ext cx="457200" cy="228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A2600"/>
                </a:solidFill>
                <a:latin typeface="Arial Black"/>
              </a:rPr>
              <a:t>STOP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2" grpId="0" animBg="1"/>
      <p:bldP spid="3399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19" name="sn00341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4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17" name="more weather m.mid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18" name="sn00341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32004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600200"/>
            <a:ext cx="16319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0405" name="Rectangle 5"/>
          <p:cNvSpPr>
            <a:spLocks noChangeArrowheads="1"/>
          </p:cNvSpPr>
          <p:nvPr/>
        </p:nvSpPr>
        <p:spPr bwMode="auto">
          <a:xfrm>
            <a:off x="685800" y="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600" b="1">
                <a:solidFill>
                  <a:srgbClr val="00FFFF"/>
                </a:solidFill>
              </a:rPr>
              <a:t>Emergency situations</a:t>
            </a:r>
          </a:p>
          <a:p>
            <a:pPr algn="ctr">
              <a:lnSpc>
                <a:spcPct val="90000"/>
              </a:lnSpc>
            </a:pPr>
            <a:r>
              <a:rPr lang="en-US" sz="3600" b="1">
                <a:solidFill>
                  <a:srgbClr val="00FFFF"/>
                </a:solidFill>
              </a:rPr>
              <a:t>Adverse conditions</a:t>
            </a:r>
          </a:p>
        </p:txBody>
      </p:sp>
      <p:pic>
        <p:nvPicPr>
          <p:cNvPr id="230406" name="Picture 6" descr="lightning_md_cl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2550" y="1676400"/>
            <a:ext cx="1619250" cy="144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rain_md_cl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260" y="1656509"/>
            <a:ext cx="1905000" cy="14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8" name="Picture 8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267017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09" name="Picture 9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2438400" cy="224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12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4267200"/>
            <a:ext cx="3124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13" name="Picture 13" descr="happy_sun_lg_clr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434340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0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17" fill="hold"/>
                                        <p:tgtEl>
                                          <p:spTgt spid="230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17" fill="hold"/>
                                        <p:tgtEl>
                                          <p:spTgt spid="2304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0417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0419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04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 descr="MVC-002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828800"/>
          </a:xfrm>
          <a:solidFill>
            <a:schemeClr val="tx1"/>
          </a:solidFill>
        </p:spPr>
        <p:txBody>
          <a:bodyPr/>
          <a:lstStyle/>
          <a:p>
            <a:pPr algn="ctr">
              <a:buFontTx/>
              <a:buNone/>
            </a:pPr>
            <a:r>
              <a:rPr lang="en-US" b="1"/>
              <a:t>  </a:t>
            </a:r>
            <a:r>
              <a:rPr lang="en-US" sz="2800" b="1">
                <a:solidFill>
                  <a:srgbClr val="00FFFF"/>
                </a:solidFill>
              </a:rPr>
              <a:t>On this one way street what                                    are you searching for?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b="1"/>
              <a:t>  </a:t>
            </a:r>
            <a:endParaRPr lang="en-US" sz="2400" b="1">
              <a:solidFill>
                <a:schemeClr val="hlink"/>
              </a:solidFill>
            </a:endParaRPr>
          </a:p>
        </p:txBody>
      </p:sp>
      <p:sp>
        <p:nvSpPr>
          <p:cNvPr id="340996" name="Rectangle 4"/>
          <p:cNvSpPr>
            <a:spLocks noChangeArrowheads="1"/>
          </p:cNvSpPr>
          <p:nvPr/>
        </p:nvSpPr>
        <p:spPr bwMode="auto">
          <a:xfrm>
            <a:off x="0" y="1295400"/>
            <a:ext cx="9296400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1" dirty="0">
                <a:solidFill>
                  <a:schemeClr val="hlink"/>
                </a:solidFill>
              </a:rPr>
              <a:t>Cars or pedestrians obscured behind large snow piles.</a:t>
            </a:r>
          </a:p>
        </p:txBody>
      </p:sp>
      <p:pic>
        <p:nvPicPr>
          <p:cNvPr id="340997" name="Picture 5" descr="P1020145"/>
          <p:cNvPicPr>
            <a:picLocks noChangeAspect="1" noChangeArrowheads="1"/>
          </p:cNvPicPr>
          <p:nvPr/>
        </p:nvPicPr>
        <p:blipFill>
          <a:blip r:embed="rId3" cstate="email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2362200"/>
            <a:ext cx="1447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998" name="WordArt 6"/>
          <p:cNvSpPr>
            <a:spLocks noChangeArrowheads="1" noChangeShapeType="1" noTextEdit="1"/>
          </p:cNvSpPr>
          <p:nvPr/>
        </p:nvSpPr>
        <p:spPr bwMode="auto">
          <a:xfrm>
            <a:off x="381000" y="5715000"/>
            <a:ext cx="5889625" cy="4270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Also be aware of possible parking restrictions . . 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0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0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0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6" grpId="0" animBg="1"/>
      <p:bldP spid="34099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MVC-002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447800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>
                <a:solidFill>
                  <a:srgbClr val="00FFFF"/>
                </a:solidFill>
              </a:rPr>
              <a:t>You’re turning right at the intersection.</a:t>
            </a:r>
            <a:br>
              <a:rPr lang="en-US" sz="2800" b="1">
                <a:solidFill>
                  <a:srgbClr val="00FFFF"/>
                </a:solidFill>
              </a:rPr>
            </a:br>
            <a:r>
              <a:rPr lang="en-US" sz="2800" b="1">
                <a:solidFill>
                  <a:srgbClr val="00FFFF"/>
                </a:solidFill>
              </a:rPr>
              <a:t> What is </a:t>
            </a:r>
            <a:r>
              <a:rPr lang="en-US" sz="2800" b="1" i="1">
                <a:solidFill>
                  <a:srgbClr val="00FFFF"/>
                </a:solidFill>
              </a:rPr>
              <a:t>a concern</a:t>
            </a:r>
            <a:r>
              <a:rPr lang="en-US" sz="2800" b="1">
                <a:solidFill>
                  <a:srgbClr val="00FFFF"/>
                </a:solidFill>
              </a:rPr>
              <a:t> that you have?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5486400"/>
            <a:ext cx="9144000" cy="1371600"/>
          </a:xfrm>
          <a:solidFill>
            <a:schemeClr val="tx1"/>
          </a:solidFill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pPr algn="ctr">
              <a:buFontTx/>
              <a:buNone/>
            </a:pPr>
            <a:r>
              <a:rPr lang="en-US" b="1">
                <a:solidFill>
                  <a:srgbClr val="66FF33"/>
                </a:solidFill>
              </a:rPr>
              <a:t>The slippery turning surface.</a:t>
            </a:r>
          </a:p>
          <a:p>
            <a:pPr algn="ctr">
              <a:buFontTx/>
              <a:buNone/>
            </a:pPr>
            <a:r>
              <a:rPr lang="en-US" b="1">
                <a:solidFill>
                  <a:schemeClr val="bg1"/>
                </a:solidFill>
              </a:rPr>
              <a:t>Also, is another car coming?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MVC-004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86400"/>
            <a:ext cx="9144000" cy="1371600"/>
          </a:xfrm>
          <a:solidFill>
            <a:schemeClr val="tx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FontTx/>
              <a:buNone/>
            </a:pPr>
            <a:r>
              <a:rPr lang="en-US" sz="2800" b="1">
                <a:solidFill>
                  <a:srgbClr val="FF0000"/>
                </a:solidFill>
              </a:rPr>
              <a:t>  </a:t>
            </a:r>
            <a:r>
              <a:rPr lang="en-US" sz="2800" b="1">
                <a:solidFill>
                  <a:srgbClr val="00FFFF"/>
                </a:solidFill>
              </a:rPr>
              <a:t>What are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i="1">
                <a:solidFill>
                  <a:srgbClr val="00FFFF"/>
                </a:solidFill>
              </a:rPr>
              <a:t>three important things</a:t>
            </a:r>
            <a:r>
              <a:rPr lang="en-US" sz="2800" b="1">
                <a:solidFill>
                  <a:srgbClr val="00FFFF"/>
                </a:solidFill>
              </a:rPr>
              <a:t> you                   must do to make this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>
                <a:solidFill>
                  <a:srgbClr val="00FFFF"/>
                </a:solidFill>
              </a:rPr>
              <a:t>right turn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>
                <a:solidFill>
                  <a:srgbClr val="00FFFF"/>
                </a:solidFill>
              </a:rPr>
              <a:t>safely?</a:t>
            </a:r>
          </a:p>
        </p:txBody>
      </p:sp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b="1" dirty="0">
                <a:solidFill>
                  <a:schemeClr val="hlink"/>
                </a:solidFill>
              </a:rPr>
              <a:t>  </a:t>
            </a:r>
            <a:r>
              <a:rPr lang="en-US" sz="2000" b="1" dirty="0">
                <a:solidFill>
                  <a:schemeClr val="hlink"/>
                </a:solidFill>
              </a:rPr>
              <a:t>Slow down </a:t>
            </a:r>
            <a:r>
              <a:rPr lang="en-US" sz="2000" b="1" i="1" dirty="0">
                <a:solidFill>
                  <a:schemeClr val="hlink"/>
                </a:solidFill>
              </a:rPr>
              <a:t>before the turn,</a:t>
            </a:r>
            <a:r>
              <a:rPr lang="en-US" sz="2000" b="1" dirty="0">
                <a:solidFill>
                  <a:schemeClr val="hlink"/>
                </a:solidFill>
              </a:rPr>
              <a:t> more than you feel is necessary.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b="1" dirty="0">
                <a:solidFill>
                  <a:schemeClr val="hlink"/>
                </a:solidFill>
              </a:rPr>
              <a:t>  </a:t>
            </a:r>
            <a:r>
              <a:rPr lang="en-US" sz="2000" b="1" dirty="0">
                <a:solidFill>
                  <a:schemeClr val="accent1"/>
                </a:solidFill>
              </a:rPr>
              <a:t>Then, coast around the turn (stay off gas and brake).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>
                <a:solidFill>
                  <a:schemeClr val="hlink"/>
                </a:solidFill>
              </a:rPr>
              <a:t>  Do not accelerate until you straighten out.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5" name="WordArt 3"/>
          <p:cNvSpPr>
            <a:spLocks noChangeArrowheads="1" noChangeShapeType="1" noTextEdit="1"/>
          </p:cNvSpPr>
          <p:nvPr/>
        </p:nvSpPr>
        <p:spPr bwMode="auto">
          <a:xfrm>
            <a:off x="2438400" y="3048000"/>
            <a:ext cx="481965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an example . . 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00FFFF"/>
                </a:solidFill>
              </a:rPr>
              <a:t>Proper turns in snow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00FFFF"/>
                </a:solidFill>
              </a:rPr>
              <a:t>Proper turns in snow</a:t>
            </a:r>
          </a:p>
        </p:txBody>
      </p:sp>
      <p:pic>
        <p:nvPicPr>
          <p:cNvPr id="369667" name="sw good turn snow.mov">
            <a:hlinkClick r:id="" action="ppaction://media"/>
          </p:cNvPr>
          <p:cNvPicPr>
            <a:picLocks noGrp="1" noChangeAspect="1" noChangeArrowheads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4038600"/>
            <a:ext cx="0" cy="0"/>
          </a:xfrm>
        </p:spPr>
      </p:pic>
      <p:pic>
        <p:nvPicPr>
          <p:cNvPr id="369670" name="sw good turn snow.wmv">
            <a:hlinkClick r:id="" action="ppaction://media"/>
          </p:cNvPr>
          <p:cNvPicPr>
            <a:picLocks noGrp="1" noChangeAspect="1" noChangeArrowheads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1752600"/>
            <a:ext cx="3886200" cy="2914650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96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68" fill="hold"/>
                                        <p:tgtEl>
                                          <p:spTgt spid="3696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966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96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696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667"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967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96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696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67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b="1" dirty="0">
                <a:solidFill>
                  <a:srgbClr val="00FFFF"/>
                </a:solidFill>
              </a:rPr>
              <a:t> Turns in the snow</a:t>
            </a:r>
          </a:p>
          <a:p>
            <a:pPr algn="ctr"/>
            <a:r>
              <a:rPr lang="en-US" sz="3600" b="1" dirty="0">
                <a:solidFill>
                  <a:srgbClr val="FFFF66"/>
                </a:solidFill>
              </a:rPr>
              <a:t>Too much </a:t>
            </a:r>
            <a:r>
              <a:rPr lang="en-US" sz="3600" b="1" dirty="0" smtClean="0">
                <a:solidFill>
                  <a:srgbClr val="FFFF66"/>
                </a:solidFill>
              </a:rPr>
              <a:t>speed &amp; braking</a:t>
            </a:r>
            <a:endParaRPr lang="en-US" sz="3600" b="1" dirty="0">
              <a:solidFill>
                <a:srgbClr val="FFFF66"/>
              </a:solidFill>
            </a:endParaRPr>
          </a:p>
        </p:txBody>
      </p:sp>
      <p:sp>
        <p:nvSpPr>
          <p:cNvPr id="384003" name="WordArt 3"/>
          <p:cNvSpPr>
            <a:spLocks noChangeArrowheads="1" noChangeShapeType="1" noTextEdit="1"/>
          </p:cNvSpPr>
          <p:nvPr/>
        </p:nvSpPr>
        <p:spPr bwMode="auto">
          <a:xfrm>
            <a:off x="2438400" y="3048000"/>
            <a:ext cx="481965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an example . . 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6" name="sw turn too fast.avi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133600"/>
            <a:ext cx="3810000" cy="2857500"/>
          </a:xfr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b="1" dirty="0">
                <a:solidFill>
                  <a:srgbClr val="00FFFF"/>
                </a:solidFill>
              </a:rPr>
              <a:t> Turns in the snow</a:t>
            </a:r>
          </a:p>
          <a:p>
            <a:pPr algn="ctr"/>
            <a:r>
              <a:rPr lang="en-US" sz="3600" b="1" dirty="0">
                <a:solidFill>
                  <a:srgbClr val="FFFF66"/>
                </a:solidFill>
              </a:rPr>
              <a:t>Too much </a:t>
            </a:r>
            <a:r>
              <a:rPr lang="en-US" sz="3600" b="1" dirty="0" smtClean="0">
                <a:solidFill>
                  <a:srgbClr val="FFFF66"/>
                </a:solidFill>
              </a:rPr>
              <a:t>speed &amp; braking</a:t>
            </a:r>
            <a:endParaRPr lang="en-US" sz="3600" b="1" dirty="0">
              <a:solidFill>
                <a:srgbClr val="FFFF66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4" fill="hold"/>
                                        <p:tgtEl>
                                          <p:spTgt spid="391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117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1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1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17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1026" descr="happy_sun_l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835" name="Rectangle 1027"/>
          <p:cNvSpPr>
            <a:spLocks noChangeArrowheads="1"/>
          </p:cNvSpPr>
          <p:nvPr/>
        </p:nvSpPr>
        <p:spPr bwMode="auto">
          <a:xfrm>
            <a:off x="457200" y="4343400"/>
            <a:ext cx="7772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b="1">
                <a:solidFill>
                  <a:srgbClr val="FFFF00"/>
                </a:solidFill>
              </a:rPr>
              <a:t> Sun glare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P10002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747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5486400"/>
            <a:ext cx="7924800" cy="1371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00FFFF"/>
                </a:solidFill>
              </a:rPr>
              <a:t>What are some problems </a:t>
            </a:r>
            <a:br>
              <a:rPr lang="en-US" sz="3200" b="1" dirty="0">
                <a:solidFill>
                  <a:srgbClr val="00FFFF"/>
                </a:solidFill>
              </a:rPr>
            </a:br>
            <a:r>
              <a:rPr lang="en-US" sz="3200" b="1" dirty="0">
                <a:solidFill>
                  <a:srgbClr val="00FFFF"/>
                </a:solidFill>
              </a:rPr>
              <a:t>associated with sun glare?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733800" y="381000"/>
            <a:ext cx="5410200" cy="1066800"/>
          </a:xfrm>
          <a:effectLst>
            <a:outerShdw dist="28398" dir="1593903" algn="ctr" rotWithShape="0">
              <a:schemeClr val="tx1"/>
            </a:outerShdw>
          </a:effectLst>
        </p:spPr>
        <p:txBody>
          <a:bodyPr/>
          <a:lstStyle/>
          <a:p>
            <a:pPr>
              <a:buFontTx/>
              <a:buNone/>
            </a:pPr>
            <a:r>
              <a:rPr lang="en-US" sz="2400" b="1" dirty="0">
                <a:solidFill>
                  <a:srgbClr val="FFFF00"/>
                </a:solidFill>
              </a:rPr>
              <a:t>   Everything is harder to see.</a:t>
            </a:r>
          </a:p>
        </p:txBody>
      </p:sp>
      <p:sp>
        <p:nvSpPr>
          <p:cNvPr id="287749" name="AutoShape 5"/>
          <p:cNvSpPr>
            <a:spLocks noChangeArrowheads="1"/>
          </p:cNvSpPr>
          <p:nvPr/>
        </p:nvSpPr>
        <p:spPr bwMode="auto">
          <a:xfrm>
            <a:off x="609600" y="2057400"/>
            <a:ext cx="2743200" cy="2590800"/>
          </a:xfrm>
          <a:prstGeom prst="octagon">
            <a:avLst>
              <a:gd name="adj" fmla="val 28801"/>
            </a:avLst>
          </a:prstGeom>
          <a:gradFill rotWithShape="0">
            <a:gsLst>
              <a:gs pos="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/>
              <a:t>STOP</a:t>
            </a:r>
          </a:p>
          <a:p>
            <a:pPr algn="ctr"/>
            <a:r>
              <a:rPr lang="en-US" sz="2800" b="1"/>
              <a:t>and</a:t>
            </a:r>
          </a:p>
          <a:p>
            <a:pPr algn="ctr"/>
            <a:r>
              <a:rPr lang="en-US" sz="2800" b="1"/>
              <a:t>THINK</a:t>
            </a:r>
          </a:p>
        </p:txBody>
      </p:sp>
      <p:sp>
        <p:nvSpPr>
          <p:cNvPr id="287750" name="AutoShape 6"/>
          <p:cNvSpPr>
            <a:spLocks noChangeArrowheads="1"/>
          </p:cNvSpPr>
          <p:nvPr/>
        </p:nvSpPr>
        <p:spPr bwMode="auto">
          <a:xfrm>
            <a:off x="609600" y="2057400"/>
            <a:ext cx="2743200" cy="2590800"/>
          </a:xfrm>
          <a:prstGeom prst="octagon">
            <a:avLst>
              <a:gd name="adj" fmla="val 29537"/>
            </a:avLst>
          </a:prstGeom>
          <a:gradFill rotWithShape="0">
            <a:gsLst>
              <a:gs pos="0">
                <a:srgbClr val="CC99FF"/>
              </a:gs>
              <a:gs pos="100000">
                <a:srgbClr val="CC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1800" b="1"/>
              <a:t>What effect </a:t>
            </a:r>
          </a:p>
          <a:p>
            <a:pPr algn="ctr">
              <a:lnSpc>
                <a:spcPct val="90000"/>
              </a:lnSpc>
            </a:pPr>
            <a:r>
              <a:rPr lang="en-US" sz="1800" b="1"/>
              <a:t>would a dirty </a:t>
            </a:r>
          </a:p>
          <a:p>
            <a:pPr algn="ctr">
              <a:lnSpc>
                <a:spcPct val="90000"/>
              </a:lnSpc>
            </a:pPr>
            <a:r>
              <a:rPr lang="en-US" sz="1800" b="1"/>
              <a:t>windshield</a:t>
            </a:r>
          </a:p>
          <a:p>
            <a:pPr algn="ctr">
              <a:lnSpc>
                <a:spcPct val="90000"/>
              </a:lnSpc>
            </a:pPr>
            <a:r>
              <a:rPr lang="en-US" sz="1800" b="1"/>
              <a:t>have with  </a:t>
            </a:r>
          </a:p>
          <a:p>
            <a:pPr algn="ctr">
              <a:lnSpc>
                <a:spcPct val="90000"/>
              </a:lnSpc>
            </a:pPr>
            <a:r>
              <a:rPr lang="en-US" sz="1800" b="1"/>
              <a:t>sun glare?</a:t>
            </a:r>
          </a:p>
        </p:txBody>
      </p:sp>
      <p:sp>
        <p:nvSpPr>
          <p:cNvPr id="287751" name="AutoShape 7"/>
          <p:cNvSpPr>
            <a:spLocks noChangeArrowheads="1"/>
          </p:cNvSpPr>
          <p:nvPr/>
        </p:nvSpPr>
        <p:spPr bwMode="auto">
          <a:xfrm>
            <a:off x="609600" y="2057400"/>
            <a:ext cx="2743200" cy="2667000"/>
          </a:xfrm>
          <a:prstGeom prst="octagon">
            <a:avLst>
              <a:gd name="adj" fmla="val 28801"/>
            </a:avLst>
          </a:prstGeom>
          <a:gradFill rotWithShape="0">
            <a:gsLst>
              <a:gs pos="0">
                <a:srgbClr val="00FFFF"/>
              </a:gs>
              <a:gs pos="100000">
                <a:srgbClr val="00FF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800" b="1"/>
              <a:t>It would make </a:t>
            </a:r>
          </a:p>
          <a:p>
            <a:pPr algn="ctr"/>
            <a:r>
              <a:rPr lang="en-US" sz="1800" b="1"/>
              <a:t>everything much </a:t>
            </a:r>
          </a:p>
          <a:p>
            <a:pPr algn="ctr"/>
            <a:r>
              <a:rPr lang="en-US" sz="1800" b="1"/>
              <a:t>harder to see</a:t>
            </a:r>
            <a:endParaRPr lang="en-US" sz="1800" b="1" i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7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7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7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7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7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7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8" grpId="0" autoUpdateAnimBg="0"/>
      <p:bldP spid="287749" grpId="0" animBg="1" autoUpdateAnimBg="0"/>
      <p:bldP spid="287750" grpId="0" animBg="1" autoUpdateAnimBg="0"/>
      <p:bldP spid="287751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6" name="Picture 6" descr="P10101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0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486400"/>
            <a:ext cx="9144000" cy="1600200"/>
          </a:xfrm>
        </p:spPr>
        <p:txBody>
          <a:bodyPr/>
          <a:lstStyle/>
          <a:p>
            <a:pPr algn="ctr">
              <a:lnSpc>
                <a:spcPct val="70000"/>
              </a:lnSpc>
              <a:buFontTx/>
              <a:buNone/>
            </a:pPr>
            <a:r>
              <a:rPr lang="en-US" sz="3600" b="1">
                <a:solidFill>
                  <a:srgbClr val="00FFFF"/>
                </a:solidFill>
              </a:rPr>
              <a:t>   What could she do to minimize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 b="1">
                <a:solidFill>
                  <a:srgbClr val="00FFFF"/>
                </a:solidFill>
              </a:rPr>
              <a:t> the direct sun glare?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12" name="Picture 1032" descr="P101009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1908" name="Rectangle 1028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5562600"/>
            <a:ext cx="4953000" cy="9906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b="1">
                <a:solidFill>
                  <a:srgbClr val="FFFF00"/>
                </a:solidFill>
              </a:rPr>
              <a:t>Drop the sun visor.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5" name="Picture 5" descr="P100077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343400"/>
            <a:ext cx="8153400" cy="2514600"/>
          </a:xfrm>
          <a:effectLst>
            <a:outerShdw dist="28398" dir="1593903" algn="ctr" rotWithShape="0">
              <a:schemeClr val="tx1"/>
            </a:outerShdw>
          </a:effectLst>
        </p:spPr>
        <p:txBody>
          <a:bodyPr/>
          <a:lstStyle/>
          <a:p>
            <a:pPr>
              <a:buFontTx/>
              <a:buNone/>
            </a:pPr>
            <a:r>
              <a:rPr lang="en-US" sz="2800" b="1">
                <a:solidFill>
                  <a:srgbClr val="FFFF00"/>
                </a:solidFill>
              </a:rPr>
              <a:t>   Also, be aware of sun glare upon drivers </a:t>
            </a:r>
            <a:r>
              <a:rPr lang="en-US" sz="2800" b="1">
                <a:solidFill>
                  <a:srgbClr val="00FFFF"/>
                </a:solidFill>
              </a:rPr>
              <a:t>when you are a pedestrian.</a:t>
            </a:r>
            <a:r>
              <a:rPr lang="en-US" sz="2800" b="1">
                <a:solidFill>
                  <a:srgbClr val="FFFF00"/>
                </a:solidFill>
              </a:rPr>
              <a:t> It’s likely this driver would have a hard time seeing you     </a:t>
            </a:r>
            <a:r>
              <a:rPr lang="en-US" sz="2800" b="1">
                <a:solidFill>
                  <a:srgbClr val="00FFFF"/>
                </a:solidFill>
              </a:rPr>
              <a:t>if you were to begin crossing the street.</a:t>
            </a:r>
          </a:p>
        </p:txBody>
      </p:sp>
      <p:sp>
        <p:nvSpPr>
          <p:cNvPr id="286727" name="Line 7"/>
          <p:cNvSpPr>
            <a:spLocks noChangeShapeType="1"/>
          </p:cNvSpPr>
          <p:nvPr/>
        </p:nvSpPr>
        <p:spPr bwMode="auto">
          <a:xfrm flipH="1" flipV="1">
            <a:off x="5257800" y="3581400"/>
            <a:ext cx="990600" cy="685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3412" name="Picture 4" descr="P100027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413" name="Rectangle 5"/>
          <p:cNvSpPr>
            <a:spLocks noChangeArrowheads="1"/>
          </p:cNvSpPr>
          <p:nvPr/>
        </p:nvSpPr>
        <p:spPr bwMode="auto">
          <a:xfrm>
            <a:off x="0" y="5562600"/>
            <a:ext cx="9144000" cy="1600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>
                <a:solidFill>
                  <a:srgbClr val="00FFFF"/>
                </a:solidFill>
              </a:rPr>
              <a:t>      As the sun begins to set, don’t forget 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sz="3200" b="1">
                <a:solidFill>
                  <a:srgbClr val="00FFFF"/>
                </a:solidFill>
              </a:rPr>
              <a:t>      to________________________.</a:t>
            </a:r>
          </a:p>
        </p:txBody>
      </p:sp>
      <p:sp>
        <p:nvSpPr>
          <p:cNvPr id="273415" name="WordArt 7"/>
          <p:cNvSpPr>
            <a:spLocks noChangeArrowheads="1" noChangeShapeType="1" noTextEdit="1"/>
          </p:cNvSpPr>
          <p:nvPr/>
        </p:nvSpPr>
        <p:spPr bwMode="auto">
          <a:xfrm>
            <a:off x="1295400" y="6172200"/>
            <a:ext cx="52578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50000">
                      <a:srgbClr val="FFFF00">
                        <a:gamma/>
                        <a:shade val="46275"/>
                        <a:invGamma/>
                      </a:srgbClr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Arial Black"/>
              </a:rPr>
              <a:t>turn  on  low  beam  headlights</a:t>
            </a:r>
          </a:p>
        </p:txBody>
      </p:sp>
      <p:pic>
        <p:nvPicPr>
          <p:cNvPr id="273416" name="Picture 8" descr="partly_sunny_md_cl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144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3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7" name="Picture 3" descr="lightning_md_cl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2134076"/>
            <a:ext cx="2362200" cy="210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388" name="Picture 4" descr="rain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107966"/>
            <a:ext cx="2343150" cy="17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389" name="sn003446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n00435a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390" name="Rectangle 6"/>
          <p:cNvSpPr>
            <a:spLocks noChangeArrowheads="1"/>
          </p:cNvSpPr>
          <p:nvPr/>
        </p:nvSpPr>
        <p:spPr bwMode="auto">
          <a:xfrm>
            <a:off x="1219200" y="2362200"/>
            <a:ext cx="9144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91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en-US" sz="3600" b="1">
                <a:solidFill>
                  <a:srgbClr val="00FFFF"/>
                </a:solidFill>
              </a:rPr>
              <a:t>Driving in Rain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2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238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0</TotalTime>
  <Words>673</Words>
  <Application>Microsoft Office PowerPoint</Application>
  <PresentationFormat>On-screen Show (4:3)</PresentationFormat>
  <Paragraphs>88</Paragraphs>
  <Slides>26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Blank Presentation</vt:lpstr>
      <vt:lpstr>6_Default Design</vt:lpstr>
      <vt:lpstr>PowerPoint Presentation</vt:lpstr>
      <vt:lpstr>PowerPoint Presentation</vt:lpstr>
      <vt:lpstr>PowerPoint Presentation</vt:lpstr>
      <vt:lpstr>What are some problems  associated with sun glare?</vt:lpstr>
      <vt:lpstr>PowerPoint Presentation</vt:lpstr>
      <vt:lpstr>PowerPoint Presentation</vt:lpstr>
      <vt:lpstr>PowerPoint Presentation</vt:lpstr>
      <vt:lpstr>PowerPoint Presentation</vt:lpstr>
      <vt:lpstr>Driving in Rain</vt:lpstr>
      <vt:lpstr>  Double or triple it.</vt:lpstr>
      <vt:lpstr>PowerPoint Presentation</vt:lpstr>
      <vt:lpstr>PowerPoint Presentation</vt:lpstr>
      <vt:lpstr> Roadways are most slippery when it: ___________________ </vt:lpstr>
      <vt:lpstr>Driving in Rain</vt:lpstr>
      <vt:lpstr>What is important to remember when                  going through shallow water?</vt:lpstr>
      <vt:lpstr>What is important to remember when       going through deeper water?                                               (only if other cars are also successfully getting through)</vt:lpstr>
      <vt:lpstr>What is important to remember when you    are not sure how deep the water is?</vt:lpstr>
      <vt:lpstr>Strategies in the Snow</vt:lpstr>
      <vt:lpstr>PowerPoint Presentation</vt:lpstr>
      <vt:lpstr>PowerPoint Presentation</vt:lpstr>
      <vt:lpstr>You’re turning right at the intersection.  What is a concern that you have?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2010-10-22T00:40:55Z</dcterms:created>
  <dcterms:modified xsi:type="dcterms:W3CDTF">2014-07-02T02:39:36Z</dcterms:modified>
</cp:coreProperties>
</file>