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2" r:id="rId2"/>
  </p:sldMasterIdLst>
  <p:sldIdLst>
    <p:sldId id="308" r:id="rId3"/>
    <p:sldId id="283" r:id="rId4"/>
    <p:sldId id="259" r:id="rId5"/>
    <p:sldId id="284" r:id="rId6"/>
    <p:sldId id="285" r:id="rId7"/>
    <p:sldId id="260" r:id="rId8"/>
    <p:sldId id="286" r:id="rId9"/>
    <p:sldId id="261" r:id="rId10"/>
    <p:sldId id="287" r:id="rId11"/>
    <p:sldId id="262" r:id="rId12"/>
    <p:sldId id="288" r:id="rId13"/>
    <p:sldId id="289" r:id="rId14"/>
    <p:sldId id="290" r:id="rId15"/>
    <p:sldId id="291" r:id="rId16"/>
    <p:sldId id="310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1597"/>
    <a:srgbClr val="A86B58"/>
    <a:srgbClr val="E4BE1C"/>
    <a:srgbClr val="FFFF00"/>
    <a:srgbClr val="FF33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.xml"/><Relationship Id="rId7" Type="http://schemas.openxmlformats.org/officeDocument/2006/relationships/slide" Target="slides/slide14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13.xml"/><Relationship Id="rId5" Type="http://schemas.openxmlformats.org/officeDocument/2006/relationships/slide" Target="slides/slide7.xml"/><Relationship Id="rId4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C2FBD-9405-46FF-91D3-374D86939F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50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91D6F-DBA7-4F82-AEA0-27212BE34E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43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B3BCB-29E5-46C7-B732-12E18F178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08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EE559-8BB4-4448-B153-AD8DA03D4C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6823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59D06-06E3-44D8-AB36-A9F5F419FC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240757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E461E-C914-49AF-9A07-A65BD7AE27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35622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409D9-D7BE-41FD-98D0-B6E73C0F0D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189008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7E496-EDD4-4295-977A-A99A4CBA1E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678873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27458-2DE5-4A90-A18E-05ECDE0865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22279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61F91-D815-4A18-86DE-F517E738FE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84340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D58C3-D77A-45A8-A9EB-18CE73F101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928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3B932-8299-4F8B-89B0-E16FF32DEB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66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3A058-70AB-4EF1-85C3-9CEC168564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99477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07989-9766-436B-AF3F-6BFB2C1FD1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19887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C5504-1C94-4D68-922F-E051B2AB23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0734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B3076-DCF7-46BF-98D2-5E390BB6AA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18776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7DB19-B378-4450-B144-8A6D04F8D0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60216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D8A1C-0F8A-4403-A517-10C625DA7A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28131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528A2-8CC9-404A-A18C-F0D91EB1EE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36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B0D41E-0D92-478C-809A-1D37789762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8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D1D76D-0206-4890-B266-3567F7DD2B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32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48A11E-998A-4AD0-AB3B-409FBCA550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27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D1CDE-13BB-43D1-A8E6-5D7430990C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33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C61B3-F3CA-44A5-A4E1-360B0ED8D3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12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45689-A778-4252-94D2-B667068F06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8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F7721D6-090A-4F79-B6C7-666A65CDA74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BFA"/>
            </a:gs>
            <a:gs pos="30000">
              <a:srgbClr val="C4D6EB"/>
            </a:gs>
            <a:gs pos="60001">
              <a:srgbClr val="85C2FF"/>
            </a:gs>
            <a:gs pos="100000">
              <a:srgbClr val="5E9E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68E3D23-9D01-4DE6-8DF5-B520AE1C9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1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spd="slow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audio" Target="file:///C:\Driver%20Education\FILES%20%20FOR%20%20MAKING%20%20CDs\RR%20ST%202007-2010%20PPTX\Signs,%20Shapes%20and%20Colors\Animusic_-_Starship_Groove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usic_-_Starship_Groov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962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15"/>
          <p:cNvSpPr>
            <a:spLocks noChangeArrowheads="1" noChangeShapeType="1" noTextEdit="1"/>
          </p:cNvSpPr>
          <p:nvPr/>
        </p:nvSpPr>
        <p:spPr bwMode="auto">
          <a:xfrm>
            <a:off x="1219200" y="609600"/>
            <a:ext cx="6858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T H E  D R I V E R S   E D G E</a:t>
            </a:r>
            <a:endParaRPr lang="en-US" sz="3600" i="1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pic>
        <p:nvPicPr>
          <p:cNvPr id="5124" name="Picture 16" descr="monitor_accessories_information_highway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3048000"/>
            <a:ext cx="279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17"/>
          <p:cNvSpPr>
            <a:spLocks noChangeArrowheads="1" noChangeShapeType="1" noTextEdit="1"/>
          </p:cNvSpPr>
          <p:nvPr/>
        </p:nvSpPr>
        <p:spPr bwMode="auto">
          <a:xfrm>
            <a:off x="1905000" y="2667000"/>
            <a:ext cx="5486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s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lides and videos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pic>
        <p:nvPicPr>
          <p:cNvPr id="5126" name="Picture 1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5257800"/>
            <a:ext cx="641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19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59575"/>
            <a:ext cx="914400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0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1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-3505200" y="3505200"/>
            <a:ext cx="7086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2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5562600" y="3505200"/>
            <a:ext cx="7086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WordArt 23"/>
          <p:cNvSpPr>
            <a:spLocks noChangeArrowheads="1" noChangeShapeType="1" noTextEdit="1"/>
          </p:cNvSpPr>
          <p:nvPr/>
        </p:nvSpPr>
        <p:spPr bwMode="auto">
          <a:xfrm>
            <a:off x="1752600" y="6096000"/>
            <a:ext cx="6019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Unit 7 – Alcohol lessons: day 2     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sp>
        <p:nvSpPr>
          <p:cNvPr id="5132" name="WordArt 24"/>
          <p:cNvSpPr>
            <a:spLocks noChangeArrowheads="1" noChangeShapeType="1" noTextEdit="1"/>
          </p:cNvSpPr>
          <p:nvPr/>
        </p:nvSpPr>
        <p:spPr bwMode="auto">
          <a:xfrm>
            <a:off x="1905000" y="1632857"/>
            <a:ext cx="5486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I N T E R A C T I V E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sp>
        <p:nvSpPr>
          <p:cNvPr id="13" name="TextBox 3"/>
          <p:cNvSpPr txBox="1"/>
          <p:nvPr/>
        </p:nvSpPr>
        <p:spPr>
          <a:xfrm rot="20269233">
            <a:off x="807545" y="3849781"/>
            <a:ext cx="1725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 smtClean="0"/>
              <a:t>Partial </a:t>
            </a:r>
            <a:r>
              <a:rPr lang="en-US" dirty="0" smtClean="0"/>
              <a:t>lesson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635238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2743200"/>
          </a:xfrm>
        </p:spPr>
        <p:txBody>
          <a:bodyPr/>
          <a:lstStyle/>
          <a:p>
            <a:pPr marL="609600" indent="-609600">
              <a:buFontTx/>
              <a:buAutoNum type="arabicParenR" startAt="6"/>
            </a:pPr>
            <a:r>
              <a:rPr lang="en-US" sz="2400" b="1"/>
              <a:t>When people drink alcoholic beverages, they lose their muscular coordination before they lose their reasoning and judgmental abilities?</a:t>
            </a:r>
          </a:p>
          <a:p>
            <a:pPr marL="609600" indent="-609600">
              <a:buFontTx/>
              <a:buNone/>
            </a:pPr>
            <a:r>
              <a:rPr lang="en-US" sz="2400" b="1"/>
              <a:t>     </a:t>
            </a:r>
            <a:r>
              <a:rPr lang="en-US" b="1"/>
              <a:t> </a:t>
            </a:r>
            <a:r>
              <a:rPr lang="en-US" b="1">
                <a:solidFill>
                  <a:srgbClr val="FFFF00"/>
                </a:solidFill>
              </a:rPr>
              <a:t>FALSE </a:t>
            </a:r>
          </a:p>
          <a:p>
            <a:pPr marL="609600" indent="-609600">
              <a:buFontTx/>
              <a:buNone/>
            </a:pPr>
            <a:r>
              <a:rPr lang="en-US" sz="2400" b="1"/>
              <a:t>   </a:t>
            </a:r>
          </a:p>
          <a:p>
            <a:pPr marL="609600" indent="-609600">
              <a:buFontTx/>
              <a:buNone/>
            </a:pPr>
            <a:r>
              <a:rPr lang="en-US" sz="2400" b="1"/>
              <a:t>    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5257800"/>
            <a:ext cx="822325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4800600"/>
            <a:ext cx="138112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5029200"/>
            <a:ext cx="1023938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0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4000" b="1">
                <a:solidFill>
                  <a:schemeClr val="bg1"/>
                </a:solidFill>
              </a:rPr>
              <a:t>Alcohol survey question 6</a:t>
            </a: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3352800" y="2895600"/>
            <a:ext cx="4495800" cy="1371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/>
              <a:t>If drinking continues, the next</a:t>
            </a:r>
          </a:p>
          <a:p>
            <a:pPr algn="ctr"/>
            <a:r>
              <a:rPr lang="en-US" sz="2000" b="1"/>
              <a:t> part of the brain affected</a:t>
            </a:r>
          </a:p>
          <a:p>
            <a:pPr algn="ctr"/>
            <a:r>
              <a:rPr lang="en-US" sz="2000" b="1"/>
              <a:t> is the cerebellum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utoUpdateAnimBg="0"/>
      <p:bldP spid="8200" grpId="0" autoUpdateAnimBg="0"/>
      <p:bldP spid="8202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6E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026" descr="hea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-130175"/>
            <a:ext cx="7391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Rectangle 1027"/>
          <p:cNvSpPr>
            <a:spLocks noChangeArrowheads="1"/>
          </p:cNvSpPr>
          <p:nvPr/>
        </p:nvSpPr>
        <p:spPr bwMode="auto">
          <a:xfrm>
            <a:off x="7620000" y="304800"/>
            <a:ext cx="10668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endParaRPr lang="en-US"/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endParaRPr lang="en-US"/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/>
              <a:t>10-20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/>
              <a:t>min.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endParaRPr lang="en-US"/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/>
              <a:t>10-20 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/>
              <a:t>min.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endParaRPr lang="en-US"/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endParaRPr lang="en-US"/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endParaRPr lang="en-US"/>
          </a:p>
        </p:txBody>
      </p:sp>
      <p:sp>
        <p:nvSpPr>
          <p:cNvPr id="34820" name="Freeform 1028"/>
          <p:cNvSpPr>
            <a:spLocks/>
          </p:cNvSpPr>
          <p:nvPr/>
        </p:nvSpPr>
        <p:spPr bwMode="auto">
          <a:xfrm rot="605330">
            <a:off x="3962400" y="2057400"/>
            <a:ext cx="3454400" cy="990600"/>
          </a:xfrm>
          <a:custGeom>
            <a:avLst/>
            <a:gdLst>
              <a:gd name="T0" fmla="*/ 296 w 2656"/>
              <a:gd name="T1" fmla="*/ 336 h 864"/>
              <a:gd name="T2" fmla="*/ 488 w 2656"/>
              <a:gd name="T3" fmla="*/ 816 h 864"/>
              <a:gd name="T4" fmla="*/ 2360 w 2656"/>
              <a:gd name="T5" fmla="*/ 624 h 864"/>
              <a:gd name="T6" fmla="*/ 2264 w 2656"/>
              <a:gd name="T7" fmla="*/ 48 h 864"/>
              <a:gd name="T8" fmla="*/ 296 w 2656"/>
              <a:gd name="T9" fmla="*/ 336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56" h="864">
                <a:moveTo>
                  <a:pt x="296" y="336"/>
                </a:moveTo>
                <a:cubicBezTo>
                  <a:pt x="0" y="464"/>
                  <a:pt x="144" y="768"/>
                  <a:pt x="488" y="816"/>
                </a:cubicBezTo>
                <a:cubicBezTo>
                  <a:pt x="832" y="864"/>
                  <a:pt x="2064" y="752"/>
                  <a:pt x="2360" y="624"/>
                </a:cubicBezTo>
                <a:cubicBezTo>
                  <a:pt x="2656" y="496"/>
                  <a:pt x="2608" y="96"/>
                  <a:pt x="2264" y="48"/>
                </a:cubicBezTo>
                <a:cubicBezTo>
                  <a:pt x="1920" y="0"/>
                  <a:pt x="592" y="208"/>
                  <a:pt x="296" y="336"/>
                </a:cubicBezTo>
                <a:close/>
              </a:path>
            </a:pathLst>
          </a:custGeom>
          <a:solidFill>
            <a:srgbClr val="FF3300"/>
          </a:solidFill>
          <a:ln w="76200" cmpd="sng">
            <a:solidFill>
              <a:schemeClr val="tx1"/>
            </a:solidFill>
            <a:round/>
            <a:headEnd/>
            <a:tailEnd/>
          </a:ln>
          <a:effectLst>
            <a:outerShdw dist="81320" dir="18519588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Freeform 1029"/>
          <p:cNvSpPr>
            <a:spLocks/>
          </p:cNvSpPr>
          <p:nvPr/>
        </p:nvSpPr>
        <p:spPr bwMode="auto">
          <a:xfrm rot="832640">
            <a:off x="5181600" y="1371600"/>
            <a:ext cx="2667000" cy="1981200"/>
          </a:xfrm>
          <a:custGeom>
            <a:avLst/>
            <a:gdLst>
              <a:gd name="T0" fmla="*/ 112 w 2368"/>
              <a:gd name="T1" fmla="*/ 264 h 2264"/>
              <a:gd name="T2" fmla="*/ 976 w 2368"/>
              <a:gd name="T3" fmla="*/ 72 h 2264"/>
              <a:gd name="T4" fmla="*/ 1888 w 2368"/>
              <a:gd name="T5" fmla="*/ 360 h 2264"/>
              <a:gd name="T6" fmla="*/ 2320 w 2368"/>
              <a:gd name="T7" fmla="*/ 2232 h 2264"/>
              <a:gd name="T8" fmla="*/ 1600 w 2368"/>
              <a:gd name="T9" fmla="*/ 552 h 2264"/>
              <a:gd name="T10" fmla="*/ 304 w 2368"/>
              <a:gd name="T11" fmla="*/ 840 h 2264"/>
              <a:gd name="T12" fmla="*/ 112 w 2368"/>
              <a:gd name="T13" fmla="*/ 264 h 2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8" h="2264">
                <a:moveTo>
                  <a:pt x="112" y="264"/>
                </a:moveTo>
                <a:cubicBezTo>
                  <a:pt x="224" y="136"/>
                  <a:pt x="680" y="56"/>
                  <a:pt x="976" y="72"/>
                </a:cubicBezTo>
                <a:cubicBezTo>
                  <a:pt x="1272" y="88"/>
                  <a:pt x="1664" y="0"/>
                  <a:pt x="1888" y="360"/>
                </a:cubicBezTo>
                <a:cubicBezTo>
                  <a:pt x="2112" y="720"/>
                  <a:pt x="2368" y="2200"/>
                  <a:pt x="2320" y="2232"/>
                </a:cubicBezTo>
                <a:cubicBezTo>
                  <a:pt x="2272" y="2264"/>
                  <a:pt x="1936" y="784"/>
                  <a:pt x="1600" y="552"/>
                </a:cubicBezTo>
                <a:cubicBezTo>
                  <a:pt x="1264" y="320"/>
                  <a:pt x="560" y="888"/>
                  <a:pt x="304" y="840"/>
                </a:cubicBezTo>
                <a:cubicBezTo>
                  <a:pt x="48" y="792"/>
                  <a:pt x="0" y="392"/>
                  <a:pt x="112" y="264"/>
                </a:cubicBezTo>
                <a:close/>
              </a:path>
            </a:pathLst>
          </a:custGeom>
          <a:solidFill>
            <a:srgbClr val="FFFF00"/>
          </a:solidFill>
          <a:ln w="76200" cmpd="sng">
            <a:solidFill>
              <a:schemeClr val="tx1"/>
            </a:solidFill>
            <a:round/>
            <a:headEnd/>
            <a:tailEnd/>
          </a:ln>
          <a:effectLst>
            <a:outerShdw dist="81320" dir="18519588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Freeform 1030"/>
          <p:cNvSpPr>
            <a:spLocks/>
          </p:cNvSpPr>
          <p:nvPr/>
        </p:nvSpPr>
        <p:spPr bwMode="auto">
          <a:xfrm>
            <a:off x="3733800" y="0"/>
            <a:ext cx="4445000" cy="1257300"/>
          </a:xfrm>
          <a:custGeom>
            <a:avLst/>
            <a:gdLst>
              <a:gd name="T0" fmla="*/ 656 w 2800"/>
              <a:gd name="T1" fmla="*/ 200 h 792"/>
              <a:gd name="T2" fmla="*/ 320 w 2800"/>
              <a:gd name="T3" fmla="*/ 728 h 792"/>
              <a:gd name="T4" fmla="*/ 2576 w 2800"/>
              <a:gd name="T5" fmla="*/ 584 h 792"/>
              <a:gd name="T6" fmla="*/ 1664 w 2800"/>
              <a:gd name="T7" fmla="*/ 56 h 792"/>
              <a:gd name="T8" fmla="*/ 656 w 2800"/>
              <a:gd name="T9" fmla="*/ 200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0" h="792">
                <a:moveTo>
                  <a:pt x="656" y="200"/>
                </a:moveTo>
                <a:cubicBezTo>
                  <a:pt x="432" y="312"/>
                  <a:pt x="0" y="664"/>
                  <a:pt x="320" y="728"/>
                </a:cubicBezTo>
                <a:cubicBezTo>
                  <a:pt x="640" y="792"/>
                  <a:pt x="2352" y="696"/>
                  <a:pt x="2576" y="584"/>
                </a:cubicBezTo>
                <a:cubicBezTo>
                  <a:pt x="2800" y="472"/>
                  <a:pt x="1976" y="112"/>
                  <a:pt x="1664" y="56"/>
                </a:cubicBezTo>
                <a:cubicBezTo>
                  <a:pt x="1352" y="0"/>
                  <a:pt x="880" y="88"/>
                  <a:pt x="656" y="200"/>
                </a:cubicBezTo>
                <a:close/>
              </a:path>
            </a:pathLst>
          </a:custGeom>
          <a:solidFill>
            <a:srgbClr val="00FFFF"/>
          </a:solidFill>
          <a:ln w="76200" cmpd="sng">
            <a:solidFill>
              <a:schemeClr val="tx1"/>
            </a:solidFill>
            <a:round/>
            <a:headEnd/>
            <a:tailEnd/>
          </a:ln>
          <a:effectLst>
            <a:outerShdw dist="130755" dir="14456724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Line 1034"/>
          <p:cNvSpPr>
            <a:spLocks noChangeShapeType="1"/>
          </p:cNvSpPr>
          <p:nvPr/>
        </p:nvSpPr>
        <p:spPr bwMode="auto">
          <a:xfrm>
            <a:off x="6858000" y="1066800"/>
            <a:ext cx="914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Line 1035"/>
          <p:cNvSpPr>
            <a:spLocks noChangeShapeType="1"/>
          </p:cNvSpPr>
          <p:nvPr/>
        </p:nvSpPr>
        <p:spPr bwMode="auto">
          <a:xfrm>
            <a:off x="6705600" y="2971800"/>
            <a:ext cx="9906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Line 1036"/>
          <p:cNvSpPr>
            <a:spLocks noChangeShapeType="1"/>
          </p:cNvSpPr>
          <p:nvPr/>
        </p:nvSpPr>
        <p:spPr bwMode="auto">
          <a:xfrm>
            <a:off x="7315200" y="2057400"/>
            <a:ext cx="3810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Rectangle 1037"/>
          <p:cNvSpPr>
            <a:spLocks noChangeArrowheads="1"/>
          </p:cNvSpPr>
          <p:nvPr/>
        </p:nvSpPr>
        <p:spPr bwMode="auto">
          <a:xfrm>
            <a:off x="7620000" y="4953000"/>
            <a:ext cx="1524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b="1">
                <a:solidFill>
                  <a:srgbClr val="FF3300"/>
                </a:solidFill>
              </a:rPr>
              <a:t>  30-60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b="1">
                <a:solidFill>
                  <a:srgbClr val="FF3300"/>
                </a:solidFill>
              </a:rPr>
              <a:t> minutes total   time</a:t>
            </a:r>
          </a:p>
        </p:txBody>
      </p:sp>
      <p:sp>
        <p:nvSpPr>
          <p:cNvPr id="34830" name="Rectangle 1038"/>
          <p:cNvSpPr>
            <a:spLocks noChangeArrowheads="1"/>
          </p:cNvSpPr>
          <p:nvPr/>
        </p:nvSpPr>
        <p:spPr bwMode="auto">
          <a:xfrm>
            <a:off x="7543800" y="3733800"/>
            <a:ext cx="2057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/>
              <a:t>10-20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/>
              <a:t> min.</a:t>
            </a:r>
          </a:p>
        </p:txBody>
      </p:sp>
      <p:sp>
        <p:nvSpPr>
          <p:cNvPr id="34831" name="Rectangle 1039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3124200" cy="6629400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sz="2400" b="1">
                <a:solidFill>
                  <a:srgbClr val="FF3300"/>
                </a:solidFill>
              </a:rPr>
              <a:t>   </a:t>
            </a:r>
            <a:r>
              <a:rPr lang="en-US" sz="2800" b="1">
                <a:solidFill>
                  <a:srgbClr val="FF3300"/>
                </a:solidFill>
              </a:rPr>
              <a:t>CEREBELLUM</a:t>
            </a:r>
            <a:endParaRPr lang="en-US" sz="2800" b="1">
              <a:solidFill>
                <a:schemeClr val="accent2"/>
              </a:solidFill>
            </a:endParaRPr>
          </a:p>
          <a:p>
            <a:pPr>
              <a:buFontTx/>
              <a:buNone/>
            </a:pPr>
            <a:r>
              <a:rPr lang="en-US" sz="2400" b="1">
                <a:solidFill>
                  <a:schemeClr val="accent2"/>
                </a:solidFill>
              </a:rPr>
              <a:t>    controls muscle coordination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>
                <a:solidFill>
                  <a:schemeClr val="accent2"/>
                </a:solidFill>
              </a:rPr>
              <a:t>  </a:t>
            </a:r>
            <a:r>
              <a:rPr lang="en-US" sz="2400" b="1">
                <a:solidFill>
                  <a:srgbClr val="FF3300"/>
                </a:solidFill>
              </a:rPr>
              <a:t>  Large muscles: arms &amp; legs;   then smaller muscles: eyes and tongue</a:t>
            </a:r>
          </a:p>
          <a:p>
            <a:pPr>
              <a:buFontTx/>
              <a:buNone/>
            </a:pPr>
            <a:r>
              <a:rPr lang="en-US" sz="2400" b="1">
                <a:solidFill>
                  <a:srgbClr val="FF3300"/>
                </a:solidFill>
              </a:rPr>
              <a:t>    </a:t>
            </a:r>
            <a:r>
              <a:rPr lang="en-US" sz="2400" b="1">
                <a:solidFill>
                  <a:schemeClr val="accent1"/>
                </a:solidFill>
              </a:rPr>
              <a:t>slurred        speech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>
                <a:solidFill>
                  <a:schemeClr val="accent1"/>
                </a:solidFill>
              </a:rPr>
              <a:t>    blurry vision</a:t>
            </a:r>
            <a:endParaRPr lang="en-US" sz="2400" b="1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>
                <a:solidFill>
                  <a:schemeClr val="accent2"/>
                </a:solidFill>
              </a:rPr>
              <a:t>    Driver has major  difficulty controlling vehicle</a:t>
            </a:r>
          </a:p>
        </p:txBody>
      </p:sp>
      <p:sp>
        <p:nvSpPr>
          <p:cNvPr id="34832" name="Rectangle 1040"/>
          <p:cNvSpPr>
            <a:spLocks noChangeArrowheads="1"/>
          </p:cNvSpPr>
          <p:nvPr/>
        </p:nvSpPr>
        <p:spPr bwMode="auto">
          <a:xfrm>
            <a:off x="2590800" y="1295400"/>
            <a:ext cx="2895600" cy="6096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TOTALLY INTOXICATED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8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8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8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8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8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7" grpId="0" animBg="1"/>
      <p:bldP spid="34829" grpId="0" autoUpdateAnimBg="0"/>
      <p:bldP spid="34830" grpId="0" autoUpdateAnimBg="0"/>
      <p:bldP spid="34831" grpId="0" build="p" autoUpdateAnimBg="0"/>
      <p:bldP spid="3483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6E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026" descr="hea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-130175"/>
            <a:ext cx="7391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Rectangle 1027"/>
          <p:cNvSpPr>
            <a:spLocks noChangeArrowheads="1"/>
          </p:cNvSpPr>
          <p:nvPr/>
        </p:nvSpPr>
        <p:spPr bwMode="auto">
          <a:xfrm>
            <a:off x="7620000" y="304800"/>
            <a:ext cx="10668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endParaRPr lang="en-US"/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endParaRPr lang="en-US"/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/>
              <a:t>10-20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/>
              <a:t>min.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endParaRPr lang="en-US"/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/>
              <a:t>10-20 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/>
              <a:t>min.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endParaRPr lang="en-US"/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endParaRPr lang="en-US"/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endParaRPr lang="en-US"/>
          </a:p>
        </p:txBody>
      </p:sp>
      <p:sp>
        <p:nvSpPr>
          <p:cNvPr id="35844" name="Freeform 1028"/>
          <p:cNvSpPr>
            <a:spLocks/>
          </p:cNvSpPr>
          <p:nvPr/>
        </p:nvSpPr>
        <p:spPr bwMode="auto">
          <a:xfrm rot="605330">
            <a:off x="3962400" y="2057400"/>
            <a:ext cx="3454400" cy="990600"/>
          </a:xfrm>
          <a:custGeom>
            <a:avLst/>
            <a:gdLst>
              <a:gd name="T0" fmla="*/ 296 w 2656"/>
              <a:gd name="T1" fmla="*/ 336 h 864"/>
              <a:gd name="T2" fmla="*/ 488 w 2656"/>
              <a:gd name="T3" fmla="*/ 816 h 864"/>
              <a:gd name="T4" fmla="*/ 2360 w 2656"/>
              <a:gd name="T5" fmla="*/ 624 h 864"/>
              <a:gd name="T6" fmla="*/ 2264 w 2656"/>
              <a:gd name="T7" fmla="*/ 48 h 864"/>
              <a:gd name="T8" fmla="*/ 296 w 2656"/>
              <a:gd name="T9" fmla="*/ 336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56" h="864">
                <a:moveTo>
                  <a:pt x="296" y="336"/>
                </a:moveTo>
                <a:cubicBezTo>
                  <a:pt x="0" y="464"/>
                  <a:pt x="144" y="768"/>
                  <a:pt x="488" y="816"/>
                </a:cubicBezTo>
                <a:cubicBezTo>
                  <a:pt x="832" y="864"/>
                  <a:pt x="2064" y="752"/>
                  <a:pt x="2360" y="624"/>
                </a:cubicBezTo>
                <a:cubicBezTo>
                  <a:pt x="2656" y="496"/>
                  <a:pt x="2608" y="96"/>
                  <a:pt x="2264" y="48"/>
                </a:cubicBezTo>
                <a:cubicBezTo>
                  <a:pt x="1920" y="0"/>
                  <a:pt x="592" y="208"/>
                  <a:pt x="296" y="336"/>
                </a:cubicBezTo>
                <a:close/>
              </a:path>
            </a:pathLst>
          </a:custGeom>
          <a:solidFill>
            <a:srgbClr val="FF3300"/>
          </a:solidFill>
          <a:ln w="76200" cmpd="sng">
            <a:solidFill>
              <a:schemeClr val="tx1"/>
            </a:solidFill>
            <a:round/>
            <a:headEnd/>
            <a:tailEnd/>
          </a:ln>
          <a:effectLst>
            <a:outerShdw dist="81320" dir="18519588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Freeform 1029"/>
          <p:cNvSpPr>
            <a:spLocks/>
          </p:cNvSpPr>
          <p:nvPr/>
        </p:nvSpPr>
        <p:spPr bwMode="auto">
          <a:xfrm rot="832640">
            <a:off x="5181600" y="1371600"/>
            <a:ext cx="2667000" cy="1981200"/>
          </a:xfrm>
          <a:custGeom>
            <a:avLst/>
            <a:gdLst>
              <a:gd name="T0" fmla="*/ 112 w 2368"/>
              <a:gd name="T1" fmla="*/ 264 h 2264"/>
              <a:gd name="T2" fmla="*/ 976 w 2368"/>
              <a:gd name="T3" fmla="*/ 72 h 2264"/>
              <a:gd name="T4" fmla="*/ 1888 w 2368"/>
              <a:gd name="T5" fmla="*/ 360 h 2264"/>
              <a:gd name="T6" fmla="*/ 2320 w 2368"/>
              <a:gd name="T7" fmla="*/ 2232 h 2264"/>
              <a:gd name="T8" fmla="*/ 1600 w 2368"/>
              <a:gd name="T9" fmla="*/ 552 h 2264"/>
              <a:gd name="T10" fmla="*/ 304 w 2368"/>
              <a:gd name="T11" fmla="*/ 840 h 2264"/>
              <a:gd name="T12" fmla="*/ 112 w 2368"/>
              <a:gd name="T13" fmla="*/ 264 h 2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8" h="2264">
                <a:moveTo>
                  <a:pt x="112" y="264"/>
                </a:moveTo>
                <a:cubicBezTo>
                  <a:pt x="224" y="136"/>
                  <a:pt x="680" y="56"/>
                  <a:pt x="976" y="72"/>
                </a:cubicBezTo>
                <a:cubicBezTo>
                  <a:pt x="1272" y="88"/>
                  <a:pt x="1664" y="0"/>
                  <a:pt x="1888" y="360"/>
                </a:cubicBezTo>
                <a:cubicBezTo>
                  <a:pt x="2112" y="720"/>
                  <a:pt x="2368" y="2200"/>
                  <a:pt x="2320" y="2232"/>
                </a:cubicBezTo>
                <a:cubicBezTo>
                  <a:pt x="2272" y="2264"/>
                  <a:pt x="1936" y="784"/>
                  <a:pt x="1600" y="552"/>
                </a:cubicBezTo>
                <a:cubicBezTo>
                  <a:pt x="1264" y="320"/>
                  <a:pt x="560" y="888"/>
                  <a:pt x="304" y="840"/>
                </a:cubicBezTo>
                <a:cubicBezTo>
                  <a:pt x="48" y="792"/>
                  <a:pt x="0" y="392"/>
                  <a:pt x="112" y="264"/>
                </a:cubicBezTo>
                <a:close/>
              </a:path>
            </a:pathLst>
          </a:custGeom>
          <a:solidFill>
            <a:srgbClr val="FFFF00"/>
          </a:solidFill>
          <a:ln w="76200" cmpd="sng">
            <a:solidFill>
              <a:schemeClr val="tx1"/>
            </a:solidFill>
            <a:round/>
            <a:headEnd/>
            <a:tailEnd/>
          </a:ln>
          <a:effectLst>
            <a:outerShdw dist="81320" dir="18519588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Freeform 1030"/>
          <p:cNvSpPr>
            <a:spLocks/>
          </p:cNvSpPr>
          <p:nvPr/>
        </p:nvSpPr>
        <p:spPr bwMode="auto">
          <a:xfrm>
            <a:off x="3733800" y="0"/>
            <a:ext cx="4445000" cy="1257300"/>
          </a:xfrm>
          <a:custGeom>
            <a:avLst/>
            <a:gdLst>
              <a:gd name="T0" fmla="*/ 656 w 2800"/>
              <a:gd name="T1" fmla="*/ 200 h 792"/>
              <a:gd name="T2" fmla="*/ 320 w 2800"/>
              <a:gd name="T3" fmla="*/ 728 h 792"/>
              <a:gd name="T4" fmla="*/ 2576 w 2800"/>
              <a:gd name="T5" fmla="*/ 584 h 792"/>
              <a:gd name="T6" fmla="*/ 1664 w 2800"/>
              <a:gd name="T7" fmla="*/ 56 h 792"/>
              <a:gd name="T8" fmla="*/ 656 w 2800"/>
              <a:gd name="T9" fmla="*/ 200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0" h="792">
                <a:moveTo>
                  <a:pt x="656" y="200"/>
                </a:moveTo>
                <a:cubicBezTo>
                  <a:pt x="432" y="312"/>
                  <a:pt x="0" y="664"/>
                  <a:pt x="320" y="728"/>
                </a:cubicBezTo>
                <a:cubicBezTo>
                  <a:pt x="640" y="792"/>
                  <a:pt x="2352" y="696"/>
                  <a:pt x="2576" y="584"/>
                </a:cubicBezTo>
                <a:cubicBezTo>
                  <a:pt x="2800" y="472"/>
                  <a:pt x="1976" y="112"/>
                  <a:pt x="1664" y="56"/>
                </a:cubicBezTo>
                <a:cubicBezTo>
                  <a:pt x="1352" y="0"/>
                  <a:pt x="880" y="88"/>
                  <a:pt x="656" y="200"/>
                </a:cubicBezTo>
                <a:close/>
              </a:path>
            </a:pathLst>
          </a:custGeom>
          <a:solidFill>
            <a:srgbClr val="00FFFF"/>
          </a:solidFill>
          <a:ln w="76200" cmpd="sng">
            <a:solidFill>
              <a:schemeClr val="tx1"/>
            </a:solidFill>
            <a:round/>
            <a:headEnd/>
            <a:tailEnd/>
          </a:ln>
          <a:effectLst>
            <a:outerShdw dist="130755" dir="14456724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0" name="Line 1034"/>
          <p:cNvSpPr>
            <a:spLocks noChangeShapeType="1"/>
          </p:cNvSpPr>
          <p:nvPr/>
        </p:nvSpPr>
        <p:spPr bwMode="auto">
          <a:xfrm>
            <a:off x="6858000" y="1066800"/>
            <a:ext cx="914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1" name="Line 1035"/>
          <p:cNvSpPr>
            <a:spLocks noChangeShapeType="1"/>
          </p:cNvSpPr>
          <p:nvPr/>
        </p:nvSpPr>
        <p:spPr bwMode="auto">
          <a:xfrm>
            <a:off x="6705600" y="2971800"/>
            <a:ext cx="9906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2" name="Line 1036"/>
          <p:cNvSpPr>
            <a:spLocks noChangeShapeType="1"/>
          </p:cNvSpPr>
          <p:nvPr/>
        </p:nvSpPr>
        <p:spPr bwMode="auto">
          <a:xfrm>
            <a:off x="7315200" y="2057400"/>
            <a:ext cx="3810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4" name="Rectangle 1038"/>
          <p:cNvSpPr>
            <a:spLocks noChangeArrowheads="1"/>
          </p:cNvSpPr>
          <p:nvPr/>
        </p:nvSpPr>
        <p:spPr bwMode="auto">
          <a:xfrm>
            <a:off x="7543800" y="3733800"/>
            <a:ext cx="2057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/>
              <a:t>10-20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/>
              <a:t> min.</a:t>
            </a:r>
          </a:p>
        </p:txBody>
      </p:sp>
      <p:sp>
        <p:nvSpPr>
          <p:cNvPr id="35855" name="Rectangle 1039"/>
          <p:cNvSpPr>
            <a:spLocks noGrp="1" noChangeArrowheads="1"/>
          </p:cNvSpPr>
          <p:nvPr>
            <p:ph type="body" idx="1"/>
          </p:nvPr>
        </p:nvSpPr>
        <p:spPr>
          <a:xfrm>
            <a:off x="0" y="304800"/>
            <a:ext cx="3657600" cy="12954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b="1" i="1">
                <a:solidFill>
                  <a:srgbClr val="FF3300"/>
                </a:solidFill>
              </a:rPr>
              <a:t>    HOW IS THIS INFORMATION IMPORTANT?</a:t>
            </a:r>
            <a:endParaRPr lang="en-US" sz="2400" b="1" i="1">
              <a:solidFill>
                <a:schemeClr val="accent2"/>
              </a:solidFill>
            </a:endParaRPr>
          </a:p>
          <a:p>
            <a:pPr>
              <a:lnSpc>
                <a:spcPct val="70000"/>
              </a:lnSpc>
              <a:buFontTx/>
              <a:buNone/>
            </a:pPr>
            <a:endParaRPr lang="en-US" sz="2400" b="1" i="1">
              <a:solidFill>
                <a:schemeClr val="accent2"/>
              </a:solidFill>
            </a:endParaRPr>
          </a:p>
          <a:p>
            <a:pPr>
              <a:lnSpc>
                <a:spcPct val="70000"/>
              </a:lnSpc>
              <a:buFontTx/>
              <a:buNone/>
            </a:pPr>
            <a:r>
              <a:rPr lang="en-US" sz="2400" b="1" i="1">
                <a:solidFill>
                  <a:schemeClr val="accent2"/>
                </a:solidFill>
              </a:rPr>
              <a:t>       </a:t>
            </a:r>
          </a:p>
        </p:txBody>
      </p:sp>
      <p:sp>
        <p:nvSpPr>
          <p:cNvPr id="35856" name="Rectangle 1040"/>
          <p:cNvSpPr>
            <a:spLocks noChangeArrowheads="1"/>
          </p:cNvSpPr>
          <p:nvPr/>
        </p:nvSpPr>
        <p:spPr bwMode="auto">
          <a:xfrm>
            <a:off x="2590800" y="1295400"/>
            <a:ext cx="2895600" cy="6096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TOTALLY INTOXICATED</a:t>
            </a:r>
          </a:p>
        </p:txBody>
      </p:sp>
      <p:sp>
        <p:nvSpPr>
          <p:cNvPr id="35857" name="Rectangle 1041"/>
          <p:cNvSpPr>
            <a:spLocks noChangeArrowheads="1"/>
          </p:cNvSpPr>
          <p:nvPr/>
        </p:nvSpPr>
        <p:spPr bwMode="auto">
          <a:xfrm>
            <a:off x="-381000" y="1752600"/>
            <a:ext cx="3429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1" i="1">
                <a:solidFill>
                  <a:schemeClr val="accent2"/>
                </a:solidFill>
              </a:rPr>
              <a:t>       You or a friend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b="1" i="1">
                <a:solidFill>
                  <a:schemeClr val="accent2"/>
                </a:solidFill>
              </a:rPr>
              <a:t>       who is driving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b="1" i="1">
                <a:solidFill>
                  <a:schemeClr val="accent2"/>
                </a:solidFill>
              </a:rPr>
              <a:t>       you…may be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b="1" i="1">
                <a:solidFill>
                  <a:schemeClr val="accent2"/>
                </a:solidFill>
              </a:rPr>
              <a:t>       in STAGE 2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b="1" i="1">
                <a:solidFill>
                  <a:schemeClr val="accent2"/>
                </a:solidFill>
              </a:rPr>
              <a:t>       </a:t>
            </a:r>
            <a:r>
              <a:rPr lang="en-US" b="1" i="1"/>
              <a:t>(not showing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b="1" i="1"/>
              <a:t>        any physical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b="1" i="1"/>
              <a:t>        coordination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b="1" i="1"/>
              <a:t>        problems          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b="1" i="1"/>
              <a:t>        </a:t>
            </a:r>
            <a:r>
              <a:rPr lang="en-US" b="1" i="1">
                <a:solidFill>
                  <a:srgbClr val="FF3300"/>
                </a:solidFill>
              </a:rPr>
              <a:t>as of yet…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b="1" i="1">
                <a:solidFill>
                  <a:srgbClr val="FF3300"/>
                </a:solidFill>
              </a:rPr>
              <a:t>        </a:t>
            </a:r>
            <a:r>
              <a:rPr lang="en-US" b="1" i="1"/>
              <a:t>you may think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b="1" i="1"/>
              <a:t>        it is safe to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b="1" i="1"/>
              <a:t>        drive or ride       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b="1" i="1"/>
              <a:t>        with that person)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endParaRPr lang="en-US" b="1" i="1"/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b="1" i="1"/>
              <a:t>        </a:t>
            </a:r>
          </a:p>
        </p:txBody>
      </p:sp>
      <p:sp>
        <p:nvSpPr>
          <p:cNvPr id="35858" name="Rectangle 1042"/>
          <p:cNvSpPr>
            <a:spLocks noChangeArrowheads="1"/>
          </p:cNvSpPr>
          <p:nvPr/>
        </p:nvSpPr>
        <p:spPr bwMode="auto">
          <a:xfrm>
            <a:off x="3200400" y="5029200"/>
            <a:ext cx="41910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800" b="1"/>
              <a:t>…but in a short time the alcohol </a:t>
            </a:r>
          </a:p>
          <a:p>
            <a:pPr algn="ctr"/>
            <a:r>
              <a:rPr lang="en-US" sz="1800" b="1"/>
              <a:t>will begin to affect the muscular</a:t>
            </a:r>
          </a:p>
          <a:p>
            <a:pPr algn="ctr"/>
            <a:r>
              <a:rPr lang="en-US" sz="1800" b="1"/>
              <a:t>coordination and vision.</a:t>
            </a:r>
          </a:p>
        </p:txBody>
      </p:sp>
      <p:sp>
        <p:nvSpPr>
          <p:cNvPr id="35859" name="Rectangle 1043"/>
          <p:cNvSpPr>
            <a:spLocks noChangeArrowheads="1"/>
          </p:cNvSpPr>
          <p:nvPr/>
        </p:nvSpPr>
        <p:spPr bwMode="auto">
          <a:xfrm>
            <a:off x="7620000" y="4953000"/>
            <a:ext cx="1524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b="1">
                <a:solidFill>
                  <a:srgbClr val="FF3300"/>
                </a:solidFill>
              </a:rPr>
              <a:t>  30-60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b="1">
                <a:solidFill>
                  <a:srgbClr val="FF3300"/>
                </a:solidFill>
              </a:rPr>
              <a:t> minutes total   time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5" grpId="0" autoUpdateAnimBg="0"/>
      <p:bldP spid="35857" grpId="0" autoUpdateAnimBg="0"/>
      <p:bldP spid="35858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943600"/>
            <a:ext cx="8305800" cy="9144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/>
              <a:t>After several drinks a driver may see multiple images</a:t>
            </a: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914400" y="914400"/>
            <a:ext cx="7239000" cy="472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1295400" y="1676400"/>
            <a:ext cx="2057400" cy="3200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/>
              <a:t>Speed</a:t>
            </a:r>
          </a:p>
          <a:p>
            <a:pPr algn="ctr"/>
            <a:r>
              <a:rPr lang="en-US" sz="4400"/>
              <a:t>Limit</a:t>
            </a:r>
          </a:p>
          <a:p>
            <a:pPr algn="ctr"/>
            <a:r>
              <a:rPr lang="en-US" sz="8800"/>
              <a:t>40</a:t>
            </a: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1905000" y="1981200"/>
            <a:ext cx="2057400" cy="32004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/>
              <a:t>Speed</a:t>
            </a:r>
          </a:p>
          <a:p>
            <a:pPr algn="ctr"/>
            <a:r>
              <a:rPr lang="en-US" sz="4400"/>
              <a:t>Limit</a:t>
            </a:r>
          </a:p>
          <a:p>
            <a:pPr algn="ctr"/>
            <a:r>
              <a:rPr lang="en-US" sz="8800"/>
              <a:t>40</a:t>
            </a:r>
          </a:p>
        </p:txBody>
      </p:sp>
      <p:sp>
        <p:nvSpPr>
          <p:cNvPr id="36907" name="AutoShape 43"/>
          <p:cNvSpPr>
            <a:spLocks noChangeArrowheads="1"/>
          </p:cNvSpPr>
          <p:nvPr/>
        </p:nvSpPr>
        <p:spPr bwMode="auto">
          <a:xfrm>
            <a:off x="4419600" y="3048000"/>
            <a:ext cx="2438400" cy="2362200"/>
          </a:xfrm>
          <a:prstGeom prst="octagon">
            <a:avLst>
              <a:gd name="adj" fmla="val 29287"/>
            </a:avLst>
          </a:prstGeom>
          <a:solidFill>
            <a:srgbClr val="FF33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STOP</a:t>
            </a:r>
          </a:p>
        </p:txBody>
      </p:sp>
      <p:sp>
        <p:nvSpPr>
          <p:cNvPr id="36909" name="AutoShape 45"/>
          <p:cNvSpPr>
            <a:spLocks noChangeArrowheads="1"/>
          </p:cNvSpPr>
          <p:nvPr/>
        </p:nvSpPr>
        <p:spPr bwMode="auto">
          <a:xfrm>
            <a:off x="5029200" y="2895600"/>
            <a:ext cx="2438400" cy="2362200"/>
          </a:xfrm>
          <a:prstGeom prst="octagon">
            <a:avLst>
              <a:gd name="adj" fmla="val 29287"/>
            </a:avLst>
          </a:prstGeom>
          <a:solidFill>
            <a:srgbClr val="FF3300">
              <a:alpha val="50000"/>
            </a:srgbClr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STOP</a:t>
            </a:r>
          </a:p>
        </p:txBody>
      </p:sp>
      <p:sp>
        <p:nvSpPr>
          <p:cNvPr id="36910" name="Rectangle 46"/>
          <p:cNvSpPr>
            <a:spLocks noChangeArrowheads="1"/>
          </p:cNvSpPr>
          <p:nvPr/>
        </p:nvSpPr>
        <p:spPr bwMode="auto">
          <a:xfrm>
            <a:off x="4876800" y="1143000"/>
            <a:ext cx="2895600" cy="914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1" name="AutoShape 47"/>
          <p:cNvSpPr>
            <a:spLocks noChangeArrowheads="1"/>
          </p:cNvSpPr>
          <p:nvPr/>
        </p:nvSpPr>
        <p:spPr bwMode="auto">
          <a:xfrm>
            <a:off x="4953000" y="1143000"/>
            <a:ext cx="2590800" cy="914400"/>
          </a:xfrm>
          <a:prstGeom prst="leftArrow">
            <a:avLst>
              <a:gd name="adj1" fmla="val 50000"/>
              <a:gd name="adj2" fmla="val 7083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/>
              <a:t>ONE WAY</a:t>
            </a:r>
          </a:p>
        </p:txBody>
      </p:sp>
      <p:sp>
        <p:nvSpPr>
          <p:cNvPr id="36913" name="Rectangle 49"/>
          <p:cNvSpPr>
            <a:spLocks noChangeArrowheads="1"/>
          </p:cNvSpPr>
          <p:nvPr/>
        </p:nvSpPr>
        <p:spPr bwMode="auto">
          <a:xfrm>
            <a:off x="4572000" y="1524000"/>
            <a:ext cx="2895600" cy="9144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4" name="AutoShape 50"/>
          <p:cNvSpPr>
            <a:spLocks noChangeArrowheads="1"/>
          </p:cNvSpPr>
          <p:nvPr/>
        </p:nvSpPr>
        <p:spPr bwMode="auto">
          <a:xfrm>
            <a:off x="4648200" y="1524000"/>
            <a:ext cx="2590800" cy="914400"/>
          </a:xfrm>
          <a:prstGeom prst="leftArrow">
            <a:avLst>
              <a:gd name="adj1" fmla="val 50000"/>
              <a:gd name="adj2" fmla="val 70833"/>
            </a:avLst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/>
              <a:t>ONE WAY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029200"/>
            <a:ext cx="7772400" cy="18288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/>
              <a:t>   A driver in an advance stage of intoxication would have difficulty seeing this pedestrian</a:t>
            </a:r>
          </a:p>
          <a:p>
            <a:pPr>
              <a:buFontTx/>
              <a:buNone/>
            </a:pPr>
            <a:r>
              <a:rPr lang="en-US" sz="2800"/>
              <a:t>        </a:t>
            </a:r>
            <a:r>
              <a:rPr lang="en-US" sz="2000" b="1">
                <a:solidFill>
                  <a:srgbClr val="FFFF00"/>
                </a:solidFill>
              </a:rPr>
              <a:t>Night vision is significantly reduced after drinking.</a:t>
            </a:r>
          </a:p>
        </p:txBody>
      </p:sp>
      <p:pic>
        <p:nvPicPr>
          <p:cNvPr id="37893" name="Picture 5" descr="Slide7"/>
          <p:cNvPicPr>
            <a:picLocks noChangeAspect="1" noChangeArrowheads="1"/>
          </p:cNvPicPr>
          <p:nvPr/>
        </p:nvPicPr>
        <p:blipFill>
          <a:blip r:embed="rId2" cstate="email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172200" cy="44656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utoUpdateAnimBg="0" advAuto="100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dirty="0" smtClean="0"/>
              <a:t>Under Construction: The Teenage Brain</a:t>
            </a:r>
            <a:endParaRPr lang="en-US" sz="3200" dirty="0"/>
          </a:p>
        </p:txBody>
      </p:sp>
      <p:pic>
        <p:nvPicPr>
          <p:cNvPr id="4" name="Under Construction- Alcohol and the Teenage Brai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143000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5773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tre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81000"/>
            <a:ext cx="6858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WordArt 5"/>
          <p:cNvSpPr>
            <a:spLocks noChangeArrowheads="1" noChangeShapeType="1" noTextEdit="1"/>
          </p:cNvSpPr>
          <p:nvPr/>
        </p:nvSpPr>
        <p:spPr bwMode="auto">
          <a:xfrm rot="5400000">
            <a:off x="-1790700" y="3086100"/>
            <a:ext cx="4648200" cy="6096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i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Arial Black"/>
              </a:rPr>
              <a:t>DRINKING</a:t>
            </a:r>
          </a:p>
        </p:txBody>
      </p:sp>
      <p:sp>
        <p:nvSpPr>
          <p:cNvPr id="29702" name="WordArt 6"/>
          <p:cNvSpPr>
            <a:spLocks noChangeArrowheads="1" noChangeShapeType="1" noTextEdit="1"/>
          </p:cNvSpPr>
          <p:nvPr/>
        </p:nvSpPr>
        <p:spPr bwMode="auto">
          <a:xfrm rot="5400000">
            <a:off x="6286500" y="3162300"/>
            <a:ext cx="4419600" cy="5334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i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Arial Black"/>
              </a:rPr>
              <a:t>SPEED</a:t>
            </a:r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1295400" y="457200"/>
            <a:ext cx="6629400" cy="990600"/>
          </a:xfrm>
          <a:effectLst>
            <a:outerShdw dist="25400" algn="ctr" rotWithShape="0">
              <a:srgbClr val="FF3300"/>
            </a:outerShdw>
          </a:effectLst>
        </p:spPr>
        <p:txBody>
          <a:bodyPr/>
          <a:lstStyle/>
          <a:p>
            <a:pPr>
              <a:buFontTx/>
              <a:buNone/>
            </a:pPr>
            <a:r>
              <a:rPr lang="en-US" sz="2400" b="1">
                <a:solidFill>
                  <a:schemeClr val="bg1"/>
                </a:solidFill>
              </a:rPr>
              <a:t>         This 19 year old had a</a:t>
            </a:r>
            <a:r>
              <a:rPr lang="en-US" sz="2400" b="1" i="1">
                <a:solidFill>
                  <a:schemeClr val="bg1"/>
                </a:solidFill>
              </a:rPr>
              <a:t> BAC</a:t>
            </a:r>
            <a:r>
              <a:rPr lang="en-US" sz="2400" b="1">
                <a:solidFill>
                  <a:schemeClr val="bg1"/>
                </a:solidFill>
              </a:rPr>
              <a:t>                     </a:t>
            </a:r>
            <a:r>
              <a:rPr lang="en-US" sz="1800" b="1">
                <a:solidFill>
                  <a:schemeClr val="bg1"/>
                </a:solidFill>
              </a:rPr>
              <a:t>(blood alcohol concentration)</a:t>
            </a:r>
            <a:r>
              <a:rPr lang="en-US" sz="2400" b="1">
                <a:solidFill>
                  <a:schemeClr val="bg1"/>
                </a:solidFill>
              </a:rPr>
              <a:t> of over .20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  <p:bldP spid="29702" grpId="0" animBg="1"/>
      <p:bldP spid="29703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8534400" cy="1828800"/>
          </a:xfrm>
        </p:spPr>
        <p:txBody>
          <a:bodyPr/>
          <a:lstStyle/>
          <a:p>
            <a:pPr marL="609600" indent="-609600">
              <a:buFontTx/>
              <a:buAutoNum type="arabicParenR"/>
            </a:pPr>
            <a:r>
              <a:rPr lang="en-US" sz="2400" b="1"/>
              <a:t>Alcohol is a drug which acts upon the body as a depressant in the central nervous system (brain).  </a:t>
            </a:r>
          </a:p>
          <a:p>
            <a:pPr marL="609600" indent="-609600">
              <a:buFontTx/>
              <a:buNone/>
            </a:pPr>
            <a:r>
              <a:rPr lang="en-US" sz="2400" b="1"/>
              <a:t>       </a:t>
            </a:r>
            <a:r>
              <a:rPr lang="en-US" b="1">
                <a:solidFill>
                  <a:srgbClr val="FFFF00"/>
                </a:solidFill>
              </a:rPr>
              <a:t>TRUE</a:t>
            </a:r>
          </a:p>
          <a:p>
            <a:pPr marL="609600" indent="-609600">
              <a:buFontTx/>
              <a:buAutoNum type="arabicParenR"/>
            </a:pPr>
            <a:endParaRPr lang="en-US" b="1">
              <a:solidFill>
                <a:srgbClr val="FFFF0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5257800"/>
            <a:ext cx="822325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4800600"/>
            <a:ext cx="138112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5029200"/>
            <a:ext cx="1023938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8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4000" b="1">
                <a:solidFill>
                  <a:schemeClr val="bg1"/>
                </a:solidFill>
              </a:rPr>
              <a:t>Alcohol survey questions 1-2</a:t>
            </a: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609600" y="3048000"/>
            <a:ext cx="8534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FontTx/>
              <a:buAutoNum type="arabicParenR"/>
            </a:pPr>
            <a:endParaRPr lang="en-US" b="1"/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FontTx/>
              <a:buAutoNum type="arabicParenR" startAt="2"/>
            </a:pPr>
            <a:r>
              <a:rPr lang="en-US" b="1"/>
              <a:t>Alcohol is a stimulant to the central nervous    system (brain). 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</a:pPr>
            <a:r>
              <a:rPr lang="en-US" sz="2800" b="1">
                <a:solidFill>
                  <a:schemeClr val="accent2"/>
                </a:solidFill>
              </a:rPr>
              <a:t>      </a:t>
            </a:r>
            <a:r>
              <a:rPr lang="en-US" sz="3200" b="1">
                <a:solidFill>
                  <a:srgbClr val="FFFF00"/>
                </a:solidFill>
              </a:rPr>
              <a:t>FALSE</a:t>
            </a:r>
            <a:r>
              <a:rPr lang="en-US" b="1">
                <a:solidFill>
                  <a:srgbClr val="FFFF00"/>
                </a:solidFill>
              </a:rPr>
              <a:t> – although at lower BAC levels it does         act as a stimulant.</a:t>
            </a: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3581400" y="2590800"/>
            <a:ext cx="4800600" cy="6858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i="1"/>
              <a:t>Alcohol slows brain functions</a:t>
            </a: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3581400" y="2438400"/>
            <a:ext cx="4800600" cy="838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000" b="1" i="1"/>
              <a:t>Let’s now notice some facts about</a:t>
            </a:r>
          </a:p>
          <a:p>
            <a:pPr algn="ctr">
              <a:lnSpc>
                <a:spcPct val="90000"/>
              </a:lnSpc>
            </a:pPr>
            <a:r>
              <a:rPr lang="en-US" sz="2000" b="1" i="1"/>
              <a:t>the process of intoxication...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autoUpdateAnimBg="0"/>
      <p:bldP spid="5128" grpId="0" autoUpdateAnimBg="0"/>
      <p:bldP spid="5129" grpId="0" build="p" autoUpdateAnimBg="0"/>
      <p:bldP spid="5130" grpId="0" animBg="1" autoUpdateAnimBg="0"/>
      <p:bldP spid="5131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86200" y="381000"/>
            <a:ext cx="5029200" cy="1447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28398" dir="1593903" algn="ctr" rotWithShape="0">
                    <a:srgbClr val="FF330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>
                <a:solidFill>
                  <a:schemeClr val="bg1"/>
                </a:solidFill>
              </a:rPr>
              <a:t>What determines </a:t>
            </a:r>
            <a:r>
              <a:rPr lang="en-US" sz="2800" b="1" i="1">
                <a:solidFill>
                  <a:schemeClr val="bg1"/>
                </a:solidFill>
              </a:rPr>
              <a:t>how fast</a:t>
            </a:r>
            <a:r>
              <a:rPr lang="en-US" sz="2800" b="1">
                <a:solidFill>
                  <a:schemeClr val="bg1"/>
                </a:solidFill>
              </a:rPr>
              <a:t>    a person becomes intoxicated?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0" y="1981200"/>
            <a:ext cx="5334000" cy="4114800"/>
          </a:xfrm>
        </p:spPr>
        <p:txBody>
          <a:bodyPr/>
          <a:lstStyle/>
          <a:p>
            <a:r>
              <a:rPr lang="en-US" sz="2400" b="1">
                <a:solidFill>
                  <a:srgbClr val="CC3300"/>
                </a:solidFill>
              </a:rPr>
              <a:t>SIZE OF PERSON                    </a:t>
            </a:r>
            <a:r>
              <a:rPr lang="en-US" sz="1800" b="1">
                <a:solidFill>
                  <a:srgbClr val="CC3300"/>
                </a:solidFill>
              </a:rPr>
              <a:t>(body weight)</a:t>
            </a:r>
          </a:p>
          <a:p>
            <a:r>
              <a:rPr lang="en-US" sz="2400" b="1">
                <a:solidFill>
                  <a:schemeClr val="accent2"/>
                </a:solidFill>
              </a:rPr>
              <a:t>METABOLISM                                </a:t>
            </a:r>
            <a:r>
              <a:rPr lang="en-US" sz="1800" b="1">
                <a:solidFill>
                  <a:schemeClr val="accent2"/>
                </a:solidFill>
              </a:rPr>
              <a:t>(how fast the body works)</a:t>
            </a:r>
          </a:p>
          <a:p>
            <a:r>
              <a:rPr lang="en-US" sz="2400" b="1">
                <a:solidFill>
                  <a:srgbClr val="CC3300"/>
                </a:solidFill>
              </a:rPr>
              <a:t>TYPE OF BEVERAGE CONSUMED</a:t>
            </a:r>
          </a:p>
          <a:p>
            <a:r>
              <a:rPr lang="en-US" sz="2400" b="1">
                <a:solidFill>
                  <a:schemeClr val="accent2"/>
                </a:solidFill>
              </a:rPr>
              <a:t>RATE OF DRINKING</a:t>
            </a:r>
            <a:endParaRPr lang="en-US" sz="2400" b="1">
              <a:solidFill>
                <a:srgbClr val="CC3300"/>
              </a:solidFill>
            </a:endParaRPr>
          </a:p>
          <a:p>
            <a:r>
              <a:rPr lang="en-US" sz="2400" b="1">
                <a:solidFill>
                  <a:srgbClr val="CC3300"/>
                </a:solidFill>
              </a:rPr>
              <a:t>FOOD IN STOMACH </a:t>
            </a:r>
          </a:p>
        </p:txBody>
      </p:sp>
      <p:pic>
        <p:nvPicPr>
          <p:cNvPr id="30725" name="Picture 5" descr="drunk"/>
          <p:cNvPicPr>
            <a:picLocks noChangeAspect="1" noChangeArrowheads="1"/>
          </p:cNvPicPr>
          <p:nvPr/>
        </p:nvPicPr>
        <p:blipFill>
          <a:blip r:embed="rId2" cstate="email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26" r="49973"/>
          <a:stretch>
            <a:fillRect/>
          </a:stretch>
        </p:blipFill>
        <p:spPr bwMode="auto">
          <a:xfrm>
            <a:off x="762000" y="685800"/>
            <a:ext cx="2917825" cy="53340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3962400" y="5410200"/>
            <a:ext cx="4800600" cy="762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i="1"/>
              <a:t>Let’s now explore the</a:t>
            </a:r>
          </a:p>
          <a:p>
            <a:pPr algn="ctr">
              <a:lnSpc>
                <a:spcPct val="90000"/>
              </a:lnSpc>
            </a:pPr>
            <a:r>
              <a:rPr lang="en-US" sz="2000" b="1" i="1"/>
              <a:t> progression of intoxication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utoUpdateAnimBg="0"/>
      <p:bldP spid="30724" grpId="0" build="p" autoUpdateAnimBg="0"/>
      <p:bldP spid="30726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6E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ea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821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1524000"/>
            <a:ext cx="3733800" cy="20574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b="1"/>
              <a:t>    We’ll trace the flow of alcohol from the time one starts to drink until complete intoxication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086600" cy="838200"/>
          </a:xfrm>
        </p:spPr>
        <p:txBody>
          <a:bodyPr/>
          <a:lstStyle/>
          <a:p>
            <a:r>
              <a:rPr lang="en-US" sz="2800" b="1">
                <a:solidFill>
                  <a:schemeClr val="accent2"/>
                </a:solidFill>
              </a:rPr>
              <a:t>The progressive effects of intoxication</a:t>
            </a:r>
            <a:endParaRPr lang="en-US" sz="2800" b="1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1219200"/>
            <a:ext cx="2438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b="1"/>
              <a:t>    </a:t>
            </a:r>
            <a:r>
              <a:rPr lang="en-US" sz="2000" b="1">
                <a:solidFill>
                  <a:srgbClr val="FF3300"/>
                </a:solidFill>
              </a:rPr>
              <a:t>Once in the stomach...</a:t>
            </a:r>
            <a:endParaRPr lang="en-US" sz="2000" b="1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b="1"/>
              <a:t>    …</a:t>
            </a:r>
            <a:r>
              <a:rPr lang="en-US" sz="2000" b="1"/>
              <a:t>it proceeds through the stomach wall lining… ...directly into the blood stream.</a:t>
            </a: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500" y="4800600"/>
            <a:ext cx="1074738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7162800" y="1295400"/>
            <a:ext cx="18288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000" b="1">
                <a:solidFill>
                  <a:srgbClr val="FF3300"/>
                </a:solidFill>
              </a:rPr>
              <a:t>    Within       a few minutes, alcohol affects the brain reducing the normal flow of oxygen to the brain.  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  <p:bldP spid="31748" grpId="0" autoUpdateAnimBg="0"/>
      <p:bldP spid="31749" grpId="0" build="p" autoUpdateAnimBg="0"/>
      <p:bldP spid="3175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534400" cy="23622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AutoNum type="arabicParenR" startAt="3"/>
            </a:pPr>
            <a:r>
              <a:rPr lang="en-US" sz="2400" b="1"/>
              <a:t>The reason drinking and driving can be dangerous  is that alcohol prevents the brain from doing those normal functions required for driving?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400" b="1">
                <a:solidFill>
                  <a:srgbClr val="FFFF00"/>
                </a:solidFill>
              </a:rPr>
              <a:t>       </a:t>
            </a:r>
            <a:r>
              <a:rPr lang="en-US" b="1">
                <a:solidFill>
                  <a:srgbClr val="FFFF00"/>
                </a:solidFill>
              </a:rPr>
              <a:t>TRUE </a:t>
            </a:r>
          </a:p>
          <a:p>
            <a:pPr marL="609600" indent="-609600">
              <a:lnSpc>
                <a:spcPct val="90000"/>
              </a:lnSpc>
              <a:buFontTx/>
              <a:buAutoNum type="arabicParenR" startAt="4"/>
            </a:pPr>
            <a:endParaRPr lang="en-US" sz="2400" b="1">
              <a:solidFill>
                <a:srgbClr val="FFFF00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400" b="1"/>
              <a:t>     </a:t>
            </a:r>
            <a:endParaRPr lang="en-US" sz="2800" b="1">
              <a:solidFill>
                <a:schemeClr val="accent2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5257800"/>
            <a:ext cx="822325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4800600"/>
            <a:ext cx="138112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5029200"/>
            <a:ext cx="1023938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2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4000" b="1">
                <a:solidFill>
                  <a:schemeClr val="bg1"/>
                </a:solidFill>
              </a:rPr>
              <a:t>Alcohol survey questions 3-4</a:t>
            </a: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2971800" y="2438400"/>
            <a:ext cx="5562600" cy="914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800" b="1"/>
          </a:p>
          <a:p>
            <a:pPr algn="ctr"/>
            <a:endParaRPr lang="en-US" sz="1800" b="1"/>
          </a:p>
          <a:p>
            <a:pPr algn="ctr"/>
            <a:r>
              <a:rPr lang="en-US" sz="1800" b="1"/>
              <a:t>Again, the reduction of oxygen and the direct</a:t>
            </a:r>
          </a:p>
          <a:p>
            <a:pPr algn="ctr"/>
            <a:r>
              <a:rPr lang="en-US" sz="1800" b="1"/>
              <a:t>effect of the alcohol impairs the brain’s functions</a:t>
            </a:r>
          </a:p>
          <a:p>
            <a:pPr algn="ctr"/>
            <a:endParaRPr lang="en-US" sz="1800" b="1"/>
          </a:p>
          <a:p>
            <a:pPr algn="ctr"/>
            <a:r>
              <a:rPr lang="en-US" sz="1800" b="1"/>
              <a:t> </a:t>
            </a: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304800" y="3429000"/>
            <a:ext cx="8534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>
              <a:spcBef>
                <a:spcPct val="20000"/>
              </a:spcBef>
              <a:buFontTx/>
              <a:buAutoNum type="arabicParenR" startAt="4"/>
            </a:pPr>
            <a:r>
              <a:rPr lang="en-US" b="1"/>
              <a:t>The cerebrum is affected by alcohol first before other parts of the brain are affected?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</a:pPr>
            <a:r>
              <a:rPr lang="en-US" b="1"/>
              <a:t>       </a:t>
            </a:r>
            <a:r>
              <a:rPr lang="en-US" sz="3200" b="1">
                <a:solidFill>
                  <a:srgbClr val="FFFF00"/>
                </a:solidFill>
              </a:rPr>
              <a:t>TRUE</a:t>
            </a:r>
          </a:p>
          <a:p>
            <a:pPr marL="609600" indent="-609600">
              <a:spcBef>
                <a:spcPct val="20000"/>
              </a:spcBef>
            </a:pPr>
            <a:r>
              <a:rPr lang="en-US" sz="3200" b="1"/>
              <a:t>     </a:t>
            </a:r>
            <a:endParaRPr lang="en-US" sz="36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  <p:bldP spid="6152" grpId="0" autoUpdateAnimBg="0"/>
      <p:bldP spid="6153" grpId="0" animBg="1" autoUpdateAnimBg="0"/>
      <p:bldP spid="6154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ea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-130175"/>
            <a:ext cx="7391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7696200" y="914400"/>
            <a:ext cx="12192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endParaRPr lang="en-US" sz="2000"/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endParaRPr lang="en-US" sz="2000"/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sz="1800" b="1"/>
              <a:t>within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sz="1800" b="1"/>
              <a:t>10-20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sz="1800" b="1"/>
              <a:t>minutes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endParaRPr lang="en-US" sz="1800"/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endParaRPr lang="en-US" sz="2000"/>
          </a:p>
        </p:txBody>
      </p:sp>
      <p:sp>
        <p:nvSpPr>
          <p:cNvPr id="32772" name="Freeform 4"/>
          <p:cNvSpPr>
            <a:spLocks/>
          </p:cNvSpPr>
          <p:nvPr/>
        </p:nvSpPr>
        <p:spPr bwMode="auto">
          <a:xfrm rot="605330">
            <a:off x="3962400" y="2057400"/>
            <a:ext cx="3454400" cy="990600"/>
          </a:xfrm>
          <a:custGeom>
            <a:avLst/>
            <a:gdLst>
              <a:gd name="T0" fmla="*/ 296 w 2656"/>
              <a:gd name="T1" fmla="*/ 336 h 864"/>
              <a:gd name="T2" fmla="*/ 488 w 2656"/>
              <a:gd name="T3" fmla="*/ 816 h 864"/>
              <a:gd name="T4" fmla="*/ 2360 w 2656"/>
              <a:gd name="T5" fmla="*/ 624 h 864"/>
              <a:gd name="T6" fmla="*/ 2264 w 2656"/>
              <a:gd name="T7" fmla="*/ 48 h 864"/>
              <a:gd name="T8" fmla="*/ 296 w 2656"/>
              <a:gd name="T9" fmla="*/ 336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56" h="864">
                <a:moveTo>
                  <a:pt x="296" y="336"/>
                </a:moveTo>
                <a:cubicBezTo>
                  <a:pt x="0" y="464"/>
                  <a:pt x="144" y="768"/>
                  <a:pt x="488" y="816"/>
                </a:cubicBezTo>
                <a:cubicBezTo>
                  <a:pt x="832" y="864"/>
                  <a:pt x="2064" y="752"/>
                  <a:pt x="2360" y="624"/>
                </a:cubicBezTo>
                <a:cubicBezTo>
                  <a:pt x="2656" y="496"/>
                  <a:pt x="2608" y="96"/>
                  <a:pt x="2264" y="48"/>
                </a:cubicBezTo>
                <a:cubicBezTo>
                  <a:pt x="1920" y="0"/>
                  <a:pt x="592" y="208"/>
                  <a:pt x="296" y="336"/>
                </a:cubicBezTo>
                <a:close/>
              </a:path>
            </a:pathLst>
          </a:custGeom>
          <a:solidFill>
            <a:srgbClr val="FF3300"/>
          </a:solidFill>
          <a:ln w="76200" cmpd="sng">
            <a:solidFill>
              <a:schemeClr val="tx1"/>
            </a:solidFill>
            <a:round/>
            <a:headEnd/>
            <a:tailEnd/>
          </a:ln>
          <a:effectLst>
            <a:outerShdw dist="81320" dir="18519588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Freeform 5"/>
          <p:cNvSpPr>
            <a:spLocks/>
          </p:cNvSpPr>
          <p:nvPr/>
        </p:nvSpPr>
        <p:spPr bwMode="auto">
          <a:xfrm rot="832640">
            <a:off x="5181600" y="1371600"/>
            <a:ext cx="2667000" cy="1981200"/>
          </a:xfrm>
          <a:custGeom>
            <a:avLst/>
            <a:gdLst>
              <a:gd name="T0" fmla="*/ 112 w 2368"/>
              <a:gd name="T1" fmla="*/ 264 h 2264"/>
              <a:gd name="T2" fmla="*/ 976 w 2368"/>
              <a:gd name="T3" fmla="*/ 72 h 2264"/>
              <a:gd name="T4" fmla="*/ 1888 w 2368"/>
              <a:gd name="T5" fmla="*/ 360 h 2264"/>
              <a:gd name="T6" fmla="*/ 2320 w 2368"/>
              <a:gd name="T7" fmla="*/ 2232 h 2264"/>
              <a:gd name="T8" fmla="*/ 1600 w 2368"/>
              <a:gd name="T9" fmla="*/ 552 h 2264"/>
              <a:gd name="T10" fmla="*/ 304 w 2368"/>
              <a:gd name="T11" fmla="*/ 840 h 2264"/>
              <a:gd name="T12" fmla="*/ 112 w 2368"/>
              <a:gd name="T13" fmla="*/ 264 h 2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8" h="2264">
                <a:moveTo>
                  <a:pt x="112" y="264"/>
                </a:moveTo>
                <a:cubicBezTo>
                  <a:pt x="224" y="136"/>
                  <a:pt x="680" y="56"/>
                  <a:pt x="976" y="72"/>
                </a:cubicBezTo>
                <a:cubicBezTo>
                  <a:pt x="1272" y="88"/>
                  <a:pt x="1664" y="0"/>
                  <a:pt x="1888" y="360"/>
                </a:cubicBezTo>
                <a:cubicBezTo>
                  <a:pt x="2112" y="720"/>
                  <a:pt x="2368" y="2200"/>
                  <a:pt x="2320" y="2232"/>
                </a:cubicBezTo>
                <a:cubicBezTo>
                  <a:pt x="2272" y="2264"/>
                  <a:pt x="1936" y="784"/>
                  <a:pt x="1600" y="552"/>
                </a:cubicBezTo>
                <a:cubicBezTo>
                  <a:pt x="1264" y="320"/>
                  <a:pt x="560" y="888"/>
                  <a:pt x="304" y="840"/>
                </a:cubicBezTo>
                <a:cubicBezTo>
                  <a:pt x="48" y="792"/>
                  <a:pt x="0" y="392"/>
                  <a:pt x="112" y="264"/>
                </a:cubicBezTo>
                <a:close/>
              </a:path>
            </a:pathLst>
          </a:custGeom>
          <a:solidFill>
            <a:srgbClr val="FFFF00"/>
          </a:solidFill>
          <a:ln w="76200" cmpd="sng">
            <a:solidFill>
              <a:schemeClr val="tx1"/>
            </a:solidFill>
            <a:round/>
            <a:headEnd/>
            <a:tailEnd/>
          </a:ln>
          <a:effectLst>
            <a:outerShdw dist="81320" dir="18519588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3733800" y="0"/>
            <a:ext cx="4445000" cy="1257300"/>
          </a:xfrm>
          <a:custGeom>
            <a:avLst/>
            <a:gdLst>
              <a:gd name="T0" fmla="*/ 656 w 2800"/>
              <a:gd name="T1" fmla="*/ 200 h 792"/>
              <a:gd name="T2" fmla="*/ 320 w 2800"/>
              <a:gd name="T3" fmla="*/ 728 h 792"/>
              <a:gd name="T4" fmla="*/ 2576 w 2800"/>
              <a:gd name="T5" fmla="*/ 584 h 792"/>
              <a:gd name="T6" fmla="*/ 1664 w 2800"/>
              <a:gd name="T7" fmla="*/ 56 h 792"/>
              <a:gd name="T8" fmla="*/ 656 w 2800"/>
              <a:gd name="T9" fmla="*/ 200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0" h="792">
                <a:moveTo>
                  <a:pt x="656" y="200"/>
                </a:moveTo>
                <a:cubicBezTo>
                  <a:pt x="432" y="312"/>
                  <a:pt x="0" y="664"/>
                  <a:pt x="320" y="728"/>
                </a:cubicBezTo>
                <a:cubicBezTo>
                  <a:pt x="640" y="792"/>
                  <a:pt x="2352" y="696"/>
                  <a:pt x="2576" y="584"/>
                </a:cubicBezTo>
                <a:cubicBezTo>
                  <a:pt x="2800" y="472"/>
                  <a:pt x="1976" y="112"/>
                  <a:pt x="1664" y="56"/>
                </a:cubicBezTo>
                <a:cubicBezTo>
                  <a:pt x="1352" y="0"/>
                  <a:pt x="880" y="88"/>
                  <a:pt x="656" y="200"/>
                </a:cubicBezTo>
                <a:close/>
              </a:path>
            </a:pathLst>
          </a:custGeom>
          <a:solidFill>
            <a:srgbClr val="00FFFF"/>
          </a:solidFill>
          <a:ln w="76200" cmpd="sng">
            <a:solidFill>
              <a:schemeClr val="tx1"/>
            </a:solidFill>
            <a:round/>
            <a:headEnd/>
            <a:tailEnd/>
          </a:ln>
          <a:effectLst>
            <a:outerShdw dist="130755" dir="14456724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>
            <a:off x="6858000" y="1066800"/>
            <a:ext cx="914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152400" y="457200"/>
            <a:ext cx="28194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b="1">
                <a:solidFill>
                  <a:srgbClr val="FF3300"/>
                </a:solidFill>
              </a:rPr>
              <a:t>   </a:t>
            </a:r>
            <a:r>
              <a:rPr lang="en-US" b="1" i="1">
                <a:solidFill>
                  <a:srgbClr val="FF3300"/>
                </a:solidFill>
              </a:rPr>
              <a:t>CEREBRUM</a:t>
            </a:r>
            <a:endParaRPr lang="en-US" b="1" i="1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b="1">
                <a:solidFill>
                  <a:schemeClr val="accent2"/>
                </a:solidFill>
              </a:rPr>
              <a:t>-   thinking and reasoning processes  slow down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b="1">
                <a:solidFill>
                  <a:schemeClr val="accent2"/>
                </a:solidFill>
              </a:rPr>
              <a:t>    </a:t>
            </a:r>
            <a:r>
              <a:rPr lang="en-US" sz="2000" b="1">
                <a:solidFill>
                  <a:srgbClr val="FF3300"/>
                </a:solidFill>
              </a:rPr>
              <a:t>(takes 2-3 times longer to decide  what to do)</a:t>
            </a:r>
            <a:endParaRPr lang="en-US" sz="2000" b="1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b="1">
                <a:solidFill>
                  <a:schemeClr val="accent2"/>
                </a:solidFill>
              </a:rPr>
              <a:t>-   memory  affected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b="1">
                <a:solidFill>
                  <a:schemeClr val="accent2"/>
                </a:solidFill>
              </a:rPr>
              <a:t>-   judgment impaired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b="1">
                <a:solidFill>
                  <a:schemeClr val="accent2"/>
                </a:solidFill>
              </a:rPr>
              <a:t>   </a:t>
            </a:r>
            <a:r>
              <a:rPr lang="en-US" sz="2000" b="1">
                <a:solidFill>
                  <a:srgbClr val="FF3300"/>
                </a:solidFill>
              </a:rPr>
              <a:t>(driver takes     risky chances)</a:t>
            </a:r>
            <a:r>
              <a:rPr lang="en-US" b="1">
                <a:solidFill>
                  <a:srgbClr val="FF3300"/>
                </a:solidFill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b="1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2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7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utoUpdateAnimBg="0"/>
      <p:bldP spid="32776" grpId="0" animBg="1"/>
      <p:bldP spid="32778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b="1"/>
              <a:t>5) Drinking tends to make a person feel more self-confident even though his or  her skills may be decreasing.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/>
              <a:t>    </a:t>
            </a:r>
            <a:r>
              <a:rPr lang="en-US" b="1">
                <a:solidFill>
                  <a:srgbClr val="FFFF00"/>
                </a:solidFill>
              </a:rPr>
              <a:t>TRUE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b="1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/>
              <a:t>   </a:t>
            </a:r>
            <a:endParaRPr lang="en-US" b="1">
              <a:solidFill>
                <a:schemeClr val="accent2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5257800"/>
            <a:ext cx="822325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4800600"/>
            <a:ext cx="138112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5029200"/>
            <a:ext cx="1023938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4000" b="1">
                <a:solidFill>
                  <a:schemeClr val="bg1"/>
                </a:solidFill>
              </a:rPr>
              <a:t>Alcohol survey question 5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3048000" y="3200400"/>
            <a:ext cx="4495800" cy="1371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/>
              <a:t>A false sense of self-confidence</a:t>
            </a:r>
          </a:p>
          <a:p>
            <a:pPr algn="ctr"/>
            <a:r>
              <a:rPr lang="en-US" sz="2000" b="1"/>
              <a:t>is experienced as the euphoria</a:t>
            </a:r>
          </a:p>
          <a:p>
            <a:pPr algn="ctr"/>
            <a:r>
              <a:rPr lang="en-US" sz="2000" b="1"/>
              <a:t>intensifies in the Brain Stem.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autoUpdateAnimBg="0"/>
      <p:bldP spid="7176" grpId="0" autoUpdateAnimBg="0"/>
      <p:bldP spid="7177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6E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ea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-130175"/>
            <a:ext cx="7391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2971800" cy="6629400"/>
          </a:xfrm>
        </p:spPr>
        <p:txBody>
          <a:bodyPr/>
          <a:lstStyle/>
          <a:p>
            <a:pPr>
              <a:lnSpc>
                <a:spcPct val="60000"/>
              </a:lnSpc>
              <a:buFontTx/>
              <a:buNone/>
            </a:pPr>
            <a:r>
              <a:rPr lang="en-US" sz="2400" b="1">
                <a:solidFill>
                  <a:schemeClr val="accent2"/>
                </a:solidFill>
              </a:rPr>
              <a:t>  </a:t>
            </a:r>
            <a:r>
              <a:rPr lang="en-US" sz="2800" b="1">
                <a:solidFill>
                  <a:srgbClr val="FF3300"/>
                </a:solidFill>
              </a:rPr>
              <a:t>BRAIN STEM</a:t>
            </a:r>
            <a:endParaRPr lang="en-US" sz="28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>
                <a:solidFill>
                  <a:schemeClr val="accent2"/>
                </a:solidFill>
              </a:rPr>
              <a:t>  - Euphoria sets in </a:t>
            </a:r>
            <a:r>
              <a:rPr lang="en-US" sz="1800" b="1">
                <a:solidFill>
                  <a:schemeClr val="accent2"/>
                </a:solidFill>
              </a:rPr>
              <a:t>(the high)</a:t>
            </a:r>
            <a:r>
              <a:rPr lang="en-US" sz="2400" b="1">
                <a:solidFill>
                  <a:schemeClr val="accent2"/>
                </a:solidFill>
              </a:rPr>
              <a:t> </a:t>
            </a:r>
            <a:r>
              <a:rPr lang="en-US" sz="2000" b="1">
                <a:solidFill>
                  <a:schemeClr val="accent2"/>
                </a:solidFill>
              </a:rPr>
              <a:t>results in</a:t>
            </a:r>
            <a:r>
              <a:rPr lang="en-US" sz="2400" b="1">
                <a:solidFill>
                  <a:schemeClr val="accent2"/>
                </a:solidFill>
              </a:rPr>
              <a:t> </a:t>
            </a:r>
            <a:r>
              <a:rPr lang="en-US" sz="2000" b="1">
                <a:solidFill>
                  <a:schemeClr val="accent2"/>
                </a:solidFill>
              </a:rPr>
              <a:t>a false</a:t>
            </a:r>
            <a:r>
              <a:rPr lang="en-US" sz="2400" b="1">
                <a:solidFill>
                  <a:schemeClr val="accent2"/>
                </a:solidFill>
              </a:rPr>
              <a:t> </a:t>
            </a:r>
            <a:r>
              <a:rPr lang="en-US" sz="2000" b="1">
                <a:solidFill>
                  <a:schemeClr val="accent2"/>
                </a:solidFill>
              </a:rPr>
              <a:t>sense of</a:t>
            </a:r>
            <a:r>
              <a:rPr lang="en-US" sz="2400" b="1">
                <a:solidFill>
                  <a:schemeClr val="accent2"/>
                </a:solidFill>
              </a:rPr>
              <a:t> </a:t>
            </a:r>
            <a:r>
              <a:rPr lang="en-US" sz="2000" b="1">
                <a:solidFill>
                  <a:schemeClr val="accent2"/>
                </a:solidFill>
              </a:rPr>
              <a:t>overconfidence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 b="1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>
                <a:solidFill>
                  <a:schemeClr val="accent2"/>
                </a:solidFill>
              </a:rPr>
              <a:t> -  Inhibitions        are released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>
                <a:solidFill>
                  <a:schemeClr val="accent2"/>
                </a:solidFill>
              </a:rPr>
              <a:t>   </a:t>
            </a:r>
            <a:r>
              <a:rPr lang="en-US" sz="2400" b="1">
                <a:solidFill>
                  <a:srgbClr val="FF3300"/>
                </a:solidFill>
              </a:rPr>
              <a:t> silly, loud, depressed, obnoxious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 b="1">
              <a:solidFill>
                <a:srgbClr val="FF33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>
                <a:solidFill>
                  <a:schemeClr val="accent2"/>
                </a:solidFill>
              </a:rPr>
              <a:t>-   Emotions intensified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>
                <a:solidFill>
                  <a:schemeClr val="accent2"/>
                </a:solidFill>
              </a:rPr>
              <a:t>-   also controls heart beat and breathing </a:t>
            </a:r>
          </a:p>
        </p:txBody>
      </p:sp>
      <p:sp>
        <p:nvSpPr>
          <p:cNvPr id="33797" name="Freeform 5"/>
          <p:cNvSpPr>
            <a:spLocks/>
          </p:cNvSpPr>
          <p:nvPr/>
        </p:nvSpPr>
        <p:spPr bwMode="auto">
          <a:xfrm rot="605330">
            <a:off x="3962400" y="2057400"/>
            <a:ext cx="3454400" cy="990600"/>
          </a:xfrm>
          <a:custGeom>
            <a:avLst/>
            <a:gdLst>
              <a:gd name="T0" fmla="*/ 296 w 2656"/>
              <a:gd name="T1" fmla="*/ 336 h 864"/>
              <a:gd name="T2" fmla="*/ 488 w 2656"/>
              <a:gd name="T3" fmla="*/ 816 h 864"/>
              <a:gd name="T4" fmla="*/ 2360 w 2656"/>
              <a:gd name="T5" fmla="*/ 624 h 864"/>
              <a:gd name="T6" fmla="*/ 2264 w 2656"/>
              <a:gd name="T7" fmla="*/ 48 h 864"/>
              <a:gd name="T8" fmla="*/ 296 w 2656"/>
              <a:gd name="T9" fmla="*/ 336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56" h="864">
                <a:moveTo>
                  <a:pt x="296" y="336"/>
                </a:moveTo>
                <a:cubicBezTo>
                  <a:pt x="0" y="464"/>
                  <a:pt x="144" y="768"/>
                  <a:pt x="488" y="816"/>
                </a:cubicBezTo>
                <a:cubicBezTo>
                  <a:pt x="832" y="864"/>
                  <a:pt x="2064" y="752"/>
                  <a:pt x="2360" y="624"/>
                </a:cubicBezTo>
                <a:cubicBezTo>
                  <a:pt x="2656" y="496"/>
                  <a:pt x="2608" y="96"/>
                  <a:pt x="2264" y="48"/>
                </a:cubicBezTo>
                <a:cubicBezTo>
                  <a:pt x="1920" y="0"/>
                  <a:pt x="592" y="208"/>
                  <a:pt x="296" y="336"/>
                </a:cubicBezTo>
                <a:close/>
              </a:path>
            </a:pathLst>
          </a:custGeom>
          <a:solidFill>
            <a:srgbClr val="FF3300"/>
          </a:solidFill>
          <a:ln w="76200" cmpd="sng">
            <a:solidFill>
              <a:schemeClr val="tx1"/>
            </a:solidFill>
            <a:round/>
            <a:headEnd/>
            <a:tailEnd/>
          </a:ln>
          <a:effectLst>
            <a:outerShdw dist="81320" dir="18519588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 rot="832640">
            <a:off x="5181600" y="1371600"/>
            <a:ext cx="2667000" cy="1981200"/>
          </a:xfrm>
          <a:custGeom>
            <a:avLst/>
            <a:gdLst>
              <a:gd name="T0" fmla="*/ 112 w 2368"/>
              <a:gd name="T1" fmla="*/ 264 h 2264"/>
              <a:gd name="T2" fmla="*/ 976 w 2368"/>
              <a:gd name="T3" fmla="*/ 72 h 2264"/>
              <a:gd name="T4" fmla="*/ 1888 w 2368"/>
              <a:gd name="T5" fmla="*/ 360 h 2264"/>
              <a:gd name="T6" fmla="*/ 2320 w 2368"/>
              <a:gd name="T7" fmla="*/ 2232 h 2264"/>
              <a:gd name="T8" fmla="*/ 1600 w 2368"/>
              <a:gd name="T9" fmla="*/ 552 h 2264"/>
              <a:gd name="T10" fmla="*/ 304 w 2368"/>
              <a:gd name="T11" fmla="*/ 840 h 2264"/>
              <a:gd name="T12" fmla="*/ 112 w 2368"/>
              <a:gd name="T13" fmla="*/ 264 h 2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8" h="2264">
                <a:moveTo>
                  <a:pt x="112" y="264"/>
                </a:moveTo>
                <a:cubicBezTo>
                  <a:pt x="224" y="136"/>
                  <a:pt x="680" y="56"/>
                  <a:pt x="976" y="72"/>
                </a:cubicBezTo>
                <a:cubicBezTo>
                  <a:pt x="1272" y="88"/>
                  <a:pt x="1664" y="0"/>
                  <a:pt x="1888" y="360"/>
                </a:cubicBezTo>
                <a:cubicBezTo>
                  <a:pt x="2112" y="720"/>
                  <a:pt x="2368" y="2200"/>
                  <a:pt x="2320" y="2232"/>
                </a:cubicBezTo>
                <a:cubicBezTo>
                  <a:pt x="2272" y="2264"/>
                  <a:pt x="1936" y="784"/>
                  <a:pt x="1600" y="552"/>
                </a:cubicBezTo>
                <a:cubicBezTo>
                  <a:pt x="1264" y="320"/>
                  <a:pt x="560" y="888"/>
                  <a:pt x="304" y="840"/>
                </a:cubicBezTo>
                <a:cubicBezTo>
                  <a:pt x="48" y="792"/>
                  <a:pt x="0" y="392"/>
                  <a:pt x="112" y="264"/>
                </a:cubicBezTo>
                <a:close/>
              </a:path>
            </a:pathLst>
          </a:custGeom>
          <a:solidFill>
            <a:srgbClr val="FFFF00"/>
          </a:solidFill>
          <a:ln w="76200" cmpd="sng">
            <a:solidFill>
              <a:schemeClr val="tx1"/>
            </a:solidFill>
            <a:round/>
            <a:headEnd/>
            <a:tailEnd/>
          </a:ln>
          <a:effectLst>
            <a:outerShdw dist="81320" dir="18519588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733800" y="0"/>
            <a:ext cx="4445000" cy="1257300"/>
          </a:xfrm>
          <a:custGeom>
            <a:avLst/>
            <a:gdLst>
              <a:gd name="T0" fmla="*/ 656 w 2800"/>
              <a:gd name="T1" fmla="*/ 200 h 792"/>
              <a:gd name="T2" fmla="*/ 320 w 2800"/>
              <a:gd name="T3" fmla="*/ 728 h 792"/>
              <a:gd name="T4" fmla="*/ 2576 w 2800"/>
              <a:gd name="T5" fmla="*/ 584 h 792"/>
              <a:gd name="T6" fmla="*/ 1664 w 2800"/>
              <a:gd name="T7" fmla="*/ 56 h 792"/>
              <a:gd name="T8" fmla="*/ 656 w 2800"/>
              <a:gd name="T9" fmla="*/ 200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0" h="792">
                <a:moveTo>
                  <a:pt x="656" y="200"/>
                </a:moveTo>
                <a:cubicBezTo>
                  <a:pt x="432" y="312"/>
                  <a:pt x="0" y="664"/>
                  <a:pt x="320" y="728"/>
                </a:cubicBezTo>
                <a:cubicBezTo>
                  <a:pt x="640" y="792"/>
                  <a:pt x="2352" y="696"/>
                  <a:pt x="2576" y="584"/>
                </a:cubicBezTo>
                <a:cubicBezTo>
                  <a:pt x="2800" y="472"/>
                  <a:pt x="1976" y="112"/>
                  <a:pt x="1664" y="56"/>
                </a:cubicBezTo>
                <a:cubicBezTo>
                  <a:pt x="1352" y="0"/>
                  <a:pt x="880" y="88"/>
                  <a:pt x="656" y="200"/>
                </a:cubicBezTo>
                <a:close/>
              </a:path>
            </a:pathLst>
          </a:custGeom>
          <a:solidFill>
            <a:srgbClr val="00FFFF"/>
          </a:solidFill>
          <a:ln w="76200" cmpd="sng">
            <a:solidFill>
              <a:schemeClr val="tx1"/>
            </a:solidFill>
            <a:round/>
            <a:headEnd/>
            <a:tailEnd/>
          </a:ln>
          <a:effectLst>
            <a:outerShdw dist="130755" dir="14456724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>
            <a:off x="6858000" y="1066800"/>
            <a:ext cx="914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>
            <a:off x="7315200" y="2057400"/>
            <a:ext cx="3810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124200" y="4648200"/>
            <a:ext cx="4419600" cy="1219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1">
                <a:solidFill>
                  <a:srgbClr val="FFFF00"/>
                </a:solidFill>
              </a:rPr>
              <a:t>    How can stronger emotions affect driving? (give some examples)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7696200" y="609600"/>
            <a:ext cx="1219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endParaRPr lang="en-US" sz="2000"/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endParaRPr lang="en-US" sz="2000"/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sz="1800" b="1"/>
              <a:t>within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sz="1800" b="1"/>
              <a:t>10-20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sz="1800" b="1"/>
              <a:t>minutes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endParaRPr lang="en-US" sz="1800"/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endParaRPr lang="en-US" sz="2000"/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7696200" y="1676400"/>
            <a:ext cx="1219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endParaRPr lang="en-US" sz="2000"/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endParaRPr lang="en-US" sz="2000"/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sz="1800" b="1"/>
              <a:t>another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sz="1800" b="1"/>
              <a:t>10-20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sz="1800" b="1"/>
              <a:t>minutes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endParaRPr lang="en-US" sz="1800"/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endParaRPr lang="en-US" sz="200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autoUpdateAnimBg="0"/>
      <p:bldP spid="33803" grpId="0" animBg="1"/>
      <p:bldP spid="33806" grpId="0" autoUpdateAnimBg="0"/>
      <p:bldP spid="33808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683</Words>
  <Application>Microsoft Office PowerPoint</Application>
  <PresentationFormat>On-screen Show (4:3)</PresentationFormat>
  <Paragraphs>157</Paragraphs>
  <Slides>15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Default Design</vt:lpstr>
      <vt:lpstr>6_Default Design</vt:lpstr>
      <vt:lpstr>PowerPoint Presentation</vt:lpstr>
      <vt:lpstr>PowerPoint Presentation</vt:lpstr>
      <vt:lpstr>Alcohol survey questions 1-2</vt:lpstr>
      <vt:lpstr>What determines how fast    a person becomes intoxicated?</vt:lpstr>
      <vt:lpstr>The progressive effects of intoxication</vt:lpstr>
      <vt:lpstr>Alcohol survey questions 3-4</vt:lpstr>
      <vt:lpstr>PowerPoint Presentation</vt:lpstr>
      <vt:lpstr>Alcohol survey question 5</vt:lpstr>
      <vt:lpstr>PowerPoint Presentation</vt:lpstr>
      <vt:lpstr>Alcohol survey question 6</vt:lpstr>
      <vt:lpstr>PowerPoint Presentation</vt:lpstr>
      <vt:lpstr>PowerPoint Presentation</vt:lpstr>
      <vt:lpstr>PowerPoint Presentation</vt:lpstr>
      <vt:lpstr>PowerPoint Presentation</vt:lpstr>
      <vt:lpstr>Under Construction: The Teenage Brain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2010-10-21T21:28:38Z</dcterms:created>
  <dcterms:modified xsi:type="dcterms:W3CDTF">2014-07-02T02:27:53Z</dcterms:modified>
</cp:coreProperties>
</file>