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6" r:id="rId2"/>
  </p:sldMasterIdLst>
  <p:sldIdLst>
    <p:sldId id="345" r:id="rId3"/>
    <p:sldId id="275" r:id="rId4"/>
    <p:sldId id="276" r:id="rId5"/>
    <p:sldId id="283" r:id="rId6"/>
    <p:sldId id="289" r:id="rId7"/>
    <p:sldId id="290" r:id="rId8"/>
    <p:sldId id="291" r:id="rId9"/>
    <p:sldId id="284" r:id="rId10"/>
    <p:sldId id="293" r:id="rId11"/>
    <p:sldId id="292" r:id="rId12"/>
    <p:sldId id="300" r:id="rId13"/>
    <p:sldId id="301" r:id="rId14"/>
    <p:sldId id="302" r:id="rId15"/>
    <p:sldId id="295" r:id="rId16"/>
    <p:sldId id="297" r:id="rId17"/>
    <p:sldId id="29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000CC"/>
    <a:srgbClr val="006600"/>
    <a:srgbClr val="33CC33"/>
    <a:srgbClr val="FF0000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2" Type="http://schemas.openxmlformats.org/officeDocument/2006/relationships/slide" Target="slides/slide8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10" Type="http://schemas.openxmlformats.org/officeDocument/2006/relationships/slide" Target="slides/slide16.xml"/><Relationship Id="rId4" Type="http://schemas.openxmlformats.org/officeDocument/2006/relationships/slide" Target="slides/slide10.xml"/><Relationship Id="rId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31747" name="Picture 3" descr="ARTBANN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8" name="Picture 4" descr="Arthsep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3A5A87-103E-4015-86E5-F8909564D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19A0-E1FC-4286-AD75-6B3D1AC75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17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1BC00-1CC9-4020-8010-9AED6F298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26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C3240-86DE-4844-9BE4-7DF2E3190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6732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59-8BB4-4448-B153-AD8DA03D4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9505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D06-06E3-44D8-AB36-A9F5F419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6515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61E-C914-49AF-9A07-A65BD7AE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042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09D9-D7BE-41FD-98D0-B6E73C0F0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795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E496-EDD4-4295-977A-A99A4CBA1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84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7458-2DE5-4A90-A18E-05ECDE08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2070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1F91-D815-4A18-86DE-F517E738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25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B187F-2C8F-4967-8019-82A4FF739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186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58C3-D77A-45A8-A9EB-18CE73F10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6162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A058-70AB-4EF1-85C3-9CEC168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4176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7989-9766-436B-AF3F-6BFB2C1F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12056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504-1C94-4D68-922F-E051B2AB2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4038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3076-DCF7-46BF-98D2-5E390BB6A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8629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B19-B378-4450-B144-8A6D04F8D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02686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8A1C-0F8A-4403-A517-10C625DA7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2641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6161-F48D-4B9A-8791-504A14B80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549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19CE-4AB6-4439-9A18-4A1E0DE48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90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E99D3-9B2E-4059-8C18-FF9AD95DE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339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CD5F-F5D8-4D06-B506-91AF828DE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756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4F684-35BF-44FD-95E8-99AB3762F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9732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7ACF1-389A-486D-AAB4-084DB1F9A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927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FBCDA-3C33-462B-8A68-B70527F17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494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30723" name="Picture 3" descr="ARTHSEP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Arthsep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EFD219-DD19-4A74-8C34-D7334167E85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8E3D23-9D01-4DE6-8DF5-B520AE1C9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Driver%20Education\FILES%20%20FOR%20%20MAKING%20%20CDs\RR%20ST%202007-2010%20PPTX\Signs,%20Shapes%20and%20Colors\Animusic_-_Starship_Groove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usic_-_Starship_Gro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T H E  D R I V E R S   E D G E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4" name="Picture 16" descr="monitor_accessories_information_highway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lides and videos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9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9575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5052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626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23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Unit 8– Buying a new / used car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2" name="WordArt 24"/>
          <p:cNvSpPr>
            <a:spLocks noChangeArrowheads="1" noChangeShapeType="1" noTextEdit="1"/>
          </p:cNvSpPr>
          <p:nvPr/>
        </p:nvSpPr>
        <p:spPr bwMode="auto">
          <a:xfrm>
            <a:off x="1905000" y="1632857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I N T E R A C T I V 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3" name="TextBox 3"/>
          <p:cNvSpPr txBox="1"/>
          <p:nvPr/>
        </p:nvSpPr>
        <p:spPr>
          <a:xfrm rot="20269233">
            <a:off x="986319" y="3913256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Partial lesson</a:t>
            </a:r>
          </a:p>
          <a:p>
            <a:r>
              <a:rPr lang="en-US" dirty="0" smtClean="0"/>
              <a:t>15 of </a:t>
            </a:r>
            <a:r>
              <a:rPr lang="en-US" dirty="0" smtClean="0"/>
              <a:t>39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6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Choosing a Used vehicle: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534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Besides the overall exterior appearance…what about the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_________________ condition under the hood?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22860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mechanical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04800"/>
            <a:ext cx="20939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04800" y="3962400"/>
            <a:ext cx="4114800" cy="2895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Again, most people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limited knowledge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mechanical aspects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soundness of an engine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…bring experienced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help with you …but some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things are obvious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3886200"/>
            <a:ext cx="4024313" cy="2971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Inspect the belts.                </a:t>
            </a:r>
            <a:r>
              <a:rPr lang="en-US" sz="1600" b="1"/>
              <a:t>(are they worn or frayed?)</a:t>
            </a:r>
            <a:r>
              <a:rPr lang="en-US" sz="2000" b="1"/>
              <a:t>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09600" y="4267200"/>
            <a:ext cx="2971800" cy="1676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What are the 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engine checks that</a:t>
            </a:r>
          </a:p>
          <a:p>
            <a:pPr algn="ctr"/>
            <a:r>
              <a:rPr lang="en-US" b="1">
                <a:solidFill>
                  <a:schemeClr val="bg2"/>
                </a:solidFill>
              </a:rPr>
              <a:t>should be made?</a:t>
            </a:r>
          </a:p>
        </p:txBody>
      </p:sp>
      <p:pic>
        <p:nvPicPr>
          <p:cNvPr id="41996" name="Picture 12" descr="DHG00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135572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utoUpdateAnimBg="0"/>
      <p:bldP spid="41990" grpId="0" animBg="1"/>
      <p:bldP spid="41994" grpId="0" animBg="1" autoUpdateAnimBg="0"/>
      <p:bldP spid="41995" grpId="0" build="p" autoUpdateAnimBg="0"/>
      <p:bldP spid="4199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P1000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8600"/>
            <a:ext cx="5538788" cy="496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33CCFF"/>
                </a:solidFill>
              </a:rPr>
              <a:t>Belts:</a:t>
            </a:r>
            <a:r>
              <a:rPr lang="en-US" sz="2800"/>
              <a:t> are they worn or frayed?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3962400" y="685800"/>
            <a:ext cx="1295400" cy="38100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Choosing a Used vehicle: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534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Besides the overall exterior appearance…what about the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_________________ condition under the hood?</a:t>
            </a: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22860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mechanical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09600" y="4267200"/>
            <a:ext cx="2971800" cy="1676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What are the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you checks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should make?</a:t>
            </a: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128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3886200"/>
            <a:ext cx="4024313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Inspect the belts.                  </a:t>
            </a:r>
            <a:r>
              <a:rPr lang="en-US" sz="1600" b="1"/>
              <a:t>(are they worn or frayed?)</a:t>
            </a:r>
            <a:r>
              <a:rPr lang="en-US" sz="2000" b="1"/>
              <a:t>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572000" y="4648200"/>
            <a:ext cx="4024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000" b="1">
                <a:solidFill>
                  <a:schemeClr val="tx2"/>
                </a:solidFill>
              </a:rPr>
              <a:t>Check the oil dipstick to see if the oil is dirty (very dark)</a:t>
            </a:r>
          </a:p>
        </p:txBody>
      </p:sp>
      <p:pic>
        <p:nvPicPr>
          <p:cNvPr id="51211" name="Picture 11" descr="DHB0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663575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5638800"/>
            <a:ext cx="4024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000" b="1"/>
              <a:t>The electrical wires should be dark without cracks and hoses soft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477000" y="1524000"/>
            <a:ext cx="2362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Does the oil have </a:t>
            </a:r>
          </a:p>
          <a:p>
            <a:pPr algn="ctr">
              <a:lnSpc>
                <a:spcPct val="80000"/>
              </a:lnSpc>
            </a:pPr>
            <a:r>
              <a:rPr lang="en-US" sz="2000"/>
              <a:t>a burnt smell?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362200" y="25146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66CCFF"/>
                </a:solidFill>
              </a:rPr>
              <a:t>…if so there could be a serious engine problem</a:t>
            </a:r>
          </a:p>
          <a:p>
            <a:pPr algn="ctr"/>
            <a:endParaRPr lang="en-US" sz="2000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build="p" autoUpdateAnimBg="0"/>
      <p:bldP spid="51212" grpId="0" build="p" autoUpdateAnimBg="0"/>
      <p:bldP spid="51213" grpId="0" animBg="1" autoUpdateAnimBg="0"/>
      <p:bldP spid="512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2055" descr="P10008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2054"/>
          <p:cNvSpPr>
            <a:spLocks noChangeArrowheads="1"/>
          </p:cNvSpPr>
          <p:nvPr/>
        </p:nvSpPr>
        <p:spPr bwMode="auto">
          <a:xfrm>
            <a:off x="762000" y="2286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b="1"/>
              <a:t>The </a:t>
            </a:r>
            <a:r>
              <a:rPr lang="en-US" b="1">
                <a:solidFill>
                  <a:srgbClr val="33CCFF"/>
                </a:solidFill>
              </a:rPr>
              <a:t>electrical wires</a:t>
            </a:r>
            <a:r>
              <a:rPr lang="en-US" b="1"/>
              <a:t> should be dark and </a:t>
            </a:r>
            <a:r>
              <a:rPr lang="en-US" b="1">
                <a:solidFill>
                  <a:srgbClr val="33CCFF"/>
                </a:solidFill>
              </a:rPr>
              <a:t>hoses</a:t>
            </a:r>
            <a:r>
              <a:rPr lang="en-US" b="1"/>
              <a:t> soft</a:t>
            </a:r>
          </a:p>
        </p:txBody>
      </p:sp>
      <p:sp>
        <p:nvSpPr>
          <p:cNvPr id="52232" name="Line 2056"/>
          <p:cNvSpPr>
            <a:spLocks noChangeShapeType="1"/>
          </p:cNvSpPr>
          <p:nvPr/>
        </p:nvSpPr>
        <p:spPr bwMode="auto">
          <a:xfrm flipH="1">
            <a:off x="4800600" y="609600"/>
            <a:ext cx="2362200" cy="27432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Line 2057"/>
          <p:cNvSpPr>
            <a:spLocks noChangeShapeType="1"/>
          </p:cNvSpPr>
          <p:nvPr/>
        </p:nvSpPr>
        <p:spPr bwMode="auto">
          <a:xfrm>
            <a:off x="3200400" y="609600"/>
            <a:ext cx="0" cy="21336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4" name="Rectangle 2058"/>
          <p:cNvSpPr>
            <a:spLocks noChangeArrowheads="1"/>
          </p:cNvSpPr>
          <p:nvPr/>
        </p:nvSpPr>
        <p:spPr bwMode="auto">
          <a:xfrm>
            <a:off x="533400" y="6324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b="1">
                <a:solidFill>
                  <a:schemeClr val="tx2"/>
                </a:solidFill>
              </a:rPr>
              <a:t>Signs of </a:t>
            </a:r>
            <a:r>
              <a:rPr lang="en-US" b="1">
                <a:solidFill>
                  <a:srgbClr val="33CCFF"/>
                </a:solidFill>
              </a:rPr>
              <a:t>oil leakage</a:t>
            </a:r>
            <a:r>
              <a:rPr lang="en-US" b="1">
                <a:solidFill>
                  <a:schemeClr val="tx2"/>
                </a:solidFill>
              </a:rPr>
              <a:t> around manifold covers?</a:t>
            </a:r>
          </a:p>
        </p:txBody>
      </p:sp>
      <p:sp>
        <p:nvSpPr>
          <p:cNvPr id="52235" name="Line 2059"/>
          <p:cNvSpPr>
            <a:spLocks noChangeShapeType="1"/>
          </p:cNvSpPr>
          <p:nvPr/>
        </p:nvSpPr>
        <p:spPr bwMode="auto">
          <a:xfrm flipH="1" flipV="1">
            <a:off x="4267200" y="4876800"/>
            <a:ext cx="1066800" cy="13716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build="p" autoUpdateAnimBg="0"/>
      <p:bldP spid="522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Choosing a Used vehicle: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534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Besides the overall exterior appearance…what about the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/>
              <a:t>_________________ condition under the hood?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22860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mechanical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09600" y="4267200"/>
            <a:ext cx="2971800" cy="1676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What are the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you checks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should make?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04800" y="3962400"/>
            <a:ext cx="4114800" cy="2895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Again, most people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limited knowledge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mechanical aspects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soundness of an engine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…bring experienced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help with you…but some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things are obvious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4191000"/>
            <a:ext cx="35814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33CCFF"/>
                </a:solidFill>
              </a:rPr>
              <a:t>Other things . . .</a:t>
            </a:r>
          </a:p>
          <a:p>
            <a:pPr>
              <a:lnSpc>
                <a:spcPct val="90000"/>
              </a:lnSpc>
            </a:pPr>
            <a:r>
              <a:rPr lang="en-US" sz="2000" b="1"/>
              <a:t>Inspect battery and cables for corrosion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04800"/>
            <a:ext cx="20939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1000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5943600"/>
            <a:ext cx="8596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en-US" b="1">
              <a:solidFill>
                <a:srgbClr val="33CC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b="1"/>
              <a:t>Inspect battery and cables for corrosion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667000" y="5410200"/>
            <a:ext cx="2286000" cy="9906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4343400" y="5715000"/>
            <a:ext cx="0" cy="8382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8915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en-US" b="1">
              <a:solidFill>
                <a:srgbClr val="33CC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endParaRPr lang="en-US" b="1"/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b="1"/>
              <a:t>Check </a:t>
            </a:r>
            <a:r>
              <a:rPr lang="en-US" b="1">
                <a:solidFill>
                  <a:srgbClr val="33CCFF"/>
                </a:solidFill>
              </a:rPr>
              <a:t>coolant level</a:t>
            </a:r>
            <a:r>
              <a:rPr lang="en-US" b="1"/>
              <a:t> and color </a:t>
            </a:r>
            <a:r>
              <a:rPr lang="en-US" sz="1600" b="1">
                <a:solidFill>
                  <a:srgbClr val="FFFF00"/>
                </a:solidFill>
              </a:rPr>
              <a:t>(should be bright green – not brownish)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1219200" y="12954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891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b="1"/>
              <a:t>    Also check for any evidence of a collision                       (bent fan, damaged radiator, etc)</a:t>
            </a:r>
            <a:endParaRPr lang="en-US" sz="1600" b="1">
              <a:solidFill>
                <a:srgbClr val="FFFF00"/>
              </a:solidFill>
            </a:endParaRPr>
          </a:p>
        </p:txBody>
      </p:sp>
      <p:pic>
        <p:nvPicPr>
          <p:cNvPr id="47116" name="Picture 12" descr="DHK0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16383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 autoUpdateAnimBg="0"/>
      <p:bldP spid="47114" grpId="0" animBg="1"/>
      <p:bldP spid="4711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66888"/>
            <a:ext cx="8637588" cy="519112"/>
          </a:xfrm>
        </p:spPr>
        <p:txBody>
          <a:bodyPr/>
          <a:lstStyle/>
          <a:p>
            <a:r>
              <a:rPr lang="en-US" sz="2800"/>
              <a:t>Choosing a Used vehicle: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5344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Besides the overall exterior appearance…what about the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/>
              <a:t>_________________ condition under the hood?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28194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mechanical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9600" y="4267200"/>
            <a:ext cx="2971800" cy="1676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What should be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checked </a:t>
            </a:r>
            <a:r>
              <a:rPr lang="en-US" b="1">
                <a:solidFill>
                  <a:srgbClr val="FFFFFF"/>
                </a:solidFill>
              </a:rPr>
              <a:t>after 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the engine starts?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962400" y="4038600"/>
            <a:ext cx="46307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/>
              <a:t>Are there loud knocking or pinging sounds?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>
                <a:solidFill>
                  <a:schemeClr val="tx2"/>
                </a:solidFill>
              </a:rPr>
              <a:t>Is there excessive vibration (shaking of engine)?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/>
              <a:t>Are there leaks from hoses   or radiator?</a:t>
            </a: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04800"/>
            <a:ext cx="2019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 autoUpdateAnimBg="0"/>
      <p:bldP spid="440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wipe out.mid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BD1074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248400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478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800"/>
              <a:t>   Since most </a:t>
            </a:r>
            <a:r>
              <a:rPr lang="en-US" sz="2800" i="1">
                <a:solidFill>
                  <a:schemeClr val="tx2"/>
                </a:solidFill>
              </a:rPr>
              <a:t>first time buyers</a:t>
            </a:r>
            <a:r>
              <a:rPr lang="en-US" sz="2800"/>
              <a:t> purchase           pre-owned cars, we’ll consider used cars first...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9"/>
                </p:tgtEl>
              </p:cMediaNode>
            </p:audio>
          </p:childTnLst>
        </p:cTn>
      </p:par>
    </p:tnLst>
    <p:bldLst>
      <p:bldP spid="2253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Thinking about your needs: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2098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" y="2411413"/>
            <a:ext cx="7467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chemeClr val="hlink"/>
                </a:solidFill>
              </a:rPr>
              <a:t>What do you need it for?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Passenger and cargo considerations: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2400" y="3886200"/>
            <a:ext cx="7467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  Basic transportation for 4-5 passengers?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                                </a:t>
            </a:r>
            <a:r>
              <a:rPr lang="en-US" sz="2000">
                <a:solidFill>
                  <a:srgbClr val="33CCFF"/>
                </a:solidFill>
              </a:rPr>
              <a:t>OR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/>
              <a:t>Will you have cargo carrying needs as well?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0447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9" grpId="0" build="p" autoUpdateAnimBg="0"/>
      <p:bldP spid="23560" grpId="0" autoUpdateAnimBg="0"/>
      <p:bldP spid="235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724400" cy="457200"/>
          </a:xfrm>
        </p:spPr>
        <p:txBody>
          <a:bodyPr/>
          <a:lstStyle/>
          <a:p>
            <a:r>
              <a:rPr lang="en-US" sz="2400"/>
              <a:t>Thinking about your needs: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241141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rgbClr val="FFFF00"/>
                </a:solidFill>
              </a:rPr>
              <a:t>What do you need it for?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04800" y="3886200"/>
            <a:ext cx="4191000" cy="914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</a:rPr>
              <a:t>What are </a:t>
            </a:r>
            <a:r>
              <a:rPr lang="en-US" sz="2000" b="1">
                <a:solidFill>
                  <a:srgbClr val="006600"/>
                </a:solidFill>
              </a:rPr>
              <a:t>advantages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 of smaller, lighter vehicles?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48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better gas mileage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easier to maneuver (parking)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less expensive price and lower insurance costs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Larger or smaller vehicle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4" grpId="0" animBg="1" autoUpdateAnimBg="0"/>
      <p:bldP spid="32776" grpId="0" build="p" autoUpdateAnimBg="0"/>
      <p:bldP spid="327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724400" cy="457200"/>
          </a:xfrm>
        </p:spPr>
        <p:txBody>
          <a:bodyPr/>
          <a:lstStyle/>
          <a:p>
            <a:r>
              <a:rPr lang="en-US" sz="2400"/>
              <a:t>Thinking about your needs:</a:t>
            </a: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228600" y="241141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chemeClr val="hlink"/>
                </a:solidFill>
              </a:rPr>
              <a:t>What do you need it for?</a:t>
            </a:r>
          </a:p>
        </p:txBody>
      </p:sp>
      <p:sp>
        <p:nvSpPr>
          <p:cNvPr id="38917" name="Rectangle 1029"/>
          <p:cNvSpPr>
            <a:spLocks noChangeArrowheads="1"/>
          </p:cNvSpPr>
          <p:nvPr/>
        </p:nvSpPr>
        <p:spPr bwMode="auto">
          <a:xfrm>
            <a:off x="304800" y="3886200"/>
            <a:ext cx="4191000" cy="914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</a:rPr>
              <a:t>What are </a:t>
            </a:r>
            <a:r>
              <a:rPr lang="en-US" sz="2000" b="1">
                <a:solidFill>
                  <a:srgbClr val="FF0000"/>
                </a:solidFill>
              </a:rPr>
              <a:t>disadvantages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 of smaller, lighter vehicles?</a:t>
            </a:r>
          </a:p>
        </p:txBody>
      </p:sp>
      <p:sp>
        <p:nvSpPr>
          <p:cNvPr id="38919" name="Text Box 1031"/>
          <p:cNvSpPr txBox="1">
            <a:spLocks noChangeArrowheads="1"/>
          </p:cNvSpPr>
          <p:nvPr/>
        </p:nvSpPr>
        <p:spPr bwMode="auto">
          <a:xfrm>
            <a:off x="304800" y="50292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less protection in a collision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not as comfortable as larger cars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less passenger and cargo capacity</a:t>
            </a:r>
          </a:p>
        </p:txBody>
      </p:sp>
      <p:sp>
        <p:nvSpPr>
          <p:cNvPr id="38920" name="Text Box 1032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Larger or smaller vehicle</a:t>
            </a:r>
          </a:p>
        </p:txBody>
      </p:sp>
      <p:pic>
        <p:nvPicPr>
          <p:cNvPr id="38921" name="Picture 1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48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Rectangle 1034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 autoUpdateAnimBg="0"/>
      <p:bldP spid="389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724400" cy="457200"/>
          </a:xfrm>
        </p:spPr>
        <p:txBody>
          <a:bodyPr/>
          <a:lstStyle/>
          <a:p>
            <a:r>
              <a:rPr lang="en-US" sz="2400"/>
              <a:t>Thinking about your needs: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241141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chemeClr val="hlink"/>
                </a:solidFill>
              </a:rPr>
              <a:t>What do you need it for?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7467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greater protection in a collision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usually more comfortable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greater passenger and cargo capacity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more costly to operate and insure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Larger  vehicles</a:t>
            </a: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10000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4038600"/>
            <a:ext cx="7467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33CC33"/>
                </a:solidFill>
              </a:rPr>
              <a:t> greater protection in a collision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33CC33"/>
                </a:solidFill>
              </a:rPr>
              <a:t> usually more comfortable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33CC33"/>
                </a:solidFill>
              </a:rPr>
              <a:t> greater passenger and cargo capacity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33CC33"/>
                </a:solidFill>
              </a:rPr>
              <a:t> more costly to operate and insure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28600" y="4038600"/>
            <a:ext cx="7467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FFFF00"/>
                </a:solidFill>
              </a:rPr>
              <a:t> greater protection in a collision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FFFF00"/>
                </a:solidFill>
              </a:rPr>
              <a:t> usually more comfortable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FFFF00"/>
                </a:solidFill>
              </a:rPr>
              <a:t> greater passenger and cargo capacity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FFFF00"/>
                </a:solidFill>
              </a:rPr>
              <a:t> more costly to operate and insure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utoUpdateAnimBg="0"/>
      <p:bldP spid="399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4724400" cy="457200"/>
          </a:xfrm>
        </p:spPr>
        <p:txBody>
          <a:bodyPr/>
          <a:lstStyle/>
          <a:p>
            <a:r>
              <a:rPr lang="en-US" sz="2400"/>
              <a:t>Thinking about your needs: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chemeClr val="hlink"/>
                </a:solidFill>
              </a:rPr>
              <a:t>What do you need it for?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Will you be making short or long trips?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The expected mileage per year?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How long do you expect to keep the vehicle?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school, business, pleasure?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01813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752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7526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 rot="-258422">
            <a:off x="7010400" y="2438400"/>
            <a:ext cx="609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00" b="1">
                <a:solidFill>
                  <a:srgbClr val="0000CC"/>
                </a:solidFill>
              </a:rPr>
              <a:t>Cindy’s</a:t>
            </a:r>
          </a:p>
          <a:p>
            <a:pPr algn="ctr"/>
            <a:r>
              <a:rPr lang="en-US" sz="700" b="1">
                <a:solidFill>
                  <a:srgbClr val="0000CC"/>
                </a:solidFill>
              </a:rPr>
              <a:t>Auto Parts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3886200"/>
            <a:ext cx="4191000" cy="914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</a:rPr>
              <a:t>What </a:t>
            </a:r>
            <a:r>
              <a:rPr lang="en-US" sz="2000" b="1">
                <a:solidFill>
                  <a:srgbClr val="0000CC"/>
                </a:solidFill>
              </a:rPr>
              <a:t>options</a:t>
            </a:r>
            <a:r>
              <a:rPr lang="en-US" sz="2000" b="1">
                <a:solidFill>
                  <a:schemeClr val="bg2"/>
                </a:solidFill>
              </a:rPr>
              <a:t> would</a:t>
            </a:r>
          </a:p>
          <a:p>
            <a:pPr algn="ctr"/>
            <a:r>
              <a:rPr lang="en-US" sz="2000" b="1">
                <a:solidFill>
                  <a:schemeClr val="bg2"/>
                </a:solidFill>
              </a:rPr>
              <a:t> you consider a necessity?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04800" y="3886200"/>
            <a:ext cx="4191000" cy="914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CC"/>
                </a:solidFill>
              </a:rPr>
              <a:t>What are some other factors</a:t>
            </a:r>
          </a:p>
          <a:p>
            <a:pPr algn="ctr"/>
            <a:r>
              <a:rPr lang="en-US" sz="2000" b="1">
                <a:solidFill>
                  <a:srgbClr val="0000CC"/>
                </a:solidFill>
              </a:rPr>
              <a:t> concerning your needs?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rgbClr val="FFFF00"/>
                </a:solidFill>
              </a:rPr>
              <a:t>What do you need it for?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28600" y="24384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i="1">
                <a:solidFill>
                  <a:schemeClr val="hlink"/>
                </a:solidFill>
              </a:rPr>
              <a:t>What do you need it for?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- school, business, pleasure?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81000" y="30480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rgbClr val="33CCFF"/>
                </a:solidFill>
              </a:rPr>
              <a:t>- school, business, pleasure?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 autoUpdateAnimBg="0"/>
      <p:bldP spid="40965" grpId="0" animBg="1" autoUpdateAnimBg="0"/>
      <p:bldP spid="40972" grpId="0" animBg="1" autoUpdateAnimBg="0"/>
      <p:bldP spid="40974" grpId="0" build="p" autoUpdateAnimBg="0" advAuto="1000"/>
      <p:bldP spid="40975" grpId="0" autoUpdateAnimBg="0"/>
      <p:bldP spid="40976" grpId="0" autoUpdateAnimBg="0"/>
      <p:bldP spid="409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Choosing a Used vehicle: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534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Usually the first thing you will observe about a car is  it’s_________________ appearance.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b="1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914400" y="3200400"/>
            <a:ext cx="20574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exterior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1000" y="4191000"/>
            <a:ext cx="3810000" cy="2209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i="1">
                <a:solidFill>
                  <a:srgbClr val="000000"/>
                </a:solidFill>
              </a:rPr>
              <a:t>What are the basic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exterior checks 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you should make as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 you walk around the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 vehicle the first time?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13263" y="3810000"/>
            <a:ext cx="46307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1800" b="1"/>
              <a:t>Check for dents, scratches, and rust, and differences in paint shades, do body panels line up properly?        </a:t>
            </a:r>
            <a:r>
              <a:rPr lang="en-US" sz="1400" b="1">
                <a:solidFill>
                  <a:srgbClr val="33CCFF"/>
                </a:solidFill>
              </a:rPr>
              <a:t>(what might this mean?)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1800" b="1">
                <a:solidFill>
                  <a:schemeClr val="tx2"/>
                </a:solidFill>
              </a:rPr>
              <a:t>Examine tires for even tread wear, cracks in sidewalls</a:t>
            </a:r>
          </a:p>
        </p:txBody>
      </p:sp>
      <p:pic>
        <p:nvPicPr>
          <p:cNvPr id="33803" name="Picture 11" descr="DIC00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8667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513263" y="5791200"/>
            <a:ext cx="4630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1800" b="1"/>
              <a:t>Open and close doors, try locks, windows and trunk </a:t>
            </a:r>
            <a:r>
              <a:rPr lang="en-US" sz="1800" b="1">
                <a:solidFill>
                  <a:schemeClr val="tx2"/>
                </a:solidFill>
              </a:rPr>
              <a:t>(trunk should be clean with a secure spare tire)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endParaRPr lang="en-US" sz="1800" b="1">
              <a:solidFill>
                <a:schemeClr val="tx2"/>
              </a:solidFill>
            </a:endParaRPr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9923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7" grpId="0" autoUpdateAnimBg="0"/>
      <p:bldP spid="33798" grpId="0" animBg="1"/>
      <p:bldP spid="33799" grpId="0" animBg="1" autoUpdateAnimBg="0"/>
      <p:bldP spid="33800" grpId="0" build="p" autoUpdateAnimBg="0"/>
      <p:bldP spid="3380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37588" cy="457200"/>
          </a:xfrm>
        </p:spPr>
        <p:txBody>
          <a:bodyPr/>
          <a:lstStyle/>
          <a:p>
            <a:r>
              <a:rPr lang="en-US" sz="2400"/>
              <a:t>Choosing a Used vehicle: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99231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534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/>
              <a:t> Other checks will include getting down on your hands and knees to look____________the vehicle.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b="1"/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914400" y="3200400"/>
            <a:ext cx="13716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</a:rPr>
              <a:t>beneath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1000" y="4191000"/>
            <a:ext cx="3810000" cy="1600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 i="1">
              <a:solidFill>
                <a:srgbClr val="000000"/>
              </a:solidFill>
            </a:endParaRP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What are the basic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checks you should make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 beneath the vehicle?</a:t>
            </a:r>
          </a:p>
          <a:p>
            <a:pPr algn="ctr"/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13263" y="5867400"/>
            <a:ext cx="4630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000"/>
              <a:t>Look for holes or heavy rust            in exhaust pipes, muffler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04800" y="3962400"/>
            <a:ext cx="4114800" cy="2895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</a:t>
            </a:r>
          </a:p>
          <a:p>
            <a:pPr algn="ctr"/>
            <a:r>
              <a:rPr lang="en-US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(especially young people)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not have the expertise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properly assess the </a:t>
            </a:r>
          </a:p>
          <a:p>
            <a:pPr algn="ctr"/>
            <a:r>
              <a:rPr lang="en-US" sz="2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 of used vehicles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…bring experienced </a:t>
            </a:r>
          </a:p>
          <a:p>
            <a:pPr algn="ctr"/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help with you 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4114800" y="2362200"/>
            <a:ext cx="3352800" cy="9906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3019" name="Picture 11" descr="DHU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752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DHU0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312738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13263" y="3810000"/>
            <a:ext cx="4630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000"/>
              <a:t>Check for fluid leakage on pavement (oil, transmission, coolant, brake fluid)</a:t>
            </a:r>
          </a:p>
          <a:p>
            <a:pPr marL="342900" indent="-34290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</a:pPr>
            <a:r>
              <a:rPr lang="en-US" sz="2000">
                <a:solidFill>
                  <a:schemeClr val="tx2"/>
                </a:solidFill>
              </a:rPr>
              <a:t>Look for leakage by brake lines (near inside of tire)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04800" y="2889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Buying a New / Used Car</a:t>
            </a: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nimBg="1"/>
      <p:bldP spid="43015" grpId="0" animBg="1" autoUpdateAnimBg="0"/>
      <p:bldP spid="43016" grpId="0" build="p" autoUpdateAnimBg="0"/>
      <p:bldP spid="43017" grpId="0" animBg="1" autoUpdateAnimBg="0"/>
      <p:bldP spid="43018" grpId="0" animBg="1"/>
      <p:bldP spid="43021" grpId="0" build="p" autoUpdateAnimBg="0"/>
    </p:bld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0</TotalTime>
  <Words>978</Words>
  <Application>Microsoft Office PowerPoint</Application>
  <PresentationFormat>On-screen Show (4:3)</PresentationFormat>
  <Paragraphs>163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Artsy</vt:lpstr>
      <vt:lpstr>6_Default Design</vt:lpstr>
      <vt:lpstr>PowerPoint Presentation</vt:lpstr>
      <vt:lpstr>PowerPoint Presentation</vt:lpstr>
      <vt:lpstr>Thinking about your needs:</vt:lpstr>
      <vt:lpstr>Thinking about your needs:</vt:lpstr>
      <vt:lpstr>Thinking about your needs:</vt:lpstr>
      <vt:lpstr>Thinking about your needs:</vt:lpstr>
      <vt:lpstr>Thinking about your needs:</vt:lpstr>
      <vt:lpstr>Choosing a Used vehicle:</vt:lpstr>
      <vt:lpstr>Choosing a Used vehicle:</vt:lpstr>
      <vt:lpstr>Choosing a Used vehicle:</vt:lpstr>
      <vt:lpstr>PowerPoint Presentation</vt:lpstr>
      <vt:lpstr>Choosing a Used vehicle:</vt:lpstr>
      <vt:lpstr>PowerPoint Presentation</vt:lpstr>
      <vt:lpstr>Choosing a Used vehicle:</vt:lpstr>
      <vt:lpstr>PowerPoint Presentation</vt:lpstr>
      <vt:lpstr>Choosing a Used vehicle: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2010-10-21T21:42:43Z</dcterms:created>
  <dcterms:modified xsi:type="dcterms:W3CDTF">2014-07-02T02:44:14Z</dcterms:modified>
</cp:coreProperties>
</file>