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50" r:id="rId2"/>
    <p:sldMasterId id="2147483711" r:id="rId3"/>
  </p:sldMasterIdLst>
  <p:notesMasterIdLst>
    <p:notesMasterId r:id="rId24"/>
  </p:notesMasterIdLst>
  <p:handoutMasterIdLst>
    <p:handoutMasterId r:id="rId25"/>
  </p:handoutMasterIdLst>
  <p:sldIdLst>
    <p:sldId id="591" r:id="rId4"/>
    <p:sldId id="472" r:id="rId5"/>
    <p:sldId id="573" r:id="rId6"/>
    <p:sldId id="469" r:id="rId7"/>
    <p:sldId id="470" r:id="rId8"/>
    <p:sldId id="555" r:id="rId9"/>
    <p:sldId id="575" r:id="rId10"/>
    <p:sldId id="586" r:id="rId11"/>
    <p:sldId id="486" r:id="rId12"/>
    <p:sldId id="570" r:id="rId13"/>
    <p:sldId id="585" r:id="rId14"/>
    <p:sldId id="563" r:id="rId15"/>
    <p:sldId id="564" r:id="rId16"/>
    <p:sldId id="568" r:id="rId17"/>
    <p:sldId id="569" r:id="rId18"/>
    <p:sldId id="488" r:id="rId19"/>
    <p:sldId id="424" r:id="rId20"/>
    <p:sldId id="495" r:id="rId21"/>
    <p:sldId id="504" r:id="rId22"/>
    <p:sldId id="57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33"/>
    <a:srgbClr val="FFCC00"/>
    <a:srgbClr val="1C1C1C"/>
    <a:srgbClr val="66FFFF"/>
    <a:srgbClr val="FF3300"/>
    <a:srgbClr val="5F5F5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5" d="100"/>
          <a:sy n="25" d="100"/>
        </p:scale>
        <p:origin x="-10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14.xml"/><Relationship Id="rId12" Type="http://schemas.openxmlformats.org/officeDocument/2006/relationships/slide" Target="slides/slide20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13.xml"/><Relationship Id="rId11" Type="http://schemas.openxmlformats.org/officeDocument/2006/relationships/slide" Target="slides/slide19.xml"/><Relationship Id="rId5" Type="http://schemas.openxmlformats.org/officeDocument/2006/relationships/slide" Target="slides/slide12.xml"/><Relationship Id="rId10" Type="http://schemas.openxmlformats.org/officeDocument/2006/relationships/slide" Target="slides/slide18.xml"/><Relationship Id="rId4" Type="http://schemas.openxmlformats.org/officeDocument/2006/relationships/slide" Target="slides/slide5.xml"/><Relationship Id="rId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92B50-44CB-4A7D-A142-B193E8AF1F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31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F8A5A3-6428-49FB-8BF6-14BF689561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55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506CA-91D8-47AD-9023-B0DD11C847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27805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DDD93-DECD-48EF-A5F8-D779D0AA0D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859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2C3A0-AB76-4702-B62C-CC4198CD6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8745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32472C-21D8-434B-9A68-88B4FCBC79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82172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3D5B22-6F14-4E6E-8804-7B4A1C081A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92319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3C2A-0EC5-43AF-9AC4-4A6C35AEF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1676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871CF-329E-4258-88C5-ABB96EE318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3082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41C99-529F-4B00-93A7-CBE2B970D7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86074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D8778-BB0B-46EE-A018-F790639F34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5340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9AA0B-B6F8-4799-ACEB-6D034FD62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019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5155B-91D7-41C6-88E2-D0A76AB562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983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0E71D-30AA-45A6-890E-66979C6838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8429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D7502-65FC-4F4D-A108-CE8DC1D96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2613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FF5D2-E3C1-4F24-93F7-F0AAF6C887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5811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5292C-47ED-4A28-99D6-926B4349C1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5141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3A926-4444-498C-A3A1-34EC5F9B2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892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5E763-8E6B-4287-98CD-2470B41B1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9035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EE559-8BB4-4448-B153-AD8DA03D4C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23769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9D06-06E3-44D8-AB36-A9F5F419FC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77213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E461E-C914-49AF-9A07-A65BD7AE27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24611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09D9-D7BE-41FD-98D0-B6E73C0F0D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40233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7E496-EDD4-4295-977A-A99A4CBA1E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45827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31C7A-BC7E-420B-8D71-7B2BA694A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48595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7458-2DE5-4A90-A18E-05ECDE086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72085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61F91-D815-4A18-86DE-F517E738FE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41276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D58C3-D77A-45A8-A9EB-18CE73F101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19094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A058-70AB-4EF1-85C3-9CEC16856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85523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07989-9766-436B-AF3F-6BFB2C1FD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96639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5504-1C94-4D68-922F-E051B2AB23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17321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3076-DCF7-46BF-98D2-5E390BB6AA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41024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DB19-B378-4450-B144-8A6D04F8D0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38409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8A1C-0F8A-4403-A517-10C625DA7A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5213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58D5-E5EA-4584-9F0C-6450DF87F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9300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8B401-38E2-4B08-A682-516CD15B5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4063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BA409-6CC0-49DE-BF9B-A1D5AA780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9772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AB456-C195-48D2-AEAC-CC58C5D42F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2367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9B17E-DCB7-405A-8953-1D08283CD1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500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406AF-91FF-4F96-BB4D-17FDA144C9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187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409C49-B7A7-4878-A26C-F2FA3CFA399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709" r:id="rId12"/>
    <p:sldLayoutId id="2147483710" r:id="rId13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4F4124A-7BD8-4614-9DF5-907BBF8041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slow"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868E3D23-9D01-4DE6-8DF5-B520AE1C9ADA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7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 spd="slow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audio" Target="file:///C:\Driver%20Education\FILES%20%20FOR%20%20MAKING%20%20CDs\RR%20ST%202007-2010%20PPTX\Signs,%20Shapes%20and%20Colors\Animusic_-_Starship_Groove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Drivers%20Edge%20files\SN0D090.MID" TargetMode="External"/><Relationship Id="rId1" Type="http://schemas.openxmlformats.org/officeDocument/2006/relationships/audio" Target="file:///C:\DRIVER%20EDUCATION%20FILES\RR%20ST%20linked%20avi%20files\theme%203.MID" TargetMode="Externa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C:\Drivers%20Edge%20files\SN0D090.MID" TargetMode="External"/><Relationship Id="rId1" Type="http://schemas.openxmlformats.org/officeDocument/2006/relationships/audio" Target="file:///C:\DRIVER%20EDUCATION%20FILES\RR%20ST%20linked%20avi%20files\theme%203.MID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usic_-_Starship_Gro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15"/>
          <p:cNvSpPr>
            <a:spLocks noChangeArrowheads="1" noChangeShapeType="1" noTextEdit="1"/>
          </p:cNvSpPr>
          <p:nvPr/>
        </p:nvSpPr>
        <p:spPr bwMode="auto">
          <a:xfrm>
            <a:off x="1219200" y="609600"/>
            <a:ext cx="6858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T H E  D R I V E R S   E D G E</a:t>
            </a:r>
            <a:endParaRPr lang="en-US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4" name="Picture 16" descr="monitor_accessories_information_highway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279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17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486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s</a:t>
            </a:r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lides and videos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pic>
        <p:nvPicPr>
          <p:cNvPr id="5126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5257800"/>
            <a:ext cx="641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19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59575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0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1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-3505200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22" descr="lazarba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5562600" y="3505200"/>
            <a:ext cx="7086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WordArt 23"/>
          <p:cNvSpPr>
            <a:spLocks noChangeArrowheads="1" noChangeShapeType="1" noTextEdit="1"/>
          </p:cNvSpPr>
          <p:nvPr/>
        </p:nvSpPr>
        <p:spPr bwMode="auto">
          <a:xfrm>
            <a:off x="1752600" y="6096000"/>
            <a:ext cx="601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Unit 5 – City Driving Complex    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5132" name="WordArt 24"/>
          <p:cNvSpPr>
            <a:spLocks noChangeArrowheads="1" noChangeShapeType="1" noTextEdit="1"/>
          </p:cNvSpPr>
          <p:nvPr/>
        </p:nvSpPr>
        <p:spPr bwMode="auto">
          <a:xfrm>
            <a:off x="1752600" y="1600200"/>
            <a:ext cx="548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pt-B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1800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Arial Black"/>
              </a:rPr>
              <a:t>I N T E R A C T I V E</a:t>
            </a:r>
            <a:endParaRPr lang="en-U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E1800"/>
                  </a:gs>
                  <a:gs pos="100000">
                    <a:srgbClr val="CC3300"/>
                  </a:gs>
                </a:gsLst>
                <a:lin ang="5400000" scaled="1"/>
              </a:gradFill>
              <a:latin typeface="Arial Black"/>
            </a:endParaRPr>
          </a:p>
        </p:txBody>
      </p:sp>
      <p:sp>
        <p:nvSpPr>
          <p:cNvPr id="13" name="TextBox 2"/>
          <p:cNvSpPr txBox="1"/>
          <p:nvPr/>
        </p:nvSpPr>
        <p:spPr>
          <a:xfrm rot="20386928">
            <a:off x="572898" y="3851701"/>
            <a:ext cx="2170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Partial lesson</a:t>
            </a:r>
          </a:p>
          <a:p>
            <a:r>
              <a:rPr lang="en-US" dirty="0" smtClean="0"/>
              <a:t>18 of </a:t>
            </a:r>
            <a:r>
              <a:rPr lang="en-US" dirty="0" smtClean="0"/>
              <a:t>64</a:t>
            </a:r>
            <a:r>
              <a:rPr lang="en-US" dirty="0" smtClean="0"/>
              <a:t> </a:t>
            </a:r>
            <a:r>
              <a:rPr lang="en-US" dirty="0" smtClean="0"/>
              <a:t>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8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2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6" name="Picture 4" descr="Chicago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62600"/>
            <a:ext cx="9144000" cy="1295400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FFCC99"/>
                </a:solidFill>
              </a:rPr>
              <a:t>   Especially watch for pedestrians </a:t>
            </a:r>
            <a:r>
              <a:rPr lang="en-US" sz="2400" b="1">
                <a:solidFill>
                  <a:srgbClr val="FF9933"/>
                </a:solidFill>
              </a:rPr>
              <a:t>if turning right</a:t>
            </a:r>
            <a:r>
              <a:rPr lang="en-US" sz="2400" b="1">
                <a:solidFill>
                  <a:srgbClr val="FFCC99"/>
                </a:solidFill>
              </a:rPr>
              <a:t>                      they have the right of way if they have are still                               in the crosswalk. Watch for them!</a:t>
            </a:r>
          </a:p>
        </p:txBody>
      </p:sp>
      <p:sp>
        <p:nvSpPr>
          <p:cNvPr id="402437" name="Line 5"/>
          <p:cNvSpPr>
            <a:spLocks noChangeShapeType="1"/>
          </p:cNvSpPr>
          <p:nvPr/>
        </p:nvSpPr>
        <p:spPr bwMode="auto">
          <a:xfrm flipV="1">
            <a:off x="7086600" y="4572000"/>
            <a:ext cx="457200" cy="9906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38" name="Rectangle 6"/>
          <p:cNvSpPr>
            <a:spLocks noChangeArrowheads="1"/>
          </p:cNvSpPr>
          <p:nvPr/>
        </p:nvSpPr>
        <p:spPr bwMode="auto">
          <a:xfrm>
            <a:off x="533400" y="1219200"/>
            <a:ext cx="3657600" cy="76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 i="1" dirty="0">
                <a:solidFill>
                  <a:srgbClr val="CC0000"/>
                </a:solidFill>
              </a:rPr>
              <a:t>Also, what is not allowed at </a:t>
            </a:r>
          </a:p>
          <a:p>
            <a:pPr algn="ctr" eaLnBrk="1" hangingPunct="1"/>
            <a:r>
              <a:rPr lang="en-US" sz="1800" b="1" i="1" dirty="0">
                <a:solidFill>
                  <a:srgbClr val="CC0000"/>
                </a:solidFill>
              </a:rPr>
              <a:t>this intersection?</a:t>
            </a:r>
          </a:p>
        </p:txBody>
      </p:sp>
      <p:sp>
        <p:nvSpPr>
          <p:cNvPr id="402439" name="Oval 7"/>
          <p:cNvSpPr>
            <a:spLocks noChangeArrowheads="1"/>
          </p:cNvSpPr>
          <p:nvPr/>
        </p:nvSpPr>
        <p:spPr bwMode="auto">
          <a:xfrm>
            <a:off x="3276600" y="3429000"/>
            <a:ext cx="990600" cy="762000"/>
          </a:xfrm>
          <a:prstGeom prst="ellips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0" name="Rectangle 8"/>
          <p:cNvSpPr>
            <a:spLocks noChangeArrowheads="1"/>
          </p:cNvSpPr>
          <p:nvPr/>
        </p:nvSpPr>
        <p:spPr bwMode="auto">
          <a:xfrm>
            <a:off x="8153400" y="3505200"/>
            <a:ext cx="457200" cy="533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>
                <a:latin typeface="Arial Black" pitchFamily="34" charset="0"/>
              </a:rPr>
              <a:t> NO </a:t>
            </a:r>
          </a:p>
          <a:p>
            <a:pPr algn="ctr"/>
            <a:r>
              <a:rPr lang="en-US" sz="800">
                <a:latin typeface="Arial Black" pitchFamily="34" charset="0"/>
              </a:rPr>
              <a:t> TURN </a:t>
            </a:r>
          </a:p>
          <a:p>
            <a:pPr algn="ctr"/>
            <a:r>
              <a:rPr lang="en-US" sz="800">
                <a:latin typeface="Arial Black" pitchFamily="34" charset="0"/>
              </a:rPr>
              <a:t>ON</a:t>
            </a:r>
          </a:p>
          <a:p>
            <a:pPr algn="ctr"/>
            <a:r>
              <a:rPr lang="en-US" sz="800">
                <a:latin typeface="Arial Black" pitchFamily="34" charset="0"/>
              </a:rPr>
              <a:t> RED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7" grpId="0" animBg="1"/>
      <p:bldP spid="402438" grpId="0" animBg="1" autoUpdateAnimBg="0"/>
      <p:bldP spid="402439" grpId="0" animBg="1"/>
      <p:bldP spid="4024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 descr="023_6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6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CC99"/>
                </a:solidFill>
              </a:rPr>
              <a:t>   With many traffic signs, city driving can be very            confusing. Especially watch out for one way streets                           and </a:t>
            </a:r>
            <a:r>
              <a:rPr lang="en-US" b="1" dirty="0" smtClean="0">
                <a:solidFill>
                  <a:srgbClr val="FFCC99"/>
                </a:solidFill>
              </a:rPr>
              <a:t>pedestrians. Lower </a:t>
            </a:r>
            <a:r>
              <a:rPr lang="en-US" b="1" dirty="0">
                <a:solidFill>
                  <a:srgbClr val="FFCC99"/>
                </a:solidFill>
              </a:rPr>
              <a:t>your speed down to have                 more time to process these demanding situations.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218" name="Picture 2" descr="MVC-004S"/>
          <p:cNvPicPr>
            <a:picLocks noChangeAspect="1" noChangeArrowheads="1"/>
          </p:cNvPicPr>
          <p:nvPr/>
        </p:nvPicPr>
        <p:blipFill>
          <a:blip r:embed="rId2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219" name="Rectangle 3"/>
          <p:cNvSpPr>
            <a:spLocks noChangeArrowheads="1"/>
          </p:cNvSpPr>
          <p:nvPr/>
        </p:nvSpPr>
        <p:spPr bwMode="auto">
          <a:xfrm>
            <a:off x="0" y="5105400"/>
            <a:ext cx="9144000" cy="1752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rgbClr val="00FFFF"/>
                </a:solidFill>
              </a:rPr>
              <a:t>   You want to turn left here. You’ve stopped before the red car.</a:t>
            </a:r>
            <a:r>
              <a:rPr lang="en-US" sz="2000" b="1">
                <a:solidFill>
                  <a:srgbClr val="FF0000"/>
                </a:solidFill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</a:rPr>
              <a:t>Can you now proceed?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 b="1">
                <a:solidFill>
                  <a:srgbClr val="FF0000"/>
                </a:solidFill>
              </a:rPr>
              <a:t>     </a:t>
            </a:r>
            <a:endParaRPr lang="en-US" sz="1600" b="1" i="1">
              <a:solidFill>
                <a:schemeClr val="hlink"/>
              </a:solidFill>
            </a:endParaRPr>
          </a:p>
        </p:txBody>
      </p:sp>
      <p:sp>
        <p:nvSpPr>
          <p:cNvPr id="393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172200"/>
            <a:ext cx="9144000" cy="685800"/>
          </a:xfrm>
          <a:solidFill>
            <a:schemeClr val="tx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2000" b="1">
                <a:solidFill>
                  <a:srgbClr val="FFCC99"/>
                </a:solidFill>
              </a:rPr>
              <a:t>NO, once pedestrians are off the curb </a:t>
            </a:r>
            <a:r>
              <a:rPr lang="en-US" sz="2000" b="1" i="1">
                <a:solidFill>
                  <a:srgbClr val="FFCC99"/>
                </a:solidFill>
              </a:rPr>
              <a:t>we must yield to them.</a:t>
            </a:r>
          </a:p>
          <a:p>
            <a:pPr algn="ctr">
              <a:buFontTx/>
              <a:buNone/>
            </a:pPr>
            <a:endParaRPr lang="en-US" sz="2000" b="1">
              <a:solidFill>
                <a:srgbClr val="FFCC99"/>
              </a:solidFill>
            </a:endParaRPr>
          </a:p>
        </p:txBody>
      </p:sp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228600" y="990600"/>
            <a:ext cx="3810000" cy="1371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i="1">
                <a:solidFill>
                  <a:srgbClr val="CC0000"/>
                </a:solidFill>
              </a:rPr>
              <a:t>Even if these crosswalk lines</a:t>
            </a:r>
          </a:p>
          <a:p>
            <a:pPr algn="ctr" eaLnBrk="1" hangingPunct="1"/>
            <a:r>
              <a:rPr lang="en-US" sz="1600" b="1" i="1">
                <a:solidFill>
                  <a:srgbClr val="CC0000"/>
                </a:solidFill>
              </a:rPr>
              <a:t>were not painted</a:t>
            </a:r>
            <a:r>
              <a:rPr lang="en-US" sz="1600" b="1" i="1"/>
              <a:t> at this</a:t>
            </a:r>
          </a:p>
          <a:p>
            <a:pPr algn="ctr" eaLnBrk="1" hangingPunct="1"/>
            <a:r>
              <a:rPr lang="en-US" sz="1600" b="1" i="1"/>
              <a:t>corner, it is still designated as</a:t>
            </a:r>
          </a:p>
          <a:p>
            <a:pPr algn="ctr" eaLnBrk="1" hangingPunct="1"/>
            <a:r>
              <a:rPr lang="en-US" sz="1600" b="1" i="1"/>
              <a:t> a pedestrian crosswalk.</a:t>
            </a:r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362200" y="2438400"/>
            <a:ext cx="381000" cy="167640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0" grpId="0" build="p" autoUpdateAnimBg="0"/>
      <p:bldP spid="393221" grpId="0" animBg="1"/>
      <p:bldP spid="3932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MVC-004S"/>
          <p:cNvPicPr>
            <a:picLocks noChangeAspect="1" noChangeArrowheads="1"/>
          </p:cNvPicPr>
          <p:nvPr/>
        </p:nvPicPr>
        <p:blipFill>
          <a:blip r:embed="rId2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chemeClr val="bg1"/>
                </a:solidFill>
              </a:rPr>
              <a:t>   Also, pedestrians should look all directions when crossing                      ...looking for motorist who may not be stopping!</a:t>
            </a:r>
            <a:endParaRPr lang="en-US" sz="1600" b="1" i="1">
              <a:solidFill>
                <a:schemeClr val="bg1"/>
              </a:solidFill>
            </a:endParaRP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228600" y="1219200"/>
            <a:ext cx="3962400" cy="2133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b="1" i="1"/>
              <a:t> Pedestrians and drivers </a:t>
            </a:r>
          </a:p>
          <a:p>
            <a:pPr algn="ctr" eaLnBrk="1" hangingPunct="1"/>
            <a:r>
              <a:rPr lang="en-US" sz="1600" b="1" i="1"/>
              <a:t>should try to make eye</a:t>
            </a:r>
          </a:p>
          <a:p>
            <a:pPr algn="ctr" eaLnBrk="1" hangingPunct="1"/>
            <a:r>
              <a:rPr lang="en-US" sz="1600" b="1" i="1"/>
              <a:t> contact with drivers…and as </a:t>
            </a:r>
          </a:p>
          <a:p>
            <a:pPr algn="ctr" eaLnBrk="1" hangingPunct="1"/>
            <a:r>
              <a:rPr lang="en-US" sz="1600" b="1" i="1"/>
              <a:t>drivers, waving them across </a:t>
            </a:r>
          </a:p>
          <a:p>
            <a:pPr algn="ctr" eaLnBrk="1" hangingPunct="1"/>
            <a:r>
              <a:rPr lang="en-US" sz="1600" b="1" i="1"/>
              <a:t>is a good communication </a:t>
            </a:r>
          </a:p>
          <a:p>
            <a:pPr algn="ctr" eaLnBrk="1" hangingPunct="1"/>
            <a:r>
              <a:rPr lang="en-US" sz="1600" b="1" i="1"/>
              <a:t>confirmation.</a:t>
            </a:r>
          </a:p>
        </p:txBody>
      </p:sp>
      <p:sp>
        <p:nvSpPr>
          <p:cNvPr id="394245" name="Line 5"/>
          <p:cNvSpPr>
            <a:spLocks noChangeShapeType="1"/>
          </p:cNvSpPr>
          <p:nvPr/>
        </p:nvSpPr>
        <p:spPr bwMode="auto">
          <a:xfrm flipV="1">
            <a:off x="2667000" y="3505200"/>
            <a:ext cx="1905000" cy="1219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90" name="Picture 6" descr="Chicago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1" name="AutoShape 7"/>
          <p:cNvSpPr>
            <a:spLocks noChangeArrowheads="1"/>
          </p:cNvSpPr>
          <p:nvPr/>
        </p:nvSpPr>
        <p:spPr bwMode="auto">
          <a:xfrm>
            <a:off x="1447800" y="0"/>
            <a:ext cx="2286000" cy="22860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tx1"/>
              </a:gs>
              <a:gs pos="50000">
                <a:srgbClr val="CC3300"/>
              </a:gs>
              <a:gs pos="100000">
                <a:schemeClr val="tx1"/>
              </a:gs>
            </a:gsLst>
            <a:lin ang="5400000" scaled="1"/>
          </a:gradFill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n-US" sz="1800" b="1">
                <a:solidFill>
                  <a:schemeClr val="bg1"/>
                </a:solidFill>
              </a:rPr>
              <a:t>What should </a:t>
            </a:r>
          </a:p>
          <a:p>
            <a:pPr algn="ctr">
              <a:lnSpc>
                <a:spcPct val="110000"/>
              </a:lnSpc>
            </a:pPr>
            <a:r>
              <a:rPr lang="en-US" sz="1800" b="1">
                <a:solidFill>
                  <a:schemeClr val="bg1"/>
                </a:solidFill>
              </a:rPr>
              <a:t>you do before </a:t>
            </a:r>
          </a:p>
          <a:p>
            <a:pPr algn="ctr">
              <a:lnSpc>
                <a:spcPct val="110000"/>
              </a:lnSpc>
            </a:pPr>
            <a:r>
              <a:rPr lang="en-US" sz="1800" b="1">
                <a:solidFill>
                  <a:schemeClr val="bg1"/>
                </a:solidFill>
              </a:rPr>
              <a:t>pulling out </a:t>
            </a:r>
          </a:p>
          <a:p>
            <a:pPr algn="ctr">
              <a:lnSpc>
                <a:spcPct val="110000"/>
              </a:lnSpc>
            </a:pPr>
            <a:r>
              <a:rPr lang="en-US" sz="1800" b="1">
                <a:solidFill>
                  <a:schemeClr val="bg1"/>
                </a:solidFill>
              </a:rPr>
              <a:t>into this street?</a:t>
            </a: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   When exiting an city alley, </a:t>
            </a:r>
            <a:r>
              <a:rPr lang="en-US" sz="2000" b="1" dirty="0">
                <a:solidFill>
                  <a:srgbClr val="66FFFF"/>
                </a:solidFill>
              </a:rPr>
              <a:t>first stop…</a:t>
            </a:r>
            <a:r>
              <a:rPr lang="en-US" sz="2000" b="1" dirty="0">
                <a:solidFill>
                  <a:schemeClr val="bg1"/>
                </a:solidFill>
              </a:rPr>
              <a:t>then keep foot over the brake when easing up toward the street looking for pedestrians                         who may not be looking your way!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400392" name="Line 8"/>
          <p:cNvSpPr>
            <a:spLocks noChangeShapeType="1"/>
          </p:cNvSpPr>
          <p:nvPr/>
        </p:nvSpPr>
        <p:spPr bwMode="auto">
          <a:xfrm flipH="1" flipV="1">
            <a:off x="2743200" y="2209800"/>
            <a:ext cx="1600200" cy="35052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0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7" grpId="0" animBg="1"/>
      <p:bldP spid="4003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412" name="Picture 4" descr="Chicago 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rgbClr val="FFCC99"/>
                </a:solidFill>
              </a:rPr>
              <a:t>  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rgbClr val="FFCC99"/>
                </a:solidFill>
              </a:rPr>
              <a:t>Many pedestrians will be distracted or pre-occupied</a:t>
            </a:r>
            <a:endParaRPr lang="en-US" sz="1600" b="1" i="1">
              <a:solidFill>
                <a:srgbClr val="FFCC99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 descr="MVC-004S"/>
          <p:cNvPicPr>
            <a:picLocks noChangeAspect="1" noChangeArrowheads="1"/>
          </p:cNvPicPr>
          <p:nvPr/>
        </p:nvPicPr>
        <p:blipFill>
          <a:blip r:embed="rId3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FFFF"/>
                </a:solidFill>
              </a:rPr>
              <a:t>What have you identified here?</a:t>
            </a:r>
          </a:p>
        </p:txBody>
      </p:sp>
      <p:sp>
        <p:nvSpPr>
          <p:cNvPr id="294916" name="AutoShape 4"/>
          <p:cNvSpPr>
            <a:spLocks noChangeArrowheads="1"/>
          </p:cNvSpPr>
          <p:nvPr/>
        </p:nvSpPr>
        <p:spPr bwMode="auto">
          <a:xfrm>
            <a:off x="4038600" y="2743200"/>
            <a:ext cx="533400" cy="304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Drivers may open car doors on the side traffic </a:t>
            </a:r>
          </a:p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is moving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b="1">
                <a:solidFill>
                  <a:srgbClr val="66FF33"/>
                </a:solidFill>
              </a:rPr>
              <a:t>only when it can be done safely</a:t>
            </a:r>
          </a:p>
          <a:p>
            <a:pPr algn="ctr" eaLnBrk="1" hangingPunct="1"/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b="1">
                <a:solidFill>
                  <a:schemeClr val="bg1"/>
                </a:solidFill>
              </a:rPr>
              <a:t>without interfering with traffic.</a:t>
            </a:r>
          </a:p>
        </p:txBody>
      </p:sp>
      <p:pic>
        <p:nvPicPr>
          <p:cNvPr id="294919" name="Picture 7" descr="barberpole_lg_clr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438400"/>
            <a:ext cx="1746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 animBg="1"/>
      <p:bldP spid="29491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6" name="Picture 6" descr="MVC-004S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3200" b="1">
                <a:solidFill>
                  <a:schemeClr val="hlink"/>
                </a:solidFill>
              </a:rPr>
              <a:t>    </a:t>
            </a:r>
          </a:p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chemeClr val="hlink"/>
                </a:solidFill>
              </a:rPr>
              <a:t>       Slow down or stop and wait</a:t>
            </a:r>
          </a:p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chemeClr val="hlink"/>
                </a:solidFill>
              </a:rPr>
              <a:t> for the hazards to separate.</a:t>
            </a:r>
          </a:p>
          <a:p>
            <a:pPr>
              <a:lnSpc>
                <a:spcPct val="80000"/>
              </a:lnSpc>
            </a:pPr>
            <a:endParaRPr lang="en-US" sz="2800" b="1">
              <a:solidFill>
                <a:schemeClr val="hlink"/>
              </a:solidFill>
            </a:endParaRPr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en-US" sz="3200" b="1">
                <a:solidFill>
                  <a:srgbClr val="00FFFF"/>
                </a:solidFill>
              </a:rPr>
              <a:t>    </a:t>
            </a:r>
          </a:p>
          <a:p>
            <a:pPr algn="ctr">
              <a:lnSpc>
                <a:spcPct val="80000"/>
              </a:lnSpc>
            </a:pPr>
            <a:r>
              <a:rPr lang="en-US" sz="3200" b="1">
                <a:solidFill>
                  <a:srgbClr val="00FFFF"/>
                </a:solidFill>
              </a:rPr>
              <a:t>    What should you do in this situation?</a:t>
            </a:r>
          </a:p>
          <a:p>
            <a:pPr>
              <a:lnSpc>
                <a:spcPct val="80000"/>
              </a:lnSpc>
            </a:pPr>
            <a:endParaRPr lang="en-US" sz="3200" b="1">
              <a:solidFill>
                <a:srgbClr val="00FF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00FFFF"/>
                </a:solidFill>
              </a:rPr>
              <a:t>    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 flipV="1">
            <a:off x="4876800" y="45720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 flipH="1" flipV="1">
            <a:off x="3810000" y="4191000"/>
            <a:ext cx="609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 flipH="1" flipV="1">
            <a:off x="4114800" y="3886200"/>
            <a:ext cx="533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7" grpId="0" autoUpdateAnimBg="0"/>
      <p:bldP spid="184329" grpId="0" animBg="1"/>
      <p:bldP spid="184330" grpId="0" animBg="1"/>
      <p:bldP spid="1843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 descr="P1000079"/>
          <p:cNvPicPr>
            <a:picLocks noChangeAspect="1" noChangeArrowheads="1"/>
          </p:cNvPicPr>
          <p:nvPr/>
        </p:nvPicPr>
        <p:blipFill>
          <a:blip r:embed="rId2" cstate="email">
            <a:lum bright="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rgbClr val="00FFFF"/>
                </a:solidFill>
              </a:rPr>
              <a:t>   Why are you delaying your turn signal                   for your turn at the traffic light?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>
                <a:solidFill>
                  <a:srgbClr val="00FFFF"/>
                </a:solidFill>
              </a:rPr>
              <a:t>               </a:t>
            </a:r>
            <a:endParaRPr lang="en-US" sz="2800" b="1">
              <a:solidFill>
                <a:schemeClr val="hlink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609600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>
                <a:solidFill>
                  <a:srgbClr val="00FFFF"/>
                </a:solidFill>
              </a:rPr>
              <a:t>   </a:t>
            </a:r>
            <a:r>
              <a:rPr lang="en-US" sz="2400" b="1">
                <a:solidFill>
                  <a:schemeClr val="hlink"/>
                </a:solidFill>
              </a:rPr>
              <a:t>The car in the driveway may misread it.</a:t>
            </a:r>
          </a:p>
        </p:txBody>
      </p:sp>
      <p:sp>
        <p:nvSpPr>
          <p:cNvPr id="307206" name="Line 6"/>
          <p:cNvSpPr>
            <a:spLocks noChangeShapeType="1"/>
          </p:cNvSpPr>
          <p:nvPr/>
        </p:nvSpPr>
        <p:spPr bwMode="auto">
          <a:xfrm>
            <a:off x="5181600" y="1828800"/>
            <a:ext cx="1905000" cy="22860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 animBg="1" autoUpdateAnimBg="0"/>
      <p:bldP spid="30720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3" name="Freeform 7"/>
          <p:cNvSpPr>
            <a:spLocks/>
          </p:cNvSpPr>
          <p:nvPr/>
        </p:nvSpPr>
        <p:spPr bwMode="auto">
          <a:xfrm>
            <a:off x="1779588" y="3130550"/>
            <a:ext cx="95250" cy="206375"/>
          </a:xfrm>
          <a:custGeom>
            <a:avLst/>
            <a:gdLst>
              <a:gd name="T0" fmla="*/ 11 w 60"/>
              <a:gd name="T1" fmla="*/ 0 h 130"/>
              <a:gd name="T2" fmla="*/ 3 w 60"/>
              <a:gd name="T3" fmla="*/ 88 h 130"/>
              <a:gd name="T4" fmla="*/ 7 w 60"/>
              <a:gd name="T5" fmla="*/ 116 h 130"/>
              <a:gd name="T6" fmla="*/ 39 w 60"/>
              <a:gd name="T7" fmla="*/ 100 h 130"/>
              <a:gd name="T8" fmla="*/ 11 w 60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130">
                <a:moveTo>
                  <a:pt x="11" y="0"/>
                </a:moveTo>
                <a:cubicBezTo>
                  <a:pt x="4" y="27"/>
                  <a:pt x="7" y="59"/>
                  <a:pt x="3" y="88"/>
                </a:cubicBezTo>
                <a:cubicBezTo>
                  <a:pt x="4" y="97"/>
                  <a:pt x="0" y="110"/>
                  <a:pt x="7" y="116"/>
                </a:cubicBezTo>
                <a:cubicBezTo>
                  <a:pt x="23" y="130"/>
                  <a:pt x="34" y="108"/>
                  <a:pt x="39" y="100"/>
                </a:cubicBezTo>
                <a:cubicBezTo>
                  <a:pt x="30" y="63"/>
                  <a:pt x="60" y="0"/>
                  <a:pt x="11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4" name="Freeform 8"/>
          <p:cNvSpPr>
            <a:spLocks/>
          </p:cNvSpPr>
          <p:nvPr/>
        </p:nvSpPr>
        <p:spPr bwMode="auto">
          <a:xfrm>
            <a:off x="5948363" y="3130550"/>
            <a:ext cx="49212" cy="57150"/>
          </a:xfrm>
          <a:custGeom>
            <a:avLst/>
            <a:gdLst>
              <a:gd name="T0" fmla="*/ 21 w 31"/>
              <a:gd name="T1" fmla="*/ 0 h 36"/>
              <a:gd name="T2" fmla="*/ 9 w 31"/>
              <a:gd name="T3" fmla="*/ 36 h 36"/>
              <a:gd name="T4" fmla="*/ 21 w 31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36">
                <a:moveTo>
                  <a:pt x="21" y="0"/>
                </a:moveTo>
                <a:cubicBezTo>
                  <a:pt x="0" y="7"/>
                  <a:pt x="5" y="16"/>
                  <a:pt x="9" y="36"/>
                </a:cubicBezTo>
                <a:cubicBezTo>
                  <a:pt x="31" y="29"/>
                  <a:pt x="30" y="19"/>
                  <a:pt x="21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5" name="Freeform 9"/>
          <p:cNvSpPr>
            <a:spLocks/>
          </p:cNvSpPr>
          <p:nvPr/>
        </p:nvSpPr>
        <p:spPr bwMode="auto">
          <a:xfrm>
            <a:off x="5943600" y="3048000"/>
            <a:ext cx="49213" cy="57150"/>
          </a:xfrm>
          <a:custGeom>
            <a:avLst/>
            <a:gdLst>
              <a:gd name="T0" fmla="*/ 21 w 31"/>
              <a:gd name="T1" fmla="*/ 0 h 36"/>
              <a:gd name="T2" fmla="*/ 9 w 31"/>
              <a:gd name="T3" fmla="*/ 36 h 36"/>
              <a:gd name="T4" fmla="*/ 21 w 31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36">
                <a:moveTo>
                  <a:pt x="21" y="0"/>
                </a:moveTo>
                <a:cubicBezTo>
                  <a:pt x="0" y="7"/>
                  <a:pt x="5" y="16"/>
                  <a:pt x="9" y="36"/>
                </a:cubicBezTo>
                <a:cubicBezTo>
                  <a:pt x="31" y="29"/>
                  <a:pt x="30" y="19"/>
                  <a:pt x="21" y="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547" name="Freeform 11"/>
          <p:cNvSpPr>
            <a:spLocks/>
          </p:cNvSpPr>
          <p:nvPr/>
        </p:nvSpPr>
        <p:spPr bwMode="auto">
          <a:xfrm>
            <a:off x="7604125" y="1727200"/>
            <a:ext cx="144463" cy="133350"/>
          </a:xfrm>
          <a:custGeom>
            <a:avLst/>
            <a:gdLst>
              <a:gd name="T0" fmla="*/ 22 w 91"/>
              <a:gd name="T1" fmla="*/ 0 h 84"/>
              <a:gd name="T2" fmla="*/ 34 w 91"/>
              <a:gd name="T3" fmla="*/ 80 h 84"/>
              <a:gd name="T4" fmla="*/ 82 w 91"/>
              <a:gd name="T5" fmla="*/ 56 h 84"/>
              <a:gd name="T6" fmla="*/ 78 w 91"/>
              <a:gd name="T7" fmla="*/ 16 h 84"/>
              <a:gd name="T8" fmla="*/ 22 w 91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84">
                <a:moveTo>
                  <a:pt x="22" y="0"/>
                </a:moveTo>
                <a:cubicBezTo>
                  <a:pt x="15" y="27"/>
                  <a:pt x="0" y="69"/>
                  <a:pt x="34" y="80"/>
                </a:cubicBezTo>
                <a:cubicBezTo>
                  <a:pt x="55" y="78"/>
                  <a:pt x="91" y="84"/>
                  <a:pt x="82" y="56"/>
                </a:cubicBezTo>
                <a:cubicBezTo>
                  <a:pt x="81" y="43"/>
                  <a:pt x="83" y="29"/>
                  <a:pt x="78" y="16"/>
                </a:cubicBezTo>
                <a:cubicBezTo>
                  <a:pt x="77" y="14"/>
                  <a:pt x="36" y="9"/>
                  <a:pt x="22" y="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1549" name="Picture 13" descr="Chicago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8" name="Rectangle 1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sz="2800" b="1">
                <a:solidFill>
                  <a:srgbClr val="00FFFF"/>
                </a:solidFill>
              </a:rPr>
              <a:t>When stopping at a red light, how far back        should you be from the car in front of you?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44" name="theme 3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43" name="SN0D090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2514600"/>
          </a:xfrm>
        </p:spPr>
        <p:txBody>
          <a:bodyPr/>
          <a:lstStyle/>
          <a:p>
            <a:r>
              <a:rPr lang="en-US" sz="3600" b="1">
                <a:solidFill>
                  <a:srgbClr val="00FFFF"/>
                </a:solidFill>
              </a:rPr>
              <a:t> Other City/Suburban Strategies and Rules of the Road</a:t>
            </a:r>
          </a:p>
        </p:txBody>
      </p:sp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332038"/>
            <a:ext cx="4572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44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4443"/>
                </p:tgtEl>
              </p:cMediaNode>
            </p:audio>
            <p:audio>
              <p:cMediaNode numSld="3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4444"/>
                </p:tgtEl>
              </p:cMediaNode>
            </p:audio>
          </p:childTnLst>
        </p:cTn>
      </p:par>
    </p:tnLst>
    <p:bldLst>
      <p:bldP spid="2744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Freeform 2"/>
          <p:cNvSpPr>
            <a:spLocks/>
          </p:cNvSpPr>
          <p:nvPr/>
        </p:nvSpPr>
        <p:spPr bwMode="auto">
          <a:xfrm>
            <a:off x="1779588" y="3130550"/>
            <a:ext cx="95250" cy="206375"/>
          </a:xfrm>
          <a:custGeom>
            <a:avLst/>
            <a:gdLst>
              <a:gd name="T0" fmla="*/ 11 w 60"/>
              <a:gd name="T1" fmla="*/ 0 h 130"/>
              <a:gd name="T2" fmla="*/ 3 w 60"/>
              <a:gd name="T3" fmla="*/ 88 h 130"/>
              <a:gd name="T4" fmla="*/ 7 w 60"/>
              <a:gd name="T5" fmla="*/ 116 h 130"/>
              <a:gd name="T6" fmla="*/ 39 w 60"/>
              <a:gd name="T7" fmla="*/ 100 h 130"/>
              <a:gd name="T8" fmla="*/ 11 w 60"/>
              <a:gd name="T9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" h="130">
                <a:moveTo>
                  <a:pt x="11" y="0"/>
                </a:moveTo>
                <a:cubicBezTo>
                  <a:pt x="4" y="27"/>
                  <a:pt x="7" y="59"/>
                  <a:pt x="3" y="88"/>
                </a:cubicBezTo>
                <a:cubicBezTo>
                  <a:pt x="4" y="97"/>
                  <a:pt x="0" y="110"/>
                  <a:pt x="7" y="116"/>
                </a:cubicBezTo>
                <a:cubicBezTo>
                  <a:pt x="23" y="130"/>
                  <a:pt x="34" y="108"/>
                  <a:pt x="39" y="100"/>
                </a:cubicBezTo>
                <a:cubicBezTo>
                  <a:pt x="30" y="63"/>
                  <a:pt x="60" y="0"/>
                  <a:pt x="11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83" name="Freeform 3"/>
          <p:cNvSpPr>
            <a:spLocks/>
          </p:cNvSpPr>
          <p:nvPr/>
        </p:nvSpPr>
        <p:spPr bwMode="auto">
          <a:xfrm>
            <a:off x="5948363" y="3130550"/>
            <a:ext cx="49212" cy="57150"/>
          </a:xfrm>
          <a:custGeom>
            <a:avLst/>
            <a:gdLst>
              <a:gd name="T0" fmla="*/ 21 w 31"/>
              <a:gd name="T1" fmla="*/ 0 h 36"/>
              <a:gd name="T2" fmla="*/ 9 w 31"/>
              <a:gd name="T3" fmla="*/ 36 h 36"/>
              <a:gd name="T4" fmla="*/ 21 w 31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36">
                <a:moveTo>
                  <a:pt x="21" y="0"/>
                </a:moveTo>
                <a:cubicBezTo>
                  <a:pt x="0" y="7"/>
                  <a:pt x="5" y="16"/>
                  <a:pt x="9" y="36"/>
                </a:cubicBezTo>
                <a:cubicBezTo>
                  <a:pt x="31" y="29"/>
                  <a:pt x="30" y="19"/>
                  <a:pt x="21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84" name="Freeform 4"/>
          <p:cNvSpPr>
            <a:spLocks/>
          </p:cNvSpPr>
          <p:nvPr/>
        </p:nvSpPr>
        <p:spPr bwMode="auto">
          <a:xfrm>
            <a:off x="5943600" y="3048000"/>
            <a:ext cx="49213" cy="57150"/>
          </a:xfrm>
          <a:custGeom>
            <a:avLst/>
            <a:gdLst>
              <a:gd name="T0" fmla="*/ 21 w 31"/>
              <a:gd name="T1" fmla="*/ 0 h 36"/>
              <a:gd name="T2" fmla="*/ 9 w 31"/>
              <a:gd name="T3" fmla="*/ 36 h 36"/>
              <a:gd name="T4" fmla="*/ 21 w 31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" h="36">
                <a:moveTo>
                  <a:pt x="21" y="0"/>
                </a:moveTo>
                <a:cubicBezTo>
                  <a:pt x="0" y="7"/>
                  <a:pt x="5" y="16"/>
                  <a:pt x="9" y="36"/>
                </a:cubicBezTo>
                <a:cubicBezTo>
                  <a:pt x="31" y="29"/>
                  <a:pt x="30" y="19"/>
                  <a:pt x="21" y="0"/>
                </a:cubicBez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85" name="Freeform 5"/>
          <p:cNvSpPr>
            <a:spLocks/>
          </p:cNvSpPr>
          <p:nvPr/>
        </p:nvSpPr>
        <p:spPr bwMode="auto">
          <a:xfrm>
            <a:off x="7604125" y="1727200"/>
            <a:ext cx="144463" cy="133350"/>
          </a:xfrm>
          <a:custGeom>
            <a:avLst/>
            <a:gdLst>
              <a:gd name="T0" fmla="*/ 22 w 91"/>
              <a:gd name="T1" fmla="*/ 0 h 84"/>
              <a:gd name="T2" fmla="*/ 34 w 91"/>
              <a:gd name="T3" fmla="*/ 80 h 84"/>
              <a:gd name="T4" fmla="*/ 82 w 91"/>
              <a:gd name="T5" fmla="*/ 56 h 84"/>
              <a:gd name="T6" fmla="*/ 78 w 91"/>
              <a:gd name="T7" fmla="*/ 16 h 84"/>
              <a:gd name="T8" fmla="*/ 22 w 91"/>
              <a:gd name="T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84">
                <a:moveTo>
                  <a:pt x="22" y="0"/>
                </a:moveTo>
                <a:cubicBezTo>
                  <a:pt x="15" y="27"/>
                  <a:pt x="0" y="69"/>
                  <a:pt x="34" y="80"/>
                </a:cubicBezTo>
                <a:cubicBezTo>
                  <a:pt x="55" y="78"/>
                  <a:pt x="91" y="84"/>
                  <a:pt x="82" y="56"/>
                </a:cubicBezTo>
                <a:cubicBezTo>
                  <a:pt x="81" y="43"/>
                  <a:pt x="83" y="29"/>
                  <a:pt x="78" y="16"/>
                </a:cubicBezTo>
                <a:cubicBezTo>
                  <a:pt x="77" y="14"/>
                  <a:pt x="36" y="9"/>
                  <a:pt x="22" y="0"/>
                </a:cubicBez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4488" name="Picture 8" descr="Chicago 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487" name="Rectangle 7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sz="2800" b="1">
                <a:solidFill>
                  <a:srgbClr val="00FFFF"/>
                </a:solidFill>
              </a:rPr>
              <a:t>When stopping at a red light, how far back       should you be from the car in front of you?</a:t>
            </a:r>
          </a:p>
        </p:txBody>
      </p:sp>
      <p:sp>
        <p:nvSpPr>
          <p:cNvPr id="404489" name="Rectangle 9"/>
          <p:cNvSpPr>
            <a:spLocks noChangeArrowheads="1"/>
          </p:cNvSpPr>
          <p:nvPr/>
        </p:nvSpPr>
        <p:spPr bwMode="auto">
          <a:xfrm>
            <a:off x="0" y="3581400"/>
            <a:ext cx="1828800" cy="1981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800" b="1" i="1">
                <a:solidFill>
                  <a:srgbClr val="CC0000"/>
                </a:solidFill>
              </a:rPr>
              <a:t>Far enough</a:t>
            </a:r>
          </a:p>
          <a:p>
            <a:pPr algn="ctr" eaLnBrk="1" hangingPunct="1"/>
            <a:r>
              <a:rPr lang="en-US" sz="1800" b="1" i="1">
                <a:solidFill>
                  <a:srgbClr val="CC0000"/>
                </a:solidFill>
              </a:rPr>
              <a:t> back to see</a:t>
            </a:r>
          </a:p>
          <a:p>
            <a:pPr algn="ctr" eaLnBrk="1" hangingPunct="1"/>
            <a:r>
              <a:rPr lang="en-US" sz="1800" b="1" i="1">
                <a:solidFill>
                  <a:srgbClr val="CC0000"/>
                </a:solidFill>
              </a:rPr>
              <a:t> the tires </a:t>
            </a:r>
          </a:p>
          <a:p>
            <a:pPr algn="ctr" eaLnBrk="1" hangingPunct="1"/>
            <a:r>
              <a:rPr lang="en-US" sz="1800" b="1" i="1">
                <a:solidFill>
                  <a:srgbClr val="CC0000"/>
                </a:solidFill>
              </a:rPr>
              <a:t>of the vehicle</a:t>
            </a:r>
          </a:p>
          <a:p>
            <a:pPr algn="ctr" eaLnBrk="1" hangingPunct="1"/>
            <a:r>
              <a:rPr lang="en-US" sz="1800" b="1" i="1">
                <a:solidFill>
                  <a:srgbClr val="CC0000"/>
                </a:solidFill>
              </a:rPr>
              <a:t> in front of you.</a:t>
            </a:r>
          </a:p>
        </p:txBody>
      </p:sp>
      <p:sp>
        <p:nvSpPr>
          <p:cNvPr id="404490" name="Line 10"/>
          <p:cNvSpPr>
            <a:spLocks noChangeShapeType="1"/>
          </p:cNvSpPr>
          <p:nvPr/>
        </p:nvSpPr>
        <p:spPr bwMode="auto">
          <a:xfrm>
            <a:off x="1600200" y="4648200"/>
            <a:ext cx="990600" cy="4572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theme 3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7" name="SN0D090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332038"/>
            <a:ext cx="4572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0" name="Picture 6" descr="Chicago 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-914400" y="6400800"/>
            <a:ext cx="100584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14" name="Rectangle 10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2514600"/>
          </a:xfrm>
          <a:noFill/>
          <a:ln/>
        </p:spPr>
        <p:txBody>
          <a:bodyPr/>
          <a:lstStyle/>
          <a:p>
            <a:r>
              <a:rPr lang="en-US" sz="3600" b="1">
                <a:solidFill>
                  <a:srgbClr val="00FFFF"/>
                </a:solidFill>
              </a:rPr>
              <a:t> Other City/Suburban Strategies and Rules of the Road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5507"/>
                </p:tgtEl>
              </p:cMediaNode>
            </p:audio>
            <p:audio>
              <p:cMediaNode numSld="2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550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MVC-005S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0"/>
            <a:ext cx="9144000" cy="1524000"/>
          </a:xfrm>
          <a:solidFill>
            <a:schemeClr val="tx1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b="1">
                <a:solidFill>
                  <a:srgbClr val="00FFFF"/>
                </a:solidFill>
              </a:rPr>
              <a:t>   Like the bus in the intersection,                 you want to turn left… </a:t>
            </a: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3505200" y="3200400"/>
            <a:ext cx="152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9316" name="Picture 4" descr="flashing_orange_lg_clr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381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23" name="Freeform 11"/>
          <p:cNvSpPr>
            <a:spLocks/>
          </p:cNvSpPr>
          <p:nvPr/>
        </p:nvSpPr>
        <p:spPr bwMode="auto">
          <a:xfrm>
            <a:off x="3473450" y="3116263"/>
            <a:ext cx="239713" cy="195262"/>
          </a:xfrm>
          <a:custGeom>
            <a:avLst/>
            <a:gdLst>
              <a:gd name="T0" fmla="*/ 80 w 151"/>
              <a:gd name="T1" fmla="*/ 105 h 123"/>
              <a:gd name="T2" fmla="*/ 92 w 151"/>
              <a:gd name="T3" fmla="*/ 101 h 123"/>
              <a:gd name="T4" fmla="*/ 116 w 151"/>
              <a:gd name="T5" fmla="*/ 109 h 123"/>
              <a:gd name="T6" fmla="*/ 140 w 151"/>
              <a:gd name="T7" fmla="*/ 81 h 123"/>
              <a:gd name="T8" fmla="*/ 108 w 151"/>
              <a:gd name="T9" fmla="*/ 1 h 123"/>
              <a:gd name="T10" fmla="*/ 20 w 151"/>
              <a:gd name="T11" fmla="*/ 5 h 123"/>
              <a:gd name="T12" fmla="*/ 8 w 151"/>
              <a:gd name="T13" fmla="*/ 49 h 123"/>
              <a:gd name="T14" fmla="*/ 0 w 151"/>
              <a:gd name="T15" fmla="*/ 81 h 123"/>
              <a:gd name="T16" fmla="*/ 32 w 151"/>
              <a:gd name="T17" fmla="*/ 105 h 123"/>
              <a:gd name="T18" fmla="*/ 96 w 151"/>
              <a:gd name="T19" fmla="*/ 109 h 123"/>
              <a:gd name="T20" fmla="*/ 100 w 151"/>
              <a:gd name="T21" fmla="*/ 97 h 123"/>
              <a:gd name="T22" fmla="*/ 80 w 151"/>
              <a:gd name="T23" fmla="*/ 10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1" h="123">
                <a:moveTo>
                  <a:pt x="80" y="105"/>
                </a:moveTo>
                <a:cubicBezTo>
                  <a:pt x="84" y="104"/>
                  <a:pt x="88" y="101"/>
                  <a:pt x="92" y="101"/>
                </a:cubicBezTo>
                <a:cubicBezTo>
                  <a:pt x="100" y="102"/>
                  <a:pt x="116" y="109"/>
                  <a:pt x="116" y="109"/>
                </a:cubicBezTo>
                <a:cubicBezTo>
                  <a:pt x="132" y="104"/>
                  <a:pt x="135" y="97"/>
                  <a:pt x="140" y="81"/>
                </a:cubicBezTo>
                <a:cubicBezTo>
                  <a:pt x="137" y="35"/>
                  <a:pt x="151" y="8"/>
                  <a:pt x="108" y="1"/>
                </a:cubicBezTo>
                <a:cubicBezTo>
                  <a:pt x="79" y="2"/>
                  <a:pt x="49" y="0"/>
                  <a:pt x="20" y="5"/>
                </a:cubicBezTo>
                <a:cubicBezTo>
                  <a:pt x="5" y="7"/>
                  <a:pt x="11" y="34"/>
                  <a:pt x="8" y="49"/>
                </a:cubicBezTo>
                <a:cubicBezTo>
                  <a:pt x="6" y="60"/>
                  <a:pt x="0" y="81"/>
                  <a:pt x="0" y="81"/>
                </a:cubicBezTo>
                <a:cubicBezTo>
                  <a:pt x="5" y="123"/>
                  <a:pt x="1" y="113"/>
                  <a:pt x="32" y="105"/>
                </a:cubicBezTo>
                <a:cubicBezTo>
                  <a:pt x="53" y="106"/>
                  <a:pt x="75" y="111"/>
                  <a:pt x="96" y="109"/>
                </a:cubicBezTo>
                <a:cubicBezTo>
                  <a:pt x="100" y="109"/>
                  <a:pt x="104" y="98"/>
                  <a:pt x="100" y="97"/>
                </a:cubicBezTo>
                <a:cubicBezTo>
                  <a:pt x="93" y="95"/>
                  <a:pt x="87" y="102"/>
                  <a:pt x="80" y="105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3505200" y="3124200"/>
            <a:ext cx="152400" cy="152400"/>
          </a:xfrm>
          <a:prstGeom prst="ellipse">
            <a:avLst/>
          </a:prstGeom>
          <a:solidFill>
            <a:srgbClr val="4D4D4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00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70340" name="Picture 4" descr="MVC-006S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 b="1">
                <a:solidFill>
                  <a:srgbClr val="00FFFF"/>
                </a:solidFill>
              </a:rPr>
              <a:t>    …will you </a:t>
            </a:r>
            <a:r>
              <a:rPr lang="en-US" sz="3200" b="1">
                <a:solidFill>
                  <a:srgbClr val="66FF33"/>
                </a:solidFill>
              </a:rPr>
              <a:t>now follow this bus</a:t>
            </a:r>
            <a:r>
              <a:rPr lang="en-US" sz="3200" b="1">
                <a:solidFill>
                  <a:srgbClr val="00FFFF"/>
                </a:solidFill>
              </a:rPr>
              <a:t> and  complete your turn?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0" y="609600"/>
            <a:ext cx="9144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/>
              <a:t>                                 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/>
              <a:t>   </a:t>
            </a:r>
            <a:r>
              <a:rPr lang="en-US" sz="2800" b="1" dirty="0"/>
              <a:t>The arrow is not on and                                          you have poor visibility.</a:t>
            </a:r>
          </a:p>
        </p:txBody>
      </p:sp>
      <p:sp>
        <p:nvSpPr>
          <p:cNvPr id="270344" name="WordArt 8"/>
          <p:cNvSpPr>
            <a:spLocks noChangeArrowheads="1" noChangeShapeType="1" noTextEdit="1"/>
          </p:cNvSpPr>
          <p:nvPr/>
        </p:nvSpPr>
        <p:spPr bwMode="auto">
          <a:xfrm>
            <a:off x="7239000" y="6019800"/>
            <a:ext cx="9525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No !</a:t>
            </a:r>
          </a:p>
        </p:txBody>
      </p:sp>
      <p:pic>
        <p:nvPicPr>
          <p:cNvPr id="270345" name="Picture 9" descr="flashing_orange_lg_clr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062288"/>
            <a:ext cx="3810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6" name="Freeform 10"/>
          <p:cNvSpPr>
            <a:spLocks/>
          </p:cNvSpPr>
          <p:nvPr/>
        </p:nvSpPr>
        <p:spPr bwMode="auto">
          <a:xfrm>
            <a:off x="3733800" y="3048000"/>
            <a:ext cx="190500" cy="220663"/>
          </a:xfrm>
          <a:custGeom>
            <a:avLst/>
            <a:gdLst>
              <a:gd name="T0" fmla="*/ 2 w 120"/>
              <a:gd name="T1" fmla="*/ 0 h 139"/>
              <a:gd name="T2" fmla="*/ 10 w 120"/>
              <a:gd name="T3" fmla="*/ 124 h 139"/>
              <a:gd name="T4" fmla="*/ 38 w 120"/>
              <a:gd name="T5" fmla="*/ 116 h 139"/>
              <a:gd name="T6" fmla="*/ 114 w 120"/>
              <a:gd name="T7" fmla="*/ 52 h 139"/>
              <a:gd name="T8" fmla="*/ 110 w 120"/>
              <a:gd name="T9" fmla="*/ 20 h 139"/>
              <a:gd name="T10" fmla="*/ 2 w 120"/>
              <a:gd name="T11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139">
                <a:moveTo>
                  <a:pt x="2" y="0"/>
                </a:moveTo>
                <a:cubicBezTo>
                  <a:pt x="5" y="41"/>
                  <a:pt x="0" y="84"/>
                  <a:pt x="10" y="124"/>
                </a:cubicBezTo>
                <a:cubicBezTo>
                  <a:pt x="12" y="133"/>
                  <a:pt x="29" y="118"/>
                  <a:pt x="38" y="116"/>
                </a:cubicBezTo>
                <a:cubicBezTo>
                  <a:pt x="120" y="123"/>
                  <a:pt x="109" y="139"/>
                  <a:pt x="114" y="52"/>
                </a:cubicBezTo>
                <a:cubicBezTo>
                  <a:pt x="113" y="41"/>
                  <a:pt x="114" y="30"/>
                  <a:pt x="110" y="20"/>
                </a:cubicBezTo>
                <a:cubicBezTo>
                  <a:pt x="102" y="0"/>
                  <a:pt x="14" y="0"/>
                  <a:pt x="2" y="0"/>
                </a:cubicBezTo>
                <a:close/>
              </a:path>
            </a:pathLst>
          </a:cu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0" y="533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/>
              <a:t>   Why not?</a:t>
            </a:r>
            <a:endParaRPr lang="en-US" sz="28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0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2" grpId="0" build="p" autoUpdateAnimBg="0" advAuto="1000"/>
      <p:bldP spid="270344" grpId="0" animBg="1"/>
      <p:bldP spid="270347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AutoShape 2"/>
          <p:cNvSpPr>
            <a:spLocks noChangeArrowheads="1"/>
          </p:cNvSpPr>
          <p:nvPr/>
        </p:nvSpPr>
        <p:spPr bwMode="auto">
          <a:xfrm>
            <a:off x="533400" y="1752600"/>
            <a:ext cx="3276600" cy="3124200"/>
          </a:xfrm>
          <a:prstGeom prst="plus">
            <a:avLst>
              <a:gd name="adj" fmla="val 25000"/>
            </a:avLst>
          </a:prstGeom>
          <a:solidFill>
            <a:srgbClr val="777777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27" name="Line 3"/>
          <p:cNvSpPr>
            <a:spLocks noChangeShapeType="1"/>
          </p:cNvSpPr>
          <p:nvPr/>
        </p:nvSpPr>
        <p:spPr bwMode="auto">
          <a:xfrm>
            <a:off x="2133600" y="4114800"/>
            <a:ext cx="0" cy="76200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28" name="Line 4"/>
          <p:cNvSpPr>
            <a:spLocks noChangeShapeType="1"/>
          </p:cNvSpPr>
          <p:nvPr/>
        </p:nvSpPr>
        <p:spPr bwMode="auto">
          <a:xfrm>
            <a:off x="2209800" y="4114800"/>
            <a:ext cx="0" cy="76200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29" name="Line 5"/>
          <p:cNvSpPr>
            <a:spLocks noChangeShapeType="1"/>
          </p:cNvSpPr>
          <p:nvPr/>
        </p:nvSpPr>
        <p:spPr bwMode="auto">
          <a:xfrm>
            <a:off x="2133600" y="1752600"/>
            <a:ext cx="0" cy="76200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30" name="Line 6"/>
          <p:cNvSpPr>
            <a:spLocks noChangeShapeType="1"/>
          </p:cNvSpPr>
          <p:nvPr/>
        </p:nvSpPr>
        <p:spPr bwMode="auto">
          <a:xfrm>
            <a:off x="2209800" y="1752600"/>
            <a:ext cx="0" cy="76200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31" name="Line 7"/>
          <p:cNvSpPr>
            <a:spLocks noChangeShapeType="1"/>
          </p:cNvSpPr>
          <p:nvPr/>
        </p:nvSpPr>
        <p:spPr bwMode="auto">
          <a:xfrm rot="5400000">
            <a:off x="3543300" y="3009900"/>
            <a:ext cx="0" cy="53340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32" name="Line 8"/>
          <p:cNvSpPr>
            <a:spLocks noChangeShapeType="1"/>
          </p:cNvSpPr>
          <p:nvPr/>
        </p:nvSpPr>
        <p:spPr bwMode="auto">
          <a:xfrm rot="5400000">
            <a:off x="3543300" y="3086100"/>
            <a:ext cx="0" cy="53340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33" name="Line 9"/>
          <p:cNvSpPr>
            <a:spLocks noChangeShapeType="1"/>
          </p:cNvSpPr>
          <p:nvPr/>
        </p:nvSpPr>
        <p:spPr bwMode="auto">
          <a:xfrm rot="5400000">
            <a:off x="799306" y="3010694"/>
            <a:ext cx="1588" cy="53340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34" name="Line 10"/>
          <p:cNvSpPr>
            <a:spLocks noChangeShapeType="1"/>
          </p:cNvSpPr>
          <p:nvPr/>
        </p:nvSpPr>
        <p:spPr bwMode="auto">
          <a:xfrm rot="5400000">
            <a:off x="799306" y="3086894"/>
            <a:ext cx="1588" cy="533400"/>
          </a:xfrm>
          <a:prstGeom prst="line">
            <a:avLst/>
          </a:prstGeom>
          <a:noFill/>
          <a:ln w="28575">
            <a:solidFill>
              <a:srgbClr val="FF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3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90800" y="3429000"/>
            <a:ext cx="1524000" cy="457200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chemeClr val="bg1"/>
                </a:solidFill>
              </a:rPr>
              <a:t>     -  -  </a:t>
            </a:r>
          </a:p>
        </p:txBody>
      </p:sp>
      <p:sp>
        <p:nvSpPr>
          <p:cNvPr id="385036" name="Rectangle 12"/>
          <p:cNvSpPr>
            <a:spLocks noChangeArrowheads="1"/>
          </p:cNvSpPr>
          <p:nvPr/>
        </p:nvSpPr>
        <p:spPr bwMode="auto">
          <a:xfrm>
            <a:off x="2667000" y="2743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     -  -  </a:t>
            </a:r>
          </a:p>
        </p:txBody>
      </p:sp>
      <p:sp>
        <p:nvSpPr>
          <p:cNvPr id="385037" name="Rectangle 13"/>
          <p:cNvSpPr>
            <a:spLocks noChangeArrowheads="1"/>
          </p:cNvSpPr>
          <p:nvPr/>
        </p:nvSpPr>
        <p:spPr bwMode="auto">
          <a:xfrm>
            <a:off x="0" y="266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     -  -  </a:t>
            </a:r>
          </a:p>
        </p:txBody>
      </p:sp>
      <p:sp>
        <p:nvSpPr>
          <p:cNvPr id="385038" name="Rectangle 14"/>
          <p:cNvSpPr>
            <a:spLocks noChangeArrowheads="1"/>
          </p:cNvSpPr>
          <p:nvPr/>
        </p:nvSpPr>
        <p:spPr bwMode="auto">
          <a:xfrm>
            <a:off x="0" y="3429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     -  -  </a:t>
            </a:r>
          </a:p>
        </p:txBody>
      </p:sp>
      <p:sp>
        <p:nvSpPr>
          <p:cNvPr id="385039" name="Rectangle 15"/>
          <p:cNvSpPr>
            <a:spLocks noChangeArrowheads="1"/>
          </p:cNvSpPr>
          <p:nvPr/>
        </p:nvSpPr>
        <p:spPr bwMode="auto">
          <a:xfrm rot="5400000">
            <a:off x="1905000" y="4114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     -  -  </a:t>
            </a:r>
          </a:p>
        </p:txBody>
      </p:sp>
      <p:sp>
        <p:nvSpPr>
          <p:cNvPr id="385040" name="Rectangle 16"/>
          <p:cNvSpPr>
            <a:spLocks noChangeArrowheads="1"/>
          </p:cNvSpPr>
          <p:nvPr/>
        </p:nvSpPr>
        <p:spPr bwMode="auto">
          <a:xfrm rot="5400000">
            <a:off x="990600" y="41148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     -  -  </a:t>
            </a:r>
          </a:p>
        </p:txBody>
      </p:sp>
      <p:sp>
        <p:nvSpPr>
          <p:cNvPr id="385041" name="Rectangle 17"/>
          <p:cNvSpPr>
            <a:spLocks noChangeArrowheads="1"/>
          </p:cNvSpPr>
          <p:nvPr/>
        </p:nvSpPr>
        <p:spPr bwMode="auto">
          <a:xfrm rot="5400000">
            <a:off x="1905000" y="1752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     -  -  </a:t>
            </a:r>
          </a:p>
        </p:txBody>
      </p:sp>
      <p:sp>
        <p:nvSpPr>
          <p:cNvPr id="385042" name="Rectangle 18"/>
          <p:cNvSpPr>
            <a:spLocks noChangeArrowheads="1"/>
          </p:cNvSpPr>
          <p:nvPr/>
        </p:nvSpPr>
        <p:spPr bwMode="auto">
          <a:xfrm rot="5400000">
            <a:off x="990600" y="17526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     -  -  </a:t>
            </a:r>
          </a:p>
        </p:txBody>
      </p:sp>
      <p:sp>
        <p:nvSpPr>
          <p:cNvPr id="385043" name="Freeform 19"/>
          <p:cNvSpPr>
            <a:spLocks/>
          </p:cNvSpPr>
          <p:nvPr/>
        </p:nvSpPr>
        <p:spPr bwMode="auto">
          <a:xfrm>
            <a:off x="2998788" y="3157538"/>
            <a:ext cx="257175" cy="288925"/>
          </a:xfrm>
          <a:custGeom>
            <a:avLst/>
            <a:gdLst>
              <a:gd name="T0" fmla="*/ 118 w 162"/>
              <a:gd name="T1" fmla="*/ 18 h 182"/>
              <a:gd name="T2" fmla="*/ 91 w 162"/>
              <a:gd name="T3" fmla="*/ 0 h 182"/>
              <a:gd name="T4" fmla="*/ 37 w 162"/>
              <a:gd name="T5" fmla="*/ 18 h 182"/>
              <a:gd name="T6" fmla="*/ 28 w 162"/>
              <a:gd name="T7" fmla="*/ 171 h 182"/>
              <a:gd name="T8" fmla="*/ 64 w 162"/>
              <a:gd name="T9" fmla="*/ 180 h 182"/>
              <a:gd name="T10" fmla="*/ 118 w 162"/>
              <a:gd name="T11" fmla="*/ 1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2" h="182">
                <a:moveTo>
                  <a:pt x="118" y="18"/>
                </a:moveTo>
                <a:cubicBezTo>
                  <a:pt x="109" y="12"/>
                  <a:pt x="102" y="0"/>
                  <a:pt x="91" y="0"/>
                </a:cubicBezTo>
                <a:cubicBezTo>
                  <a:pt x="72" y="0"/>
                  <a:pt x="37" y="18"/>
                  <a:pt x="37" y="18"/>
                </a:cubicBezTo>
                <a:cubicBezTo>
                  <a:pt x="18" y="74"/>
                  <a:pt x="0" y="104"/>
                  <a:pt x="28" y="171"/>
                </a:cubicBezTo>
                <a:cubicBezTo>
                  <a:pt x="33" y="182"/>
                  <a:pt x="52" y="177"/>
                  <a:pt x="64" y="180"/>
                </a:cubicBezTo>
                <a:cubicBezTo>
                  <a:pt x="162" y="160"/>
                  <a:pt x="126" y="129"/>
                  <a:pt x="118" y="18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44" name="Rectangle 20"/>
          <p:cNvSpPr>
            <a:spLocks noChangeArrowheads="1"/>
          </p:cNvSpPr>
          <p:nvPr/>
        </p:nvSpPr>
        <p:spPr bwMode="auto">
          <a:xfrm rot="5400000">
            <a:off x="2019300" y="27813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</a:rPr>
              <a:t>_______</a:t>
            </a:r>
          </a:p>
        </p:txBody>
      </p:sp>
      <p:sp>
        <p:nvSpPr>
          <p:cNvPr id="385045" name="Rectangle 21"/>
          <p:cNvSpPr>
            <a:spLocks noChangeArrowheads="1"/>
          </p:cNvSpPr>
          <p:nvPr/>
        </p:nvSpPr>
        <p:spPr bwMode="auto">
          <a:xfrm rot="5400000">
            <a:off x="38100" y="27813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</a:rPr>
              <a:t>_______</a:t>
            </a:r>
          </a:p>
        </p:txBody>
      </p:sp>
      <p:sp>
        <p:nvSpPr>
          <p:cNvPr id="385046" name="Freeform 22"/>
          <p:cNvSpPr>
            <a:spLocks/>
          </p:cNvSpPr>
          <p:nvPr/>
        </p:nvSpPr>
        <p:spPr bwMode="auto">
          <a:xfrm>
            <a:off x="1154113" y="3200400"/>
            <a:ext cx="234950" cy="268288"/>
          </a:xfrm>
          <a:custGeom>
            <a:avLst/>
            <a:gdLst>
              <a:gd name="T0" fmla="*/ 65 w 148"/>
              <a:gd name="T1" fmla="*/ 0 h 169"/>
              <a:gd name="T2" fmla="*/ 38 w 148"/>
              <a:gd name="T3" fmla="*/ 162 h 169"/>
              <a:gd name="T4" fmla="*/ 128 w 148"/>
              <a:gd name="T5" fmla="*/ 108 h 169"/>
              <a:gd name="T6" fmla="*/ 65 w 148"/>
              <a:gd name="T7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" h="169">
                <a:moveTo>
                  <a:pt x="65" y="0"/>
                </a:moveTo>
                <a:cubicBezTo>
                  <a:pt x="0" y="22"/>
                  <a:pt x="34" y="108"/>
                  <a:pt x="38" y="162"/>
                </a:cubicBezTo>
                <a:cubicBezTo>
                  <a:pt x="87" y="156"/>
                  <a:pt x="148" y="169"/>
                  <a:pt x="128" y="108"/>
                </a:cubicBezTo>
                <a:cubicBezTo>
                  <a:pt x="121" y="62"/>
                  <a:pt x="126" y="0"/>
                  <a:pt x="65" y="0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47" name="Rectangle 23"/>
          <p:cNvSpPr>
            <a:spLocks noChangeArrowheads="1"/>
          </p:cNvSpPr>
          <p:nvPr/>
        </p:nvSpPr>
        <p:spPr bwMode="auto">
          <a:xfrm rot="5400000">
            <a:off x="190500" y="2781300"/>
            <a:ext cx="220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</a:rPr>
              <a:t>_______</a:t>
            </a:r>
          </a:p>
        </p:txBody>
      </p:sp>
      <p:sp>
        <p:nvSpPr>
          <p:cNvPr id="385048" name="Rectangle 24"/>
          <p:cNvSpPr>
            <a:spLocks noChangeArrowheads="1"/>
          </p:cNvSpPr>
          <p:nvPr/>
        </p:nvSpPr>
        <p:spPr bwMode="auto">
          <a:xfrm rot="5400000">
            <a:off x="2324100" y="30099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CCFF"/>
                    </a:gs>
                    <a:gs pos="50000">
                      <a:schemeClr val="bg1"/>
                    </a:gs>
                    <a:gs pos="100000">
                      <a:srgbClr val="00CC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 b="1">
                <a:solidFill>
                  <a:schemeClr val="bg1"/>
                </a:solidFill>
              </a:rPr>
              <a:t>_______</a:t>
            </a:r>
          </a:p>
        </p:txBody>
      </p:sp>
      <p:sp>
        <p:nvSpPr>
          <p:cNvPr id="385049" name="Line 25"/>
          <p:cNvSpPr>
            <a:spLocks noChangeShapeType="1"/>
          </p:cNvSpPr>
          <p:nvPr/>
        </p:nvSpPr>
        <p:spPr bwMode="auto">
          <a:xfrm>
            <a:off x="3048000" y="41148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50" name="Line 26"/>
          <p:cNvSpPr>
            <a:spLocks noChangeShapeType="1"/>
          </p:cNvSpPr>
          <p:nvPr/>
        </p:nvSpPr>
        <p:spPr bwMode="auto">
          <a:xfrm>
            <a:off x="3048000" y="2514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51" name="Line 27"/>
          <p:cNvSpPr>
            <a:spLocks noChangeShapeType="1"/>
          </p:cNvSpPr>
          <p:nvPr/>
        </p:nvSpPr>
        <p:spPr bwMode="auto">
          <a:xfrm>
            <a:off x="533400" y="41148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52" name="Line 28"/>
          <p:cNvSpPr>
            <a:spLocks noChangeShapeType="1"/>
          </p:cNvSpPr>
          <p:nvPr/>
        </p:nvSpPr>
        <p:spPr bwMode="auto">
          <a:xfrm>
            <a:off x="533400" y="2514600"/>
            <a:ext cx="76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53" name="Rectangle 29"/>
          <p:cNvSpPr>
            <a:spLocks noChangeArrowheads="1"/>
          </p:cNvSpPr>
          <p:nvPr/>
        </p:nvSpPr>
        <p:spPr bwMode="auto">
          <a:xfrm>
            <a:off x="4572000" y="685800"/>
            <a:ext cx="3581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</a:rPr>
              <a:t>   If pedestrians are crossing at these corners, would the drivers have to yield to them?</a:t>
            </a:r>
            <a:endParaRPr lang="en-US" sz="2800" b="1">
              <a:solidFill>
                <a:srgbClr val="FF3300"/>
              </a:solidFill>
            </a:endParaRPr>
          </a:p>
        </p:txBody>
      </p:sp>
      <p:sp>
        <p:nvSpPr>
          <p:cNvPr id="385054" name="Rectangle 30"/>
          <p:cNvSpPr>
            <a:spLocks noChangeArrowheads="1"/>
          </p:cNvSpPr>
          <p:nvPr/>
        </p:nvSpPr>
        <p:spPr bwMode="auto">
          <a:xfrm>
            <a:off x="4648200" y="2971800"/>
            <a:ext cx="396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solidFill>
                  <a:srgbClr val="FF0000"/>
                </a:solidFill>
              </a:rPr>
              <a:t>   Yes, pedestrians      have the right of way.</a:t>
            </a:r>
          </a:p>
        </p:txBody>
      </p:sp>
      <p:sp>
        <p:nvSpPr>
          <p:cNvPr id="385055" name="Line 31"/>
          <p:cNvSpPr>
            <a:spLocks noChangeShapeType="1"/>
          </p:cNvSpPr>
          <p:nvPr/>
        </p:nvSpPr>
        <p:spPr bwMode="auto">
          <a:xfrm flipH="1" flipV="1">
            <a:off x="1295400" y="3276600"/>
            <a:ext cx="1066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56" name="Line 32"/>
          <p:cNvSpPr>
            <a:spLocks noChangeShapeType="1"/>
          </p:cNvSpPr>
          <p:nvPr/>
        </p:nvSpPr>
        <p:spPr bwMode="auto">
          <a:xfrm flipV="1">
            <a:off x="2819400" y="3886200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057" name="AutoShape 33"/>
          <p:cNvSpPr>
            <a:spLocks noChangeArrowheads="1"/>
          </p:cNvSpPr>
          <p:nvPr/>
        </p:nvSpPr>
        <p:spPr bwMode="auto">
          <a:xfrm>
            <a:off x="2667000" y="41148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00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58" name="Rectangle 34"/>
          <p:cNvSpPr>
            <a:spLocks noChangeArrowheads="1"/>
          </p:cNvSpPr>
          <p:nvPr/>
        </p:nvSpPr>
        <p:spPr bwMode="auto">
          <a:xfrm>
            <a:off x="2667000" y="4343400"/>
            <a:ext cx="228600" cy="517525"/>
          </a:xfrm>
          <a:prstGeom prst="rect">
            <a:avLst/>
          </a:prstGeom>
          <a:solidFill>
            <a:srgbClr val="FF00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b="1"/>
          </a:p>
        </p:txBody>
      </p:sp>
      <p:sp>
        <p:nvSpPr>
          <p:cNvPr id="385059" name="AutoShape 35"/>
          <p:cNvSpPr>
            <a:spLocks noChangeArrowheads="1"/>
          </p:cNvSpPr>
          <p:nvPr/>
        </p:nvSpPr>
        <p:spPr bwMode="auto">
          <a:xfrm>
            <a:off x="2286000" y="39624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0" name="Rectangle 36"/>
          <p:cNvSpPr>
            <a:spLocks noChangeArrowheads="1"/>
          </p:cNvSpPr>
          <p:nvPr/>
        </p:nvSpPr>
        <p:spPr bwMode="auto">
          <a:xfrm>
            <a:off x="2286000" y="4191000"/>
            <a:ext cx="228600" cy="51752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 b="1"/>
          </a:p>
        </p:txBody>
      </p:sp>
      <p:pic>
        <p:nvPicPr>
          <p:cNvPr id="385061" name="Picture 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495800"/>
            <a:ext cx="381000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62" name="Picture 3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11430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5063" name="Picture 3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5257800"/>
            <a:ext cx="54292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5064" name="Rectangle 40"/>
          <p:cNvSpPr>
            <a:spLocks noChangeArrowheads="1"/>
          </p:cNvSpPr>
          <p:nvPr/>
        </p:nvSpPr>
        <p:spPr bwMode="auto">
          <a:xfrm>
            <a:off x="3276600" y="1219200"/>
            <a:ext cx="457200" cy="106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5" name="Oval 41"/>
          <p:cNvSpPr>
            <a:spLocks noChangeArrowheads="1"/>
          </p:cNvSpPr>
          <p:nvPr/>
        </p:nvSpPr>
        <p:spPr bwMode="auto">
          <a:xfrm>
            <a:off x="3352800" y="12954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6" name="Oval 42"/>
          <p:cNvSpPr>
            <a:spLocks noChangeArrowheads="1"/>
          </p:cNvSpPr>
          <p:nvPr/>
        </p:nvSpPr>
        <p:spPr bwMode="auto">
          <a:xfrm>
            <a:off x="3352800" y="1600200"/>
            <a:ext cx="3048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5067" name="Oval 43"/>
          <p:cNvSpPr>
            <a:spLocks noChangeArrowheads="1"/>
          </p:cNvSpPr>
          <p:nvPr/>
        </p:nvSpPr>
        <p:spPr bwMode="auto">
          <a:xfrm>
            <a:off x="3352800" y="1905000"/>
            <a:ext cx="304800" cy="3048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5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 descr="P101075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914400"/>
            <a:ext cx="51816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03" name="Picture 3" descr="pedwal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909638"/>
            <a:ext cx="990600" cy="91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05" name="Picture 5" descr="pedwal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94297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06" name="Picture 6" descr="pedwal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9144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07" name="WordArt 7"/>
          <p:cNvSpPr>
            <a:spLocks noChangeArrowheads="1" noChangeShapeType="1" noTextEdit="1"/>
          </p:cNvSpPr>
          <p:nvPr/>
        </p:nvSpPr>
        <p:spPr bwMode="auto">
          <a:xfrm>
            <a:off x="1066800" y="5867400"/>
            <a:ext cx="7096125" cy="655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latin typeface="Arial Black"/>
              </a:rPr>
              <a:t>2 Pedestrain signal systems</a:t>
            </a:r>
          </a:p>
        </p:txBody>
      </p:sp>
      <p:sp>
        <p:nvSpPr>
          <p:cNvPr id="409608" name="Line 8"/>
          <p:cNvSpPr>
            <a:spLocks noChangeShapeType="1"/>
          </p:cNvSpPr>
          <p:nvPr/>
        </p:nvSpPr>
        <p:spPr bwMode="auto">
          <a:xfrm>
            <a:off x="2438400" y="1524000"/>
            <a:ext cx="9906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09" name="Line 9"/>
          <p:cNvSpPr>
            <a:spLocks noChangeShapeType="1"/>
          </p:cNvSpPr>
          <p:nvPr/>
        </p:nvSpPr>
        <p:spPr bwMode="auto">
          <a:xfrm>
            <a:off x="2590800" y="2819400"/>
            <a:ext cx="9144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10" name="Line 10"/>
          <p:cNvSpPr>
            <a:spLocks noChangeShapeType="1"/>
          </p:cNvSpPr>
          <p:nvPr/>
        </p:nvSpPr>
        <p:spPr bwMode="auto">
          <a:xfrm>
            <a:off x="2590800" y="4343400"/>
            <a:ext cx="914400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04" name="Picture 4" descr="wal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1752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8" grpId="0" animBg="1"/>
      <p:bldP spid="409609" grpId="0" animBg="1"/>
      <p:bldP spid="4096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298" name="Picture 2" descr="DSCF009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0" y="5867400"/>
            <a:ext cx="9525000" cy="990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800" b="1">
                <a:solidFill>
                  <a:schemeClr val="bg1"/>
                </a:solidFill>
              </a:rPr>
              <a:t>   Some pedestrian crossing signals will </a:t>
            </a:r>
            <a:r>
              <a:rPr lang="en-US" sz="2800" b="1">
                <a:solidFill>
                  <a:srgbClr val="FFCC99"/>
                </a:solidFill>
              </a:rPr>
              <a:t>count       down the seconds</a:t>
            </a:r>
            <a:r>
              <a:rPr lang="en-US" sz="2800" b="1">
                <a:solidFill>
                  <a:schemeClr val="bg1"/>
                </a:solidFill>
              </a:rPr>
              <a:t> before the light changes.</a:t>
            </a:r>
            <a:endParaRPr lang="en-US" sz="2000" b="1" i="1">
              <a:solidFill>
                <a:schemeClr val="bg1"/>
              </a:solidFill>
            </a:endParaRPr>
          </a:p>
        </p:txBody>
      </p:sp>
      <p:pic>
        <p:nvPicPr>
          <p:cNvPr id="439300" name="Picture 4" descr="DSCF0100"/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762000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302" name="Picture 6" descr="DSCF0094"/>
          <p:cNvPicPr>
            <a:picLocks noChangeAspect="1" noChangeArrowheads="1"/>
          </p:cNvPicPr>
          <p:nvPr/>
        </p:nvPicPr>
        <p:blipFill>
          <a:blip r:embed="rId4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9303" name="Line 7"/>
          <p:cNvSpPr>
            <a:spLocks noChangeShapeType="1"/>
          </p:cNvSpPr>
          <p:nvPr/>
        </p:nvSpPr>
        <p:spPr bwMode="auto">
          <a:xfrm flipV="1">
            <a:off x="3124200" y="3352800"/>
            <a:ext cx="457200" cy="457200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9301" name="Picture 5" descr="DSCF0096"/>
          <p:cNvPicPr>
            <a:picLocks noChangeAspect="1" noChangeArrowheads="1"/>
          </p:cNvPicPr>
          <p:nvPr/>
        </p:nvPicPr>
        <p:blipFill>
          <a:blip r:embed="rId5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2503488"/>
            <a:ext cx="7620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3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3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 descr="MVC-002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715000"/>
            <a:ext cx="9144000" cy="1143000"/>
          </a:xfrm>
          <a:solidFill>
            <a:schemeClr val="tx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2400" b="1">
                <a:solidFill>
                  <a:srgbClr val="FFCC99"/>
                </a:solidFill>
              </a:rPr>
              <a:t>   In the rain, pedestrians may rush across the street,                  and, have difficulty seeing you. Watch for them!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578</Words>
  <Application>Microsoft Office PowerPoint</Application>
  <PresentationFormat>On-screen Show (4:3)</PresentationFormat>
  <Paragraphs>82</Paragraphs>
  <Slides>20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Blank Presentation</vt:lpstr>
      <vt:lpstr>Default Design</vt:lpstr>
      <vt:lpstr>5_Default Design</vt:lpstr>
      <vt:lpstr>PowerPoint Presentation</vt:lpstr>
      <vt:lpstr> Other City/Suburban Strategies and Rules of the Road</vt:lpstr>
      <vt:lpstr> Other City/Suburban Strategies and Rules of the Road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2010-10-22T00:47:39Z</dcterms:created>
  <dcterms:modified xsi:type="dcterms:W3CDTF">2014-07-02T00:03:13Z</dcterms:modified>
</cp:coreProperties>
</file>