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98" r:id="rId2"/>
  </p:sldMasterIdLst>
  <p:notesMasterIdLst>
    <p:notesMasterId r:id="rId22"/>
  </p:notesMasterIdLst>
  <p:handoutMasterIdLst>
    <p:handoutMasterId r:id="rId23"/>
  </p:handoutMasterIdLst>
  <p:sldIdLst>
    <p:sldId id="561" r:id="rId3"/>
    <p:sldId id="488" r:id="rId4"/>
    <p:sldId id="454" r:id="rId5"/>
    <p:sldId id="560" r:id="rId6"/>
    <p:sldId id="514" r:id="rId7"/>
    <p:sldId id="499" r:id="rId8"/>
    <p:sldId id="517" r:id="rId9"/>
    <p:sldId id="284" r:id="rId10"/>
    <p:sldId id="414" r:id="rId11"/>
    <p:sldId id="452" r:id="rId12"/>
    <p:sldId id="559" r:id="rId13"/>
    <p:sldId id="458" r:id="rId14"/>
    <p:sldId id="500" r:id="rId15"/>
    <p:sldId id="463" r:id="rId16"/>
    <p:sldId id="515" r:id="rId17"/>
    <p:sldId id="541" r:id="rId18"/>
    <p:sldId id="413" r:id="rId19"/>
    <p:sldId id="493" r:id="rId20"/>
    <p:sldId id="542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9933"/>
    <a:srgbClr val="FF0000"/>
    <a:srgbClr val="66FF33"/>
    <a:srgbClr val="CCCC00"/>
    <a:srgbClr val="66FFFF"/>
    <a:srgbClr val="333333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 autoAdjust="0"/>
  </p:normalViewPr>
  <p:slideViewPr>
    <p:cSldViewPr>
      <p:cViewPr varScale="1">
        <p:scale>
          <a:sx n="109" d="100"/>
          <a:sy n="109" d="100"/>
        </p:scale>
        <p:origin x="-6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>
      <p:cViewPr varScale="1">
        <p:scale>
          <a:sx n="25" d="100"/>
          <a:sy n="25" d="100"/>
        </p:scale>
        <p:origin x="-105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5.xml"/><Relationship Id="rId3" Type="http://schemas.openxmlformats.org/officeDocument/2006/relationships/slide" Target="slides/slide5.xml"/><Relationship Id="rId7" Type="http://schemas.openxmlformats.org/officeDocument/2006/relationships/slide" Target="slides/slide14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10.xml"/><Relationship Id="rId5" Type="http://schemas.openxmlformats.org/officeDocument/2006/relationships/slide" Target="slides/slide7.xml"/><Relationship Id="rId10" Type="http://schemas.openxmlformats.org/officeDocument/2006/relationships/slide" Target="slides/slide18.xml"/><Relationship Id="rId4" Type="http://schemas.openxmlformats.org/officeDocument/2006/relationships/slide" Target="slides/slide6.xml"/><Relationship Id="rId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99A33C-0C1F-45E5-91AD-F901EFFCED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5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F34CB2-9A87-40A4-A631-F27AC73F94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60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65C07-73D1-4657-87CF-EC5D5695D6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7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D3116-E772-4243-9ABE-1E98B5A61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1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077EF-1C33-47DA-B55B-313312D528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4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C48B25-A894-481A-9ADC-BA9BADFCD2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99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EE559-8BB4-4448-B153-AD8DA03D4C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01720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59D06-06E3-44D8-AB36-A9F5F419FC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9347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E461E-C914-49AF-9A07-A65BD7AE27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72966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409D9-D7BE-41FD-98D0-B6E73C0F0D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2327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E496-EDD4-4295-977A-A99A4CBA1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2237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27458-2DE5-4A90-A18E-05ECDE0865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6079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1F91-D815-4A18-86DE-F517E738FE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5289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D10FD-14A6-47DD-A90A-5109158332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8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D58C3-D77A-45A8-A9EB-18CE73F101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707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3A058-70AB-4EF1-85C3-9CEC168564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2173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7989-9766-436B-AF3F-6BFB2C1FD1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2923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C5504-1C94-4D68-922F-E051B2AB23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68256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3076-DCF7-46BF-98D2-5E390BB6AA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2268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7DB19-B378-4450-B144-8A6D04F8D0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80770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D8A1C-0F8A-4403-A517-10C625DA7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2158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A6EAD-66BE-4014-BD67-8737CE77E6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0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22A06-759B-403E-88E2-561A1D49FC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89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8DF5B-6D6D-427F-BCE3-BF465F8D89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9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DB498-1425-4670-89FB-D64C9264D7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43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E7EA2-2143-4538-8CBF-BC3C5EC257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7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03956-DA26-4A75-ADB8-CC28EE31F8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03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FFF1B-44F8-4EB5-A759-6AE1C128CD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7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11252A-9C20-49C9-9199-6DA1D23E1B1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868E3D23-9D01-4DE6-8DF5-B520AE1C9ADA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5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ransition spd="slow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audio" Target="file:///C:\Driver%20Education\FILES%20%20FOR%20%20MAKING%20%20CDs\RR%20ST%202007-2010%20PPTX\Signs,%20Shapes%20and%20Colors\Animusic_-_Starship_Groove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wmf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RIVER%20EDUCATION%20FILES\RR%20ST%20linked%20avi%20files\theme%20music.mid" TargetMode="External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usic_-_Starship_Groov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5"/>
          <p:cNvSpPr>
            <a:spLocks noChangeArrowheads="1" noChangeShapeType="1" noTextEdit="1"/>
          </p:cNvSpPr>
          <p:nvPr/>
        </p:nvSpPr>
        <p:spPr bwMode="auto">
          <a:xfrm>
            <a:off x="1219200" y="609600"/>
            <a:ext cx="6858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pt-B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T H E  D R I V E R S   E D G E</a:t>
            </a:r>
            <a:endParaRPr lang="en-U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4" name="Picture 16" descr="monitor_accessories_information_highway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3048000"/>
            <a:ext cx="279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17"/>
          <p:cNvSpPr>
            <a:spLocks noChangeArrowheads="1" noChangeShapeType="1" noTextEdit="1"/>
          </p:cNvSpPr>
          <p:nvPr/>
        </p:nvSpPr>
        <p:spPr bwMode="auto">
          <a:xfrm>
            <a:off x="1905000" y="2667000"/>
            <a:ext cx="5486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s</a:t>
            </a:r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lides and videos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pic>
        <p:nvPicPr>
          <p:cNvPr id="5126" name="Picture 1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5257800"/>
            <a:ext cx="641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19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59575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0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35052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2" descr="lazarb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562600" y="3505200"/>
            <a:ext cx="7086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23"/>
          <p:cNvSpPr>
            <a:spLocks noChangeArrowheads="1" noChangeShapeType="1" noTextEdit="1"/>
          </p:cNvSpPr>
          <p:nvPr/>
        </p:nvSpPr>
        <p:spPr bwMode="auto">
          <a:xfrm>
            <a:off x="1752600" y="6096000"/>
            <a:ext cx="601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en-US" sz="36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Unit 4 – City and Parking    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5132" name="WordArt 24"/>
          <p:cNvSpPr>
            <a:spLocks noChangeArrowheads="1" noChangeShapeType="1" noTextEdit="1"/>
          </p:cNvSpPr>
          <p:nvPr/>
        </p:nvSpPr>
        <p:spPr bwMode="auto">
          <a:xfrm>
            <a:off x="1752600" y="1600200"/>
            <a:ext cx="5486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r>
              <a:rPr lang="pt-B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E1800"/>
                    </a:gs>
                    <a:gs pos="100000">
                      <a:srgbClr val="CC3300"/>
                    </a:gs>
                  </a:gsLst>
                  <a:lin ang="5400000" scaled="1"/>
                </a:gradFill>
                <a:latin typeface="Arial Black"/>
              </a:rPr>
              <a:t>I N T E R A C T I V E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E1800"/>
                  </a:gs>
                  <a:gs pos="100000">
                    <a:srgbClr val="CC3300"/>
                  </a:gs>
                </a:gsLst>
                <a:lin ang="5400000" scaled="1"/>
              </a:gradFill>
              <a:latin typeface="Arial Black"/>
            </a:endParaRPr>
          </a:p>
        </p:txBody>
      </p:sp>
      <p:sp>
        <p:nvSpPr>
          <p:cNvPr id="13" name="TextBox 2"/>
          <p:cNvSpPr txBox="1"/>
          <p:nvPr/>
        </p:nvSpPr>
        <p:spPr>
          <a:xfrm rot="20624501">
            <a:off x="688012" y="4219353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Partial Lesson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irst 20 </a:t>
            </a:r>
            <a:r>
              <a:rPr lang="en-US" smtClean="0"/>
              <a:t>out </a:t>
            </a:r>
            <a:r>
              <a:rPr lang="en-US" smtClean="0"/>
              <a:t>55 </a:t>
            </a:r>
            <a:r>
              <a:rPr lang="en-US" dirty="0" smtClean="0"/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81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sz="3200" b="1">
                <a:solidFill>
                  <a:schemeClr val="folHlink"/>
                </a:solidFill>
              </a:rPr>
              <a:t>Straight-in parking</a:t>
            </a:r>
          </a:p>
        </p:txBody>
      </p:sp>
      <p:sp>
        <p:nvSpPr>
          <p:cNvPr id="236550" name="WordArt 6"/>
          <p:cNvSpPr>
            <a:spLocks noChangeArrowheads="1" noChangeShapeType="1" noTextEdit="1"/>
          </p:cNvSpPr>
          <p:nvPr/>
        </p:nvSpPr>
        <p:spPr bwMode="auto">
          <a:xfrm>
            <a:off x="2971800" y="5410200"/>
            <a:ext cx="38100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an example . . .</a:t>
            </a:r>
          </a:p>
        </p:txBody>
      </p:sp>
      <p:pic>
        <p:nvPicPr>
          <p:cNvPr id="236551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581400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raight-in park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107621"/>
            <a:ext cx="5943600" cy="4457700"/>
          </a:xfrm>
          <a:prstGeom prst="rect">
            <a:avLst/>
          </a:prstGeom>
        </p:spPr>
      </p:pic>
      <p:sp>
        <p:nvSpPr>
          <p:cNvPr id="3" name="Rectangle 15"/>
          <p:cNvSpPr txBox="1">
            <a:spLocks noChangeArrowheads="1"/>
          </p:cNvSpPr>
          <p:nvPr/>
        </p:nvSpPr>
        <p:spPr bwMode="auto">
          <a:xfrm>
            <a:off x="838200" y="3048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smtClean="0">
                <a:solidFill>
                  <a:schemeClr val="folHlink"/>
                </a:solidFill>
              </a:rPr>
              <a:t>Straight-in parking</a:t>
            </a:r>
            <a:endParaRPr lang="en-US" sz="3200" b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6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8" name="Picture 8" descr="P101028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lum bright="-18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144000" cy="1676400"/>
          </a:xfrm>
          <a:solidFill>
            <a:schemeClr val="tx1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00FFFF"/>
                </a:solidFill>
              </a:rPr>
              <a:t>For you to properly park your car between              the blue and white vehicles </a:t>
            </a:r>
            <a:r>
              <a:rPr lang="en-US" sz="2400" b="1">
                <a:solidFill>
                  <a:srgbClr val="00FFFF"/>
                </a:solidFill>
              </a:rPr>
              <a:t>(after lady passes).</a:t>
            </a:r>
            <a:r>
              <a:rPr lang="en-US" sz="2800" b="1">
                <a:solidFill>
                  <a:srgbClr val="00FFFF"/>
                </a:solidFill>
              </a:rPr>
              <a:t>             What should you now be doing?</a:t>
            </a:r>
          </a:p>
        </p:txBody>
      </p:sp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hlink"/>
                </a:solidFill>
              </a:rPr>
              <a:t>After signaling, swing out to the right side. </a:t>
            </a:r>
          </a:p>
        </p:txBody>
      </p:sp>
      <p:sp>
        <p:nvSpPr>
          <p:cNvPr id="245765" name="Line 5"/>
          <p:cNvSpPr>
            <a:spLocks noChangeShapeType="1"/>
          </p:cNvSpPr>
          <p:nvPr/>
        </p:nvSpPr>
        <p:spPr bwMode="auto">
          <a:xfrm rot="1578934" flipV="1">
            <a:off x="6396038" y="3719513"/>
            <a:ext cx="533400" cy="160020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66" name="WordArt 6"/>
          <p:cNvSpPr>
            <a:spLocks noChangeArrowheads="1" noChangeShapeType="1" noTextEdit="1"/>
          </p:cNvSpPr>
          <p:nvPr/>
        </p:nvSpPr>
        <p:spPr bwMode="auto">
          <a:xfrm>
            <a:off x="1219200" y="1447800"/>
            <a:ext cx="260985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Arial Black"/>
              </a:rPr>
              <a:t>Let's review. . .</a:t>
            </a:r>
          </a:p>
        </p:txBody>
      </p:sp>
      <p:sp>
        <p:nvSpPr>
          <p:cNvPr id="245767" name="Line 7"/>
          <p:cNvSpPr>
            <a:spLocks noChangeShapeType="1"/>
          </p:cNvSpPr>
          <p:nvPr/>
        </p:nvSpPr>
        <p:spPr bwMode="auto">
          <a:xfrm flipH="1" flipV="1">
            <a:off x="1676400" y="3581400"/>
            <a:ext cx="381000" cy="3810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4" grpId="0" animBg="1"/>
      <p:bldP spid="2457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j007287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973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5" name="Picture 3" descr="MVC-001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</p:spPr>
      </p:pic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5"/>
          <a:stretch>
            <a:fillRect/>
          </a:stretch>
        </p:blipFill>
        <p:spPr bwMode="auto">
          <a:xfrm>
            <a:off x="381000" y="2133600"/>
            <a:ext cx="3352800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051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00FFFF"/>
                </a:solidFill>
              </a:rPr>
              <a:t>What would happen if this driver                          started backing up right now?</a:t>
            </a:r>
          </a:p>
        </p:txBody>
      </p:sp>
      <p:sp>
        <p:nvSpPr>
          <p:cNvPr id="320518" name="AutoShape 6"/>
          <p:cNvSpPr>
            <a:spLocks noChangeArrowheads="1"/>
          </p:cNvSpPr>
          <p:nvPr/>
        </p:nvSpPr>
        <p:spPr bwMode="auto">
          <a:xfrm>
            <a:off x="5638800" y="1828800"/>
            <a:ext cx="533400" cy="533400"/>
          </a:xfrm>
          <a:prstGeom prst="smileyFace">
            <a:avLst>
              <a:gd name="adj" fmla="val 4653"/>
            </a:avLst>
          </a:prstGeom>
          <a:solidFill>
            <a:schemeClr val="hlink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9" name="AutoShape 7"/>
          <p:cNvSpPr>
            <a:spLocks noChangeArrowheads="1"/>
          </p:cNvSpPr>
          <p:nvPr/>
        </p:nvSpPr>
        <p:spPr bwMode="auto">
          <a:xfrm>
            <a:off x="3200400" y="3733800"/>
            <a:ext cx="457200" cy="533400"/>
          </a:xfrm>
          <a:prstGeom prst="irregularSeal1">
            <a:avLst/>
          </a:prstGeom>
          <a:solidFill>
            <a:srgbClr val="FFFF00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b="1"/>
          </a:p>
        </p:txBody>
      </p:sp>
      <p:sp>
        <p:nvSpPr>
          <p:cNvPr id="320520" name="Rectangle 8"/>
          <p:cNvSpPr>
            <a:spLocks noChangeArrowheads="1"/>
          </p:cNvSpPr>
          <p:nvPr/>
        </p:nvSpPr>
        <p:spPr bwMode="auto">
          <a:xfrm>
            <a:off x="1295400" y="5562600"/>
            <a:ext cx="4038600" cy="6858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800" b="1"/>
              <a:t>Crooked tires!</a:t>
            </a:r>
          </a:p>
        </p:txBody>
      </p:sp>
      <p:sp>
        <p:nvSpPr>
          <p:cNvPr id="320521" name="Line 9"/>
          <p:cNvSpPr>
            <a:spLocks noChangeShapeType="1"/>
          </p:cNvSpPr>
          <p:nvPr/>
        </p:nvSpPr>
        <p:spPr bwMode="auto">
          <a:xfrm flipV="1">
            <a:off x="4267200" y="4724400"/>
            <a:ext cx="0" cy="68580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0522" name="Line 10"/>
          <p:cNvSpPr>
            <a:spLocks noChangeShapeType="1"/>
          </p:cNvSpPr>
          <p:nvPr/>
        </p:nvSpPr>
        <p:spPr bwMode="auto">
          <a:xfrm flipH="1">
            <a:off x="6324600" y="990600"/>
            <a:ext cx="838200" cy="914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" fill="hold"/>
                                        <p:tgtEl>
                                          <p:spTgt spid="320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809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309"/>
                            </p:stCondLst>
                            <p:childTnLst>
                              <p:par>
                                <p:cTn id="19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0514"/>
                </p:tgtEl>
              </p:cMediaNode>
            </p:audio>
          </p:childTnLst>
        </p:cTn>
      </p:par>
    </p:tnLst>
    <p:bldLst>
      <p:bldP spid="320517" grpId="0" animBg="1" autoUpdateAnimBg="0"/>
      <p:bldP spid="320518" grpId="0" animBg="1"/>
      <p:bldP spid="320519" grpId="0" animBg="1" autoUpdateAnimBg="0"/>
      <p:bldP spid="320520" grpId="0" animBg="1" autoUpdateAnimBg="0"/>
      <p:bldP spid="320521" grpId="0" animBg="1"/>
      <p:bldP spid="3205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MVC-003S"/>
          <p:cNvPicPr>
            <a:picLocks noChangeAspect="1" noChangeArrowheads="1"/>
          </p:cNvPicPr>
          <p:nvPr/>
        </p:nvPicPr>
        <p:blipFill>
          <a:blip r:embed="rId2" cstate="email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267200"/>
            <a:ext cx="9144000" cy="2590800"/>
          </a:xfrm>
          <a:solidFill>
            <a:schemeClr val="tx2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   </a:t>
            </a:r>
            <a:r>
              <a:rPr lang="en-US" sz="2800" b="1">
                <a:solidFill>
                  <a:srgbClr val="66FFFF"/>
                </a:solidFill>
              </a:rPr>
              <a:t>When backing out of a straight-in space, you can back out facing ______direction. If you want to end up facing to the right, you must turn your wheels to the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rgbClr val="66FFFF"/>
                </a:solidFill>
              </a:rPr>
              <a:t>____.</a:t>
            </a:r>
          </a:p>
        </p:txBody>
      </p:sp>
      <p:sp>
        <p:nvSpPr>
          <p:cNvPr id="254980" name="Rectangle 4"/>
          <p:cNvSpPr>
            <a:spLocks noChangeArrowheads="1"/>
          </p:cNvSpPr>
          <p:nvPr/>
        </p:nvSpPr>
        <p:spPr bwMode="auto">
          <a:xfrm>
            <a:off x="1981200" y="4724400"/>
            <a:ext cx="3200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   either </a:t>
            </a:r>
          </a:p>
        </p:txBody>
      </p:sp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2590800" y="5486400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</a:rPr>
              <a:t>left</a:t>
            </a:r>
          </a:p>
        </p:txBody>
      </p:sp>
      <p:sp>
        <p:nvSpPr>
          <p:cNvPr id="254982" name="WordArt 6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286385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Let's review . . 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4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 autoUpdateAnimBg="0"/>
      <p:bldP spid="25498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P10004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0"/>
            <a:ext cx="8839200" cy="1752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66FF33"/>
                </a:solidFill>
              </a:rPr>
              <a:t>    Also, when backing out of any parking space, check for cars behind you that may also            be backing out and pedestrians.</a:t>
            </a:r>
          </a:p>
        </p:txBody>
      </p:sp>
      <p:sp>
        <p:nvSpPr>
          <p:cNvPr id="340996" name="Rectangle 4"/>
          <p:cNvSpPr>
            <a:spLocks noChangeArrowheads="1"/>
          </p:cNvSpPr>
          <p:nvPr/>
        </p:nvSpPr>
        <p:spPr bwMode="auto">
          <a:xfrm>
            <a:off x="0" y="3352800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>
                <a:solidFill>
                  <a:schemeClr val="bg1"/>
                </a:solidFill>
              </a:rPr>
              <a:t>    .            </a:t>
            </a:r>
            <a:r>
              <a:rPr lang="en-US" sz="3600" b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40997" name="Oval 5"/>
          <p:cNvSpPr>
            <a:spLocks noChangeArrowheads="1"/>
          </p:cNvSpPr>
          <p:nvPr/>
        </p:nvSpPr>
        <p:spPr bwMode="auto">
          <a:xfrm>
            <a:off x="228600" y="3429000"/>
            <a:ext cx="22098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1000" name="Picture 8" descr="old man drivinf cart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3200400"/>
            <a:ext cx="11525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0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6" grpId="0" build="p" autoUpdateAnimBg="0" advAuto="0"/>
      <p:bldP spid="3409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P101074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0" y="5638800"/>
            <a:ext cx="883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solidFill>
                  <a:srgbClr val="66FF33"/>
                </a:solidFill>
              </a:rPr>
              <a:t>    Also, be sure to go slow in parking lots as there may be speed bumps (this a double bump).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5" name="Picture 7" descr="P100074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3" name="WordArt 5"/>
          <p:cNvSpPr>
            <a:spLocks noChangeArrowheads="1" noChangeShapeType="1" noTextEdit="1"/>
          </p:cNvSpPr>
          <p:nvPr/>
        </p:nvSpPr>
        <p:spPr bwMode="auto">
          <a:xfrm>
            <a:off x="5105400" y="4953000"/>
            <a:ext cx="31242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The right side...WHY?</a:t>
            </a: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b="1">
                <a:solidFill>
                  <a:schemeClr val="bg1"/>
                </a:solidFill>
              </a:rPr>
              <a:t>   </a:t>
            </a:r>
            <a:r>
              <a:rPr lang="en-US" b="1">
                <a:solidFill>
                  <a:srgbClr val="66FFFF"/>
                </a:solidFill>
              </a:rPr>
              <a:t>You’ll be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rgbClr val="66FF33"/>
                </a:solidFill>
              </a:rPr>
              <a:t>turning left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rgbClr val="66FFFF"/>
                </a:solidFill>
              </a:rPr>
              <a:t>as you leave this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rgbClr val="66FF33"/>
                </a:solidFill>
              </a:rPr>
              <a:t>straight-in parking </a:t>
            </a:r>
            <a:r>
              <a:rPr lang="en-US" b="1">
                <a:solidFill>
                  <a:srgbClr val="66FFFF"/>
                </a:solidFill>
              </a:rPr>
              <a:t>lot.</a:t>
            </a:r>
            <a:r>
              <a:rPr lang="en-US" b="1">
                <a:solidFill>
                  <a:srgbClr val="66FF33"/>
                </a:solidFill>
              </a:rPr>
              <a:t> </a:t>
            </a:r>
            <a:r>
              <a:rPr lang="en-US" b="1">
                <a:solidFill>
                  <a:srgbClr val="66FFFF"/>
                </a:solidFill>
              </a:rPr>
              <a:t>Which side of the driveway will you exit?</a:t>
            </a:r>
          </a:p>
        </p:txBody>
      </p:sp>
      <p:pic>
        <p:nvPicPr>
          <p:cNvPr id="1710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2192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1017" name="AutoShape 9"/>
          <p:cNvSpPr>
            <a:spLocks noChangeArrowheads="1"/>
          </p:cNvSpPr>
          <p:nvPr/>
        </p:nvSpPr>
        <p:spPr bwMode="auto">
          <a:xfrm>
            <a:off x="3048000" y="3810000"/>
            <a:ext cx="228600" cy="152400"/>
          </a:xfrm>
          <a:prstGeom prst="smileyFace">
            <a:avLst>
              <a:gd name="adj" fmla="val 4653"/>
            </a:avLst>
          </a:prstGeom>
          <a:solidFill>
            <a:schemeClr val="hlink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nimBg="1"/>
      <p:bldP spid="1710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P1000455"/>
          <p:cNvPicPr>
            <a:picLocks noChangeAspect="1" noChangeArrowheads="1"/>
          </p:cNvPicPr>
          <p:nvPr/>
        </p:nvPicPr>
        <p:blipFill>
          <a:blip r:embed="rId2" cstate="email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15000"/>
            <a:ext cx="9144000" cy="1143000"/>
          </a:xfrm>
          <a:solidFill>
            <a:schemeClr val="tx1"/>
          </a:solidFill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400" b="1">
                <a:solidFill>
                  <a:srgbClr val="00FFFF"/>
                </a:solidFill>
              </a:rPr>
              <a:t>   In this </a:t>
            </a:r>
            <a:r>
              <a:rPr lang="en-US" sz="2400" b="1">
                <a:solidFill>
                  <a:srgbClr val="66FF33"/>
                </a:solidFill>
              </a:rPr>
              <a:t>angle parking lot,</a:t>
            </a:r>
            <a:r>
              <a:rPr lang="en-US" sz="2400" b="1">
                <a:solidFill>
                  <a:srgbClr val="00FFFF"/>
                </a:solidFill>
              </a:rPr>
              <a:t> you want to turn left, after stopping, which side of the driveway will you be on?</a:t>
            </a:r>
          </a:p>
        </p:txBody>
      </p:sp>
      <p:sp>
        <p:nvSpPr>
          <p:cNvPr id="310276" name="WordArt 4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2743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...however  some  parking </a:t>
            </a:r>
          </a:p>
          <a:p>
            <a:pPr algn="ctr"/>
            <a:r>
              <a:rPr lang="en-US" sz="3600" b="1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lots  are  different</a:t>
            </a:r>
          </a:p>
        </p:txBody>
      </p:sp>
      <p:sp>
        <p:nvSpPr>
          <p:cNvPr id="310277" name="Rectangle 5"/>
          <p:cNvSpPr>
            <a:spLocks noChangeArrowheads="1"/>
          </p:cNvSpPr>
          <p:nvPr/>
        </p:nvSpPr>
        <p:spPr bwMode="auto">
          <a:xfrm>
            <a:off x="3810000" y="381000"/>
            <a:ext cx="4114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b="1">
                <a:solidFill>
                  <a:schemeClr val="tx2"/>
                </a:solidFill>
              </a:rPr>
              <a:t>The left side. This is</a:t>
            </a:r>
          </a:p>
          <a:p>
            <a:pPr marL="342900" indent="-342900" algn="ctr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b="1">
                <a:solidFill>
                  <a:schemeClr val="tx2"/>
                </a:solidFill>
              </a:rPr>
              <a:t>an </a:t>
            </a:r>
            <a:r>
              <a:rPr lang="en-US" b="1" i="1">
                <a:solidFill>
                  <a:schemeClr val="tx2"/>
                </a:solidFill>
              </a:rPr>
              <a:t>exit only</a:t>
            </a:r>
            <a:r>
              <a:rPr lang="en-US" b="1">
                <a:solidFill>
                  <a:schemeClr val="tx2"/>
                </a:solidFill>
              </a:rPr>
              <a:t> driveway.</a:t>
            </a:r>
          </a:p>
        </p:txBody>
      </p:sp>
      <p:sp>
        <p:nvSpPr>
          <p:cNvPr id="310278" name="Oval 6"/>
          <p:cNvSpPr>
            <a:spLocks noChangeArrowheads="1"/>
          </p:cNvSpPr>
          <p:nvPr/>
        </p:nvSpPr>
        <p:spPr bwMode="auto">
          <a:xfrm>
            <a:off x="4419600" y="4114800"/>
            <a:ext cx="1066800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5" grpId="0" animBg="1" autoUpdateAnimBg="0"/>
      <p:bldP spid="310277" grpId="0" autoUpdateAnimBg="0"/>
      <p:bldP spid="3102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 descr="P101075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1" name="Rectangle 3"/>
          <p:cNvSpPr>
            <a:spLocks noChangeArrowheads="1"/>
          </p:cNvSpPr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1">
                <a:solidFill>
                  <a:srgbClr val="00FFFF"/>
                </a:solidFill>
              </a:rPr>
              <a:t>   In this </a:t>
            </a:r>
            <a:r>
              <a:rPr lang="en-US" b="1">
                <a:solidFill>
                  <a:srgbClr val="66FF33"/>
                </a:solidFill>
              </a:rPr>
              <a:t>parking lot,</a:t>
            </a:r>
            <a:r>
              <a:rPr lang="en-US" b="1">
                <a:solidFill>
                  <a:srgbClr val="00FFFF"/>
                </a:solidFill>
              </a:rPr>
              <a:t> there is </a:t>
            </a:r>
            <a:r>
              <a:rPr lang="en-US" b="1">
                <a:solidFill>
                  <a:srgbClr val="66FF33"/>
                </a:solidFill>
              </a:rPr>
              <a:t>no stop sign</a:t>
            </a:r>
            <a:r>
              <a:rPr lang="en-US" b="1">
                <a:solidFill>
                  <a:srgbClr val="00FFFF"/>
                </a:solidFill>
              </a:rPr>
              <a:t>, just the word  </a:t>
            </a:r>
            <a:r>
              <a:rPr lang="en-US" b="1">
                <a:solidFill>
                  <a:schemeClr val="bg1"/>
                </a:solidFill>
              </a:rPr>
              <a:t>STOP</a:t>
            </a:r>
            <a:r>
              <a:rPr lang="en-US" b="1">
                <a:solidFill>
                  <a:srgbClr val="00FFFF"/>
                </a:solidFill>
              </a:rPr>
              <a:t> painted on the pavement. </a:t>
            </a:r>
            <a:r>
              <a:rPr lang="en-US" b="1" i="1">
                <a:solidFill>
                  <a:srgbClr val="00FFFF"/>
                </a:solidFill>
              </a:rPr>
              <a:t>Be sure to stop!</a:t>
            </a:r>
          </a:p>
        </p:txBody>
      </p:sp>
      <p:sp>
        <p:nvSpPr>
          <p:cNvPr id="380932" name="WordArt 4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2743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...however  some  parking </a:t>
            </a:r>
          </a:p>
          <a:p>
            <a:pPr algn="ctr"/>
            <a:r>
              <a:rPr lang="en-US" sz="3600" b="1" kern="10"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lots  are  different</a:t>
            </a:r>
          </a:p>
        </p:txBody>
      </p:sp>
      <p:sp>
        <p:nvSpPr>
          <p:cNvPr id="380933" name="Line 5"/>
          <p:cNvSpPr>
            <a:spLocks noChangeShapeType="1"/>
          </p:cNvSpPr>
          <p:nvPr/>
        </p:nvSpPr>
        <p:spPr bwMode="auto">
          <a:xfrm flipV="1">
            <a:off x="5638800" y="4038600"/>
            <a:ext cx="2057400" cy="15240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4" name="theme music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132" name="Picture 1028" descr="bd04965_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685800"/>
            <a:ext cx="5029200" cy="44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3" name="Rectangle 1029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334000"/>
            <a:ext cx="7239000" cy="9906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b="1">
                <a:solidFill>
                  <a:srgbClr val="CC99FF"/>
                </a:solidFill>
              </a:rPr>
              <a:t>City and Parking</a:t>
            </a:r>
          </a:p>
          <a:p>
            <a:pPr>
              <a:lnSpc>
                <a:spcPct val="70000"/>
              </a:lnSpc>
            </a:pPr>
            <a:r>
              <a:rPr lang="en-US" b="1">
                <a:solidFill>
                  <a:srgbClr val="CC99FF"/>
                </a:solidFill>
              </a:rPr>
              <a:t>Strategies / Rules of Road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4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4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4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4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4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4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4134"/>
                </p:tgtEl>
              </p:cMediaNode>
            </p:audio>
          </p:childTnLst>
        </p:cTn>
      </p:par>
    </p:tnLst>
    <p:bldLst>
      <p:bldP spid="30413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WordArt 4"/>
          <p:cNvSpPr>
            <a:spLocks noChangeArrowheads="1" noChangeShapeType="1" noTextEdit="1"/>
          </p:cNvSpPr>
          <p:nvPr/>
        </p:nvSpPr>
        <p:spPr bwMode="auto">
          <a:xfrm>
            <a:off x="2819400" y="5638800"/>
            <a:ext cx="38100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</a:rPr>
              <a:t>an example . . .</a:t>
            </a:r>
          </a:p>
        </p:txBody>
      </p:sp>
      <p:pic>
        <p:nvPicPr>
          <p:cNvPr id="23859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31781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8601" name="Rectangle 9"/>
          <p:cNvSpPr>
            <a:spLocks noGrp="1" noChangeArrowheads="1"/>
          </p:cNvSpPr>
          <p:nvPr>
            <p:ph type="title"/>
          </p:nvPr>
        </p:nvSpPr>
        <p:spPr>
          <a:xfrm>
            <a:off x="2667000" y="304800"/>
            <a:ext cx="3505200" cy="868363"/>
          </a:xfrm>
          <a:noFill/>
          <a:ln/>
        </p:spPr>
        <p:txBody>
          <a:bodyPr/>
          <a:lstStyle/>
          <a:p>
            <a:r>
              <a:rPr lang="en-US" sz="3200" b="1">
                <a:solidFill>
                  <a:schemeClr val="folHlink"/>
                </a:solidFill>
              </a:rPr>
              <a:t>Angle Parking</a:t>
            </a:r>
          </a:p>
        </p:txBody>
      </p:sp>
    </p:spTree>
  </p:cSld>
  <p:clrMapOvr>
    <a:masterClrMapping/>
  </p:clrMapOvr>
  <p:transition advTm="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gle park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164771"/>
            <a:ext cx="5791200" cy="4343400"/>
          </a:xfrm>
          <a:prstGeom prst="rect">
            <a:avLst/>
          </a:prstGeom>
        </p:spPr>
      </p:pic>
      <p:sp>
        <p:nvSpPr>
          <p:cNvPr id="3" name="Rectangle 21"/>
          <p:cNvSpPr txBox="1">
            <a:spLocks noChangeArrowheads="1"/>
          </p:cNvSpPr>
          <p:nvPr/>
        </p:nvSpPr>
        <p:spPr bwMode="auto">
          <a:xfrm>
            <a:off x="2667000" y="304800"/>
            <a:ext cx="35052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smtClean="0">
                <a:solidFill>
                  <a:schemeClr val="folHlink"/>
                </a:solidFill>
              </a:rPr>
              <a:t>Angle Parking</a:t>
            </a:r>
            <a:endParaRPr lang="en-US" sz="3200" b="1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2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1" name="sn0028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32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0" name="Picture 2" descr="P1000179"/>
          <p:cNvPicPr>
            <a:picLocks noChangeAspect="1" noChangeArrowheads="1"/>
          </p:cNvPicPr>
          <p:nvPr/>
        </p:nvPicPr>
        <p:blipFill>
          <a:blip r:embed="rId5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99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16764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FFFF"/>
                </a:solidFill>
              </a:rPr>
              <a:t>Since you see backup lights it would be wise to:</a:t>
            </a:r>
            <a:r>
              <a:rPr lang="en-US" sz="2800" dirty="0">
                <a:solidFill>
                  <a:srgbClr val="00FFFF"/>
                </a:solidFill>
              </a:rPr>
              <a:t> </a:t>
            </a:r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219200" y="5486400"/>
            <a:ext cx="3352800" cy="381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>
                <a:solidFill>
                  <a:srgbClr val="FFFF00"/>
                </a:solidFill>
              </a:rPr>
              <a:t>   TAP YOUR HORN    – </a:t>
            </a:r>
          </a:p>
        </p:txBody>
      </p:sp>
      <p:sp>
        <p:nvSpPr>
          <p:cNvPr id="339974" name="Rectangle 6"/>
          <p:cNvSpPr>
            <a:spLocks noChangeArrowheads="1"/>
          </p:cNvSpPr>
          <p:nvPr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rgbClr val="00FFFF"/>
                </a:solidFill>
              </a:rPr>
              <a:t>You’d like to park in the space past the white van on            the left, but what important thing must you first deal with?</a:t>
            </a:r>
          </a:p>
        </p:txBody>
      </p:sp>
      <p:sp>
        <p:nvSpPr>
          <p:cNvPr id="339975" name="Oval 7"/>
          <p:cNvSpPr>
            <a:spLocks noChangeArrowheads="1"/>
          </p:cNvSpPr>
          <p:nvPr/>
        </p:nvSpPr>
        <p:spPr bwMode="auto">
          <a:xfrm>
            <a:off x="5486400" y="3657600"/>
            <a:ext cx="838200" cy="4572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9976" name="Rectangle 8"/>
          <p:cNvSpPr>
            <a:spLocks noChangeArrowheads="1"/>
          </p:cNvSpPr>
          <p:nvPr/>
        </p:nvSpPr>
        <p:spPr bwMode="auto">
          <a:xfrm>
            <a:off x="4038600" y="5486400"/>
            <a:ext cx="3505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1">
                <a:solidFill>
                  <a:srgbClr val="FFFF00"/>
                </a:solidFill>
              </a:rPr>
              <a:t>  or you could just wait...</a:t>
            </a:r>
          </a:p>
        </p:txBody>
      </p:sp>
      <p:sp>
        <p:nvSpPr>
          <p:cNvPr id="339977" name="Line 9"/>
          <p:cNvSpPr>
            <a:spLocks noChangeShapeType="1"/>
          </p:cNvSpPr>
          <p:nvPr/>
        </p:nvSpPr>
        <p:spPr bwMode="auto">
          <a:xfrm flipH="1" flipV="1">
            <a:off x="1752600" y="4343400"/>
            <a:ext cx="4572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"/>
                                        <p:tgtEl>
                                          <p:spTgt spid="339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16" fill="hold"/>
                                        <p:tgtEl>
                                          <p:spTgt spid="339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16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"/>
                                        <p:tgtEl>
                                          <p:spTgt spid="3399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9971"/>
                </p:tgtEl>
              </p:cMediaNode>
            </p:audio>
          </p:childTnLst>
        </p:cTn>
      </p:par>
    </p:tnLst>
    <p:bldLst>
      <p:bldP spid="339972" grpId="0" animBg="1" autoUpdateAnimBg="0"/>
      <p:bldP spid="339973" grpId="0" build="p" autoUpdateAnimBg="0"/>
      <p:bldP spid="339975" grpId="0" animBg="1"/>
      <p:bldP spid="339976" grpId="0" build="p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z="4000"/>
          </a:p>
        </p:txBody>
      </p:sp>
      <p:pic>
        <p:nvPicPr>
          <p:cNvPr id="319491" name="Picture 3" descr="MVC-005S"/>
          <p:cNvPicPr>
            <a:picLocks noChangeAspect="1" noChangeArrowheads="1"/>
          </p:cNvPicPr>
          <p:nvPr/>
        </p:nvPicPr>
        <p:blipFill>
          <a:blip r:embed="rId2" cstate="email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868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492" name="Rectangle 4"/>
          <p:cNvSpPr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rgbClr val="66FFFF"/>
                </a:solidFill>
              </a:rPr>
              <a:t>You want to park where that car is backing up. </a:t>
            </a:r>
          </a:p>
          <a:p>
            <a:pPr algn="ctr">
              <a:lnSpc>
                <a:spcPct val="90000"/>
              </a:lnSpc>
            </a:pPr>
            <a:r>
              <a:rPr lang="en-US" sz="2800" b="1">
                <a:solidFill>
                  <a:srgbClr val="66FFFF"/>
                </a:solidFill>
              </a:rPr>
              <a:t>What should you do?</a:t>
            </a:r>
          </a:p>
        </p:txBody>
      </p:sp>
      <p:sp>
        <p:nvSpPr>
          <p:cNvPr id="319493" name="AutoShape 5"/>
          <p:cNvSpPr>
            <a:spLocks noChangeArrowheads="1"/>
          </p:cNvSpPr>
          <p:nvPr/>
        </p:nvSpPr>
        <p:spPr bwMode="auto">
          <a:xfrm>
            <a:off x="3124200" y="33528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838200"/>
          </a:xfrm>
          <a:solidFill>
            <a:schemeClr val="tx1"/>
          </a:solidFill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chemeClr val="hlink"/>
                </a:solidFill>
              </a:rPr>
              <a:t>No horn, just wait for them to back out.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9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343044" name="Picture 4" descr="P1000824"/>
          <p:cNvPicPr>
            <a:picLocks noChangeAspect="1" noChangeArrowheads="1"/>
          </p:cNvPicPr>
          <p:nvPr/>
        </p:nvPicPr>
        <p:blipFill>
          <a:blip r:embed="rId2" cstate="email">
            <a:lum bright="24000" contrast="2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62600"/>
            <a:ext cx="9144000" cy="12954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66CCFF"/>
                </a:solidFill>
              </a:rPr>
              <a:t>When should you </a:t>
            </a:r>
            <a:r>
              <a:rPr lang="en-US" sz="2800" b="1" i="1">
                <a:solidFill>
                  <a:srgbClr val="66CCFF"/>
                </a:solidFill>
              </a:rPr>
              <a:t>turn your steering         </a:t>
            </a:r>
            <a:br>
              <a:rPr lang="en-US" sz="2800" b="1" i="1">
                <a:solidFill>
                  <a:srgbClr val="66CCFF"/>
                </a:solidFill>
              </a:rPr>
            </a:br>
            <a:r>
              <a:rPr lang="en-US" sz="2800" b="1" i="1">
                <a:solidFill>
                  <a:srgbClr val="66CCFF"/>
                </a:solidFill>
              </a:rPr>
              <a:t>wheel</a:t>
            </a:r>
            <a:r>
              <a:rPr lang="en-US" sz="2800" b="1">
                <a:solidFill>
                  <a:srgbClr val="66CCFF"/>
                </a:solidFill>
              </a:rPr>
              <a:t> to get into this space?</a:t>
            </a:r>
          </a:p>
        </p:txBody>
      </p:sp>
      <p:sp>
        <p:nvSpPr>
          <p:cNvPr id="343045" name="Line 5"/>
          <p:cNvSpPr>
            <a:spLocks noChangeShapeType="1"/>
          </p:cNvSpPr>
          <p:nvPr/>
        </p:nvSpPr>
        <p:spPr bwMode="auto">
          <a:xfrm flipV="1">
            <a:off x="5486400" y="4495800"/>
            <a:ext cx="1524000" cy="121920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3046" name="Rectangle 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b="1">
                <a:solidFill>
                  <a:schemeClr val="hlink"/>
                </a:solidFill>
              </a:rPr>
              <a:t>   When your front end just passes this first car.</a:t>
            </a:r>
          </a:p>
        </p:txBody>
      </p:sp>
      <p:sp>
        <p:nvSpPr>
          <p:cNvPr id="343047" name="Line 7"/>
          <p:cNvSpPr>
            <a:spLocks noChangeShapeType="1"/>
          </p:cNvSpPr>
          <p:nvPr/>
        </p:nvSpPr>
        <p:spPr bwMode="auto">
          <a:xfrm>
            <a:off x="6934200" y="609600"/>
            <a:ext cx="685800" cy="281940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3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5" grpId="0" animBg="1"/>
      <p:bldP spid="343046" grpId="0" animBg="1" autoUpdateAnimBg="0"/>
      <p:bldP spid="3430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P100017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38800"/>
            <a:ext cx="9144000" cy="1219200"/>
          </a:xfrm>
          <a:solidFill>
            <a:schemeClr val="tx1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>
                <a:solidFill>
                  <a:srgbClr val="66FFFF"/>
                </a:solidFill>
              </a:rPr>
              <a:t>Which way will you turn the steering wheel when backing out of this parking stall and when?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09600"/>
          </a:xfrm>
          <a:solidFill>
            <a:schemeClr val="tx1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12700" dir="54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FontTx/>
              <a:buNone/>
            </a:pPr>
            <a:r>
              <a:rPr lang="en-US" sz="2400" b="1" dirty="0">
                <a:solidFill>
                  <a:schemeClr val="hlink"/>
                </a:solidFill>
              </a:rPr>
              <a:t>   To the right, when your front end clears their back end.</a:t>
            </a:r>
          </a:p>
        </p:txBody>
      </p:sp>
      <p:sp>
        <p:nvSpPr>
          <p:cNvPr id="32774" name="WordArt 6"/>
          <p:cNvSpPr>
            <a:spLocks noChangeArrowheads="1" noChangeShapeType="1" noTextEdit="1"/>
          </p:cNvSpPr>
          <p:nvPr/>
        </p:nvSpPr>
        <p:spPr bwMode="auto">
          <a:xfrm>
            <a:off x="6629400" y="4419600"/>
            <a:ext cx="2157413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You are 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angle parked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next to this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white car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MVC-006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7772400" cy="3276600"/>
          </a:xfrm>
          <a:effectLst>
            <a:outerShdw dist="28398" dir="1593903" algn="ctr" rotWithShape="0">
              <a:schemeClr val="tx1"/>
            </a:outerShdw>
          </a:effectLst>
        </p:spPr>
        <p:txBody>
          <a:bodyPr/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    You are backing out of an angle parking space. Before turning the wheels to the _______ you must you check for ___________and be sure that you have             __________________________</a:t>
            </a:r>
          </a:p>
        </p:txBody>
      </p:sp>
      <p:sp>
        <p:nvSpPr>
          <p:cNvPr id="172037" name="WordArt 5"/>
          <p:cNvSpPr>
            <a:spLocks noChangeArrowheads="1" noChangeShapeType="1" noTextEdit="1"/>
          </p:cNvSpPr>
          <p:nvPr/>
        </p:nvSpPr>
        <p:spPr bwMode="auto">
          <a:xfrm>
            <a:off x="1219200" y="5334000"/>
            <a:ext cx="116205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right</a:t>
            </a:r>
          </a:p>
        </p:txBody>
      </p:sp>
      <p:sp>
        <p:nvSpPr>
          <p:cNvPr id="172038" name="WordArt 6"/>
          <p:cNvSpPr>
            <a:spLocks noChangeArrowheads="1" noChangeShapeType="1" noTextEdit="1"/>
          </p:cNvSpPr>
          <p:nvPr/>
        </p:nvSpPr>
        <p:spPr bwMode="auto">
          <a:xfrm>
            <a:off x="1295400" y="5715000"/>
            <a:ext cx="17526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traffic</a:t>
            </a:r>
          </a:p>
        </p:txBody>
      </p:sp>
      <p:sp>
        <p:nvSpPr>
          <p:cNvPr id="172039" name="WordArt 7"/>
          <p:cNvSpPr>
            <a:spLocks noChangeArrowheads="1" noChangeShapeType="1" noTextEdit="1"/>
          </p:cNvSpPr>
          <p:nvPr/>
        </p:nvSpPr>
        <p:spPr bwMode="auto">
          <a:xfrm>
            <a:off x="1295400" y="6096000"/>
            <a:ext cx="48006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cleared the car on your left </a:t>
            </a:r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3581400" cy="1219200"/>
          </a:xfrm>
          <a:solidFill>
            <a:schemeClr val="tx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i="1">
                <a:solidFill>
                  <a:srgbClr val="00FFFF"/>
                </a:solidFill>
              </a:rPr>
              <a:t> Let’s see if you  remember…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utoUpdateAnimBg="0"/>
      <p:bldP spid="172037" grpId="0" animBg="1"/>
      <p:bldP spid="172038" grpId="0" animBg="1"/>
      <p:bldP spid="172039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0</TotalTime>
  <Words>503</Words>
  <Application>Microsoft Office PowerPoint</Application>
  <PresentationFormat>On-screen Show (4:3)</PresentationFormat>
  <Paragraphs>56</Paragraphs>
  <Slides>19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Blank Presentation</vt:lpstr>
      <vt:lpstr>5_Default Design</vt:lpstr>
      <vt:lpstr>PowerPoint Presentation</vt:lpstr>
      <vt:lpstr>PowerPoint Presentation</vt:lpstr>
      <vt:lpstr>Angle Parking</vt:lpstr>
      <vt:lpstr>PowerPoint Presentation</vt:lpstr>
      <vt:lpstr>Since you see backup lights it would be wise to: </vt:lpstr>
      <vt:lpstr>PowerPoint Presentation</vt:lpstr>
      <vt:lpstr>When should you turn your steering          wheel to get into this space?</vt:lpstr>
      <vt:lpstr>Which way will you turn the steering wheel when backing out of this parking stall and when?</vt:lpstr>
      <vt:lpstr> Let’s see if you  remember…</vt:lpstr>
      <vt:lpstr>Straight-in parking</vt:lpstr>
      <vt:lpstr>PowerPoint Presentation</vt:lpstr>
      <vt:lpstr>For you to properly park your car between              the blue and white vehicles (after lady passes).             What should you now be doing?</vt:lpstr>
      <vt:lpstr>What would happen if this driver                          started backing up right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2010-10-22T00:49:09Z</dcterms:created>
  <dcterms:modified xsi:type="dcterms:W3CDTF">2014-07-01T20:26:21Z</dcterms:modified>
</cp:coreProperties>
</file>