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Lst>
  <p:notesMasterIdLst>
    <p:notesMasterId r:id="rId24"/>
  </p:notesMasterIdLst>
  <p:sldIdLst>
    <p:sldId id="420" r:id="rId3"/>
    <p:sldId id="362" r:id="rId4"/>
    <p:sldId id="282" r:id="rId5"/>
    <p:sldId id="341" r:id="rId6"/>
    <p:sldId id="342" r:id="rId7"/>
    <p:sldId id="356" r:id="rId8"/>
    <p:sldId id="363" r:id="rId9"/>
    <p:sldId id="343" r:id="rId10"/>
    <p:sldId id="344" r:id="rId11"/>
    <p:sldId id="345" r:id="rId12"/>
    <p:sldId id="346" r:id="rId13"/>
    <p:sldId id="347" r:id="rId14"/>
    <p:sldId id="348" r:id="rId15"/>
    <p:sldId id="349" r:id="rId16"/>
    <p:sldId id="350" r:id="rId17"/>
    <p:sldId id="351" r:id="rId18"/>
    <p:sldId id="352" r:id="rId19"/>
    <p:sldId id="325" r:id="rId20"/>
    <p:sldId id="376" r:id="rId21"/>
    <p:sldId id="377" r:id="rId22"/>
    <p:sldId id="421"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FF"/>
    <a:srgbClr val="66FFFF"/>
    <a:srgbClr val="FFFF00"/>
    <a:srgbClr val="FFCC66"/>
    <a:srgbClr val="3399FF"/>
    <a:srgbClr val="FF9999"/>
    <a:srgbClr val="FF7C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574" autoAdjust="0"/>
  </p:normalViewPr>
  <p:slideViewPr>
    <p:cSldViewPr>
      <p:cViewPr varScale="1">
        <p:scale>
          <a:sx n="103" d="100"/>
          <a:sy n="103" d="100"/>
        </p:scale>
        <p:origin x="-792"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E5E1DED-F0FF-4EAC-AC91-26A685FB19CF}" type="slidenum">
              <a:rPr lang="en-US"/>
              <a:pPr/>
              <a:t>‹#›</a:t>
            </a:fld>
            <a:endParaRPr lang="en-US"/>
          </a:p>
        </p:txBody>
      </p:sp>
    </p:spTree>
    <p:extLst>
      <p:ext uri="{BB962C8B-B14F-4D97-AF65-F5344CB8AC3E}">
        <p14:creationId xmlns:p14="http://schemas.microsoft.com/office/powerpoint/2010/main" val="35422681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015AB-DAF2-40A4-8300-BE93D8903806}" type="slidenum">
              <a:rPr lang="en-US"/>
              <a:pPr/>
              <a:t>3</a:t>
            </a:fld>
            <a:endParaRPr lang="en-US"/>
          </a:p>
        </p:txBody>
      </p:sp>
      <p:sp>
        <p:nvSpPr>
          <p:cNvPr id="35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BAC5F-9051-4B90-9FA7-819B073825E5}" type="slidenum">
              <a:rPr lang="en-US"/>
              <a:pPr/>
              <a:t>12</a:t>
            </a:fld>
            <a:endParaRPr lang="en-US"/>
          </a:p>
        </p:txBody>
      </p:sp>
      <p:sp>
        <p:nvSpPr>
          <p:cNvPr id="148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E9409-43B8-458A-AAA9-65A8E33C576C}" type="slidenum">
              <a:rPr lang="en-US"/>
              <a:pPr/>
              <a:t>13</a:t>
            </a:fld>
            <a:endParaRPr lang="en-US"/>
          </a:p>
        </p:txBody>
      </p:sp>
      <p:sp>
        <p:nvSpPr>
          <p:cNvPr id="150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B31E0-5E99-4842-BFAD-53FD5191317C}" type="slidenum">
              <a:rPr lang="en-US"/>
              <a:pPr/>
              <a:t>14</a:t>
            </a:fld>
            <a:endParaRPr lang="en-US"/>
          </a:p>
        </p:txBody>
      </p:sp>
      <p:sp>
        <p:nvSpPr>
          <p:cNvPr id="152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A7239-B583-447B-A052-49914644BF77}" type="slidenum">
              <a:rPr lang="en-US"/>
              <a:pPr/>
              <a:t>15</a:t>
            </a:fld>
            <a:endParaRPr lang="en-US"/>
          </a:p>
        </p:txBody>
      </p:sp>
      <p:sp>
        <p:nvSpPr>
          <p:cNvPr id="154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175D2-5B42-4D46-9507-FC89C9678D88}" type="slidenum">
              <a:rPr lang="en-US"/>
              <a:pPr/>
              <a:t>16</a:t>
            </a:fld>
            <a:endParaRPr lang="en-US"/>
          </a:p>
        </p:txBody>
      </p:sp>
      <p:sp>
        <p:nvSpPr>
          <p:cNvPr id="156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221D3-90E8-4C5A-B859-D559BA8CCA07}" type="slidenum">
              <a:rPr lang="en-US"/>
              <a:pPr/>
              <a:t>17</a:t>
            </a:fld>
            <a:endParaRPr lang="en-US"/>
          </a:p>
        </p:txBody>
      </p:sp>
      <p:sp>
        <p:nvSpPr>
          <p:cNvPr id="158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97AC8-92C1-404C-94E6-F8F33D1C5410}" type="slidenum">
              <a:rPr lang="en-US"/>
              <a:pPr/>
              <a:t>18</a:t>
            </a:fld>
            <a:endParaRPr lang="en-US"/>
          </a:p>
        </p:txBody>
      </p:sp>
      <p:sp>
        <p:nvSpPr>
          <p:cNvPr id="113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1E586-D0DC-4E4C-89FA-600591FCE994}" type="slidenum">
              <a:rPr lang="en-US"/>
              <a:pPr/>
              <a:t>19</a:t>
            </a:fld>
            <a:endParaRPr lang="en-US"/>
          </a:p>
        </p:txBody>
      </p:sp>
      <p:sp>
        <p:nvSpPr>
          <p:cNvPr id="197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7B002-E5EA-41A4-9473-C51215178817}" type="slidenum">
              <a:rPr lang="en-US"/>
              <a:pPr/>
              <a:t>20</a:t>
            </a:fld>
            <a:endParaRPr lang="en-US"/>
          </a:p>
        </p:txBody>
      </p:sp>
      <p:sp>
        <p:nvSpPr>
          <p:cNvPr id="199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9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F0240-7DAE-49B5-A9ED-D6A648FF729D}" type="slidenum">
              <a:rPr lang="en-US"/>
              <a:pPr/>
              <a:t>4</a:t>
            </a:fld>
            <a:endParaRPr lang="en-US"/>
          </a:p>
        </p:txBody>
      </p:sp>
      <p:sp>
        <p:nvSpPr>
          <p:cNvPr id="136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4EDE6-CA6B-4EB2-8B4D-A45DEF6DD212}" type="slidenum">
              <a:rPr lang="en-US"/>
              <a:pPr/>
              <a:t>5</a:t>
            </a:fld>
            <a:endParaRPr lang="en-US"/>
          </a:p>
        </p:txBody>
      </p:sp>
      <p:sp>
        <p:nvSpPr>
          <p:cNvPr id="138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F6BF1-8630-4646-8C02-6D91482560DC}" type="slidenum">
              <a:rPr lang="en-US"/>
              <a:pPr/>
              <a:t>6</a:t>
            </a:fld>
            <a:endParaRPr lang="en-US"/>
          </a:p>
        </p:txBody>
      </p:sp>
      <p:sp>
        <p:nvSpPr>
          <p:cNvPr id="166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F5175-882C-42B0-9F2F-2F43241C6009}" type="slidenum">
              <a:rPr lang="en-US"/>
              <a:pPr/>
              <a:t>7</a:t>
            </a:fld>
            <a:endParaRPr lang="en-US"/>
          </a:p>
        </p:txBody>
      </p:sp>
      <p:sp>
        <p:nvSpPr>
          <p:cNvPr id="175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5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16890-2CC9-4B06-8F55-E8AF908EC6BF}" type="slidenum">
              <a:rPr lang="en-US"/>
              <a:pPr/>
              <a:t>8</a:t>
            </a:fld>
            <a:endParaRPr lang="en-US"/>
          </a:p>
        </p:txBody>
      </p:sp>
      <p:sp>
        <p:nvSpPr>
          <p:cNvPr id="140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B6DEE-5163-4A3E-8ED2-AE87CD227580}" type="slidenum">
              <a:rPr lang="en-US"/>
              <a:pPr/>
              <a:t>9</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EB69B-7EFC-489C-849B-937FBE7F1FFB}" type="slidenum">
              <a:rPr lang="en-US"/>
              <a:pPr/>
              <a:t>10</a:t>
            </a:fld>
            <a:endParaRPr lang="en-US"/>
          </a:p>
        </p:txBody>
      </p:sp>
      <p:sp>
        <p:nvSpPr>
          <p:cNvPr id="144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18F67-51AA-417A-BFB7-1B977C3FEE81}" type="slidenum">
              <a:rPr lang="en-US"/>
              <a:pPr/>
              <a:t>11</a:t>
            </a:fld>
            <a:endParaRPr lang="en-US"/>
          </a:p>
        </p:txBody>
      </p:sp>
      <p:sp>
        <p:nvSpPr>
          <p:cNvPr id="146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FA547D-84F6-42A7-A136-D5AA964C8C04}" type="slidenum">
              <a:rPr lang="en-US"/>
              <a:pPr/>
              <a:t>‹#›</a:t>
            </a:fld>
            <a:endParaRPr lang="en-US"/>
          </a:p>
        </p:txBody>
      </p:sp>
    </p:spTree>
    <p:extLst>
      <p:ext uri="{BB962C8B-B14F-4D97-AF65-F5344CB8AC3E}">
        <p14:creationId xmlns:p14="http://schemas.microsoft.com/office/powerpoint/2010/main" val="2190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316F91-9450-4E3B-9AF5-19C6A4F9C846}" type="slidenum">
              <a:rPr lang="en-US"/>
              <a:pPr/>
              <a:t>‹#›</a:t>
            </a:fld>
            <a:endParaRPr lang="en-US"/>
          </a:p>
        </p:txBody>
      </p:sp>
    </p:spTree>
    <p:extLst>
      <p:ext uri="{BB962C8B-B14F-4D97-AF65-F5344CB8AC3E}">
        <p14:creationId xmlns:p14="http://schemas.microsoft.com/office/powerpoint/2010/main" val="248962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98BA1E-EFCC-46AB-AE4A-9232B373C197}" type="slidenum">
              <a:rPr lang="en-US"/>
              <a:pPr/>
              <a:t>‹#›</a:t>
            </a:fld>
            <a:endParaRPr lang="en-US"/>
          </a:p>
        </p:txBody>
      </p:sp>
    </p:spTree>
    <p:extLst>
      <p:ext uri="{BB962C8B-B14F-4D97-AF65-F5344CB8AC3E}">
        <p14:creationId xmlns:p14="http://schemas.microsoft.com/office/powerpoint/2010/main" val="307398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A255C50-1EF2-4AD0-8B0D-4CF903178D89}" type="slidenum">
              <a:rPr lang="en-US"/>
              <a:pPr/>
              <a:t>‹#›</a:t>
            </a:fld>
            <a:endParaRPr lang="en-US"/>
          </a:p>
        </p:txBody>
      </p:sp>
    </p:spTree>
    <p:extLst>
      <p:ext uri="{BB962C8B-B14F-4D97-AF65-F5344CB8AC3E}">
        <p14:creationId xmlns:p14="http://schemas.microsoft.com/office/powerpoint/2010/main" val="50789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E534F2A-6659-4451-A806-76DD3DE4668F}" type="slidenum">
              <a:rPr lang="en-US"/>
              <a:pPr/>
              <a:t>‹#›</a:t>
            </a:fld>
            <a:endParaRPr lang="en-US"/>
          </a:p>
        </p:txBody>
      </p:sp>
    </p:spTree>
    <p:extLst>
      <p:ext uri="{BB962C8B-B14F-4D97-AF65-F5344CB8AC3E}">
        <p14:creationId xmlns:p14="http://schemas.microsoft.com/office/powerpoint/2010/main" val="121516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ED258BD-4E6B-4D3B-BC95-B4673EC3EBBD}" type="slidenum">
              <a:rPr lang="en-US"/>
              <a:pPr/>
              <a:t>‹#›</a:t>
            </a:fld>
            <a:endParaRPr lang="en-US"/>
          </a:p>
        </p:txBody>
      </p:sp>
    </p:spTree>
    <p:extLst>
      <p:ext uri="{BB962C8B-B14F-4D97-AF65-F5344CB8AC3E}">
        <p14:creationId xmlns:p14="http://schemas.microsoft.com/office/powerpoint/2010/main" val="1133534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EE559-8BB4-4448-B153-AD8DA03D4C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839743"/>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59D06-06E3-44D8-AB36-A9F5F419FC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38173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E461E-C914-49AF-9A07-A65BD7AE27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537177"/>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D409D9-D7BE-41FD-98D0-B6E73C0F0D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682521"/>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37E496-EDD4-4295-977A-A99A4CBA1E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59254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12B2B8-9557-41AF-9AD2-E0E91A78D519}" type="slidenum">
              <a:rPr lang="en-US"/>
              <a:pPr/>
              <a:t>‹#›</a:t>
            </a:fld>
            <a:endParaRPr lang="en-US"/>
          </a:p>
        </p:txBody>
      </p:sp>
    </p:spTree>
    <p:extLst>
      <p:ext uri="{BB962C8B-B14F-4D97-AF65-F5344CB8AC3E}">
        <p14:creationId xmlns:p14="http://schemas.microsoft.com/office/powerpoint/2010/main" val="673057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E27458-2DE5-4A90-A18E-05ECDE0865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4111196"/>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661F91-D815-4A18-86DE-F517E738F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570936"/>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7D58C3-D77A-45A8-A9EB-18CE73F101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3745329"/>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83A058-70AB-4EF1-85C3-9CEC16856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896300"/>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07989-9766-436B-AF3F-6BFB2C1FD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061068"/>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C5504-1C94-4D68-922F-E051B2AB23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265048"/>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FB3076-DCF7-46BF-98D2-5E390BB6A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2834996"/>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E7DB19-B378-4450-B144-8A6D04F8D0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870337"/>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9D8A1C-0F8A-4403-A517-10C625DA7A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86604"/>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2D88BE-ED0A-4DA1-AE07-9FABA6FCFD82}" type="slidenum">
              <a:rPr lang="en-US"/>
              <a:pPr/>
              <a:t>‹#›</a:t>
            </a:fld>
            <a:endParaRPr lang="en-US"/>
          </a:p>
        </p:txBody>
      </p:sp>
    </p:spTree>
    <p:extLst>
      <p:ext uri="{BB962C8B-B14F-4D97-AF65-F5344CB8AC3E}">
        <p14:creationId xmlns:p14="http://schemas.microsoft.com/office/powerpoint/2010/main" val="38402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36F9DC-CA35-4625-A28B-50BC68D18E91}" type="slidenum">
              <a:rPr lang="en-US"/>
              <a:pPr/>
              <a:t>‹#›</a:t>
            </a:fld>
            <a:endParaRPr lang="en-US"/>
          </a:p>
        </p:txBody>
      </p:sp>
    </p:spTree>
    <p:extLst>
      <p:ext uri="{BB962C8B-B14F-4D97-AF65-F5344CB8AC3E}">
        <p14:creationId xmlns:p14="http://schemas.microsoft.com/office/powerpoint/2010/main" val="402971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DDBDEC6-5416-4667-B30F-8215F2086513}" type="slidenum">
              <a:rPr lang="en-US"/>
              <a:pPr/>
              <a:t>‹#›</a:t>
            </a:fld>
            <a:endParaRPr lang="en-US"/>
          </a:p>
        </p:txBody>
      </p:sp>
    </p:spTree>
    <p:extLst>
      <p:ext uri="{BB962C8B-B14F-4D97-AF65-F5344CB8AC3E}">
        <p14:creationId xmlns:p14="http://schemas.microsoft.com/office/powerpoint/2010/main" val="111876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254428F-3A79-4A31-AD8A-0681BDA37B36}" type="slidenum">
              <a:rPr lang="en-US"/>
              <a:pPr/>
              <a:t>‹#›</a:t>
            </a:fld>
            <a:endParaRPr lang="en-US"/>
          </a:p>
        </p:txBody>
      </p:sp>
    </p:spTree>
    <p:extLst>
      <p:ext uri="{BB962C8B-B14F-4D97-AF65-F5344CB8AC3E}">
        <p14:creationId xmlns:p14="http://schemas.microsoft.com/office/powerpoint/2010/main" val="336687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81745B-7526-4B66-8889-20A476A34A9C}" type="slidenum">
              <a:rPr lang="en-US"/>
              <a:pPr/>
              <a:t>‹#›</a:t>
            </a:fld>
            <a:endParaRPr lang="en-US"/>
          </a:p>
        </p:txBody>
      </p:sp>
    </p:spTree>
    <p:extLst>
      <p:ext uri="{BB962C8B-B14F-4D97-AF65-F5344CB8AC3E}">
        <p14:creationId xmlns:p14="http://schemas.microsoft.com/office/powerpoint/2010/main" val="333769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8AE927-372B-4793-A774-676F5D4C878B}" type="slidenum">
              <a:rPr lang="en-US"/>
              <a:pPr/>
              <a:t>‹#›</a:t>
            </a:fld>
            <a:endParaRPr lang="en-US"/>
          </a:p>
        </p:txBody>
      </p:sp>
    </p:spTree>
    <p:extLst>
      <p:ext uri="{BB962C8B-B14F-4D97-AF65-F5344CB8AC3E}">
        <p14:creationId xmlns:p14="http://schemas.microsoft.com/office/powerpoint/2010/main" val="1381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87C3E6-81CB-444F-9C12-4B8A7C2B1ED4}" type="slidenum">
              <a:rPr lang="en-US"/>
              <a:pPr/>
              <a:t>‹#›</a:t>
            </a:fld>
            <a:endParaRPr lang="en-US"/>
          </a:p>
        </p:txBody>
      </p:sp>
    </p:spTree>
    <p:extLst>
      <p:ext uri="{BB962C8B-B14F-4D97-AF65-F5344CB8AC3E}">
        <p14:creationId xmlns:p14="http://schemas.microsoft.com/office/powerpoint/2010/main" val="10815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8C5ED"/>
            </a:gs>
            <a:gs pos="100000">
              <a:schemeClr val="bg2"/>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C60ADBF-30A3-4EB7-B64A-DD4636E2E7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68E3D23-9D01-4DE6-8DF5-B520AE1C9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8078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audio" Target="file:///C:\Driver%20Education\FILES%20%20FOR%20%20MAKING%20%20CDs\RR%20ST%202007-2010%20PPTX\Signs,%20Shapes%20and%20Colors\Animusic_-_Starship_Groove.mp3" TargetMode="Externa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w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wm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19.wmf"/><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0.emf"/><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slideLayout" Target="../slideLayouts/slideLayout12.xml"/><Relationship Id="rId7" Type="http://schemas.openxmlformats.org/officeDocument/2006/relationships/image" Target="../media/image33.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notesSlide" Target="../notesSlides/notesSlide17.xml"/><Relationship Id="rId9"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C:\DRIVER%20EDUCATION%20FILES\Driver%20Education%20CALIFORNIA%20course\theme%20music.mid" TargetMode="Externa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8.wmf"/><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wmf"/><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wmf"/><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image" Target="../media/image11.wmf"/><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nimusic_-_Starship_Groove.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3962400" y="3962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15"/>
          <p:cNvSpPr>
            <a:spLocks noChangeArrowheads="1" noChangeShapeType="1" noTextEdit="1"/>
          </p:cNvSpPr>
          <p:nvPr/>
        </p:nvSpPr>
        <p:spPr bwMode="auto">
          <a:xfrm>
            <a:off x="1219200" y="609600"/>
            <a:ext cx="6858000" cy="533400"/>
          </a:xfrm>
          <a:prstGeom prst="rect">
            <a:avLst/>
          </a:prstGeom>
        </p:spPr>
        <p:txBody>
          <a:bodyPr wrap="none" fromWordArt="1">
            <a:prstTxWarp prst="textPlain">
              <a:avLst>
                <a:gd name="adj" fmla="val 50000"/>
              </a:avLst>
            </a:prstTxWarp>
          </a:bodyPr>
          <a:lstStyle/>
          <a:p>
            <a:pPr algn="ctr"/>
            <a:r>
              <a:rPr lang="pt-BR" sz="3600" i="1" kern="10">
                <a:ln w="9525">
                  <a:solidFill>
                    <a:srgbClr val="000000"/>
                  </a:solidFill>
                  <a:round/>
                  <a:headEnd/>
                  <a:tailEnd/>
                </a:ln>
                <a:gradFill rotWithShape="1">
                  <a:gsLst>
                    <a:gs pos="0">
                      <a:srgbClr val="5E1800"/>
                    </a:gs>
                    <a:gs pos="100000">
                      <a:srgbClr val="CC3300"/>
                    </a:gs>
                  </a:gsLst>
                  <a:lin ang="5400000" scaled="1"/>
                </a:gradFill>
                <a:latin typeface="Arial Black"/>
              </a:rPr>
              <a:t>T H E  D R I V E R S   E D G E</a:t>
            </a:r>
            <a:endParaRPr lang="en-US" sz="3600" i="1" kern="1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4" name="Picture 16" descr="monitor_accessories_information_highway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79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17"/>
          <p:cNvSpPr>
            <a:spLocks noChangeArrowheads="1" noChangeShapeType="1" noTextEdit="1"/>
          </p:cNvSpPr>
          <p:nvPr/>
        </p:nvSpPr>
        <p:spPr bwMode="auto">
          <a:xfrm>
            <a:off x="1905000" y="2667000"/>
            <a:ext cx="5486400" cy="3810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s</a:t>
            </a: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lides and videos</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5257800"/>
            <a:ext cx="641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9"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759575"/>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1"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5052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2"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626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WordArt 23"/>
          <p:cNvSpPr>
            <a:spLocks noChangeArrowheads="1" noChangeShapeType="1" noTextEdit="1"/>
          </p:cNvSpPr>
          <p:nvPr/>
        </p:nvSpPr>
        <p:spPr bwMode="auto">
          <a:xfrm>
            <a:off x="1752600" y="6096000"/>
            <a:ext cx="6019800" cy="5334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Unit 3 – Driver Psychological Fitness    </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
        <p:nvSpPr>
          <p:cNvPr id="5132" name="WordArt 24"/>
          <p:cNvSpPr>
            <a:spLocks noChangeArrowheads="1" noChangeShapeType="1" noTextEdit="1"/>
          </p:cNvSpPr>
          <p:nvPr/>
        </p:nvSpPr>
        <p:spPr bwMode="auto">
          <a:xfrm>
            <a:off x="1752600" y="1600200"/>
            <a:ext cx="5486400" cy="457200"/>
          </a:xfrm>
          <a:prstGeom prst="rect">
            <a:avLst/>
          </a:prstGeom>
        </p:spPr>
        <p:txBody>
          <a:bodyPr wrap="none" fromWordArt="1">
            <a:prstTxWarp prst="textPlain">
              <a:avLst>
                <a:gd name="adj" fmla="val 50000"/>
              </a:avLst>
            </a:prstTxWarp>
          </a:bodyPr>
          <a:lstStyle/>
          <a:p>
            <a:pPr algn="ctr"/>
            <a:r>
              <a:rPr lang="pt-BR"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I N T E R A C T I V E</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
        <p:nvSpPr>
          <p:cNvPr id="13" name="TextBox 2"/>
          <p:cNvSpPr txBox="1"/>
          <p:nvPr/>
        </p:nvSpPr>
        <p:spPr>
          <a:xfrm rot="20624501">
            <a:off x="521332" y="4371753"/>
            <a:ext cx="2462534" cy="707886"/>
          </a:xfrm>
          <a:prstGeom prst="rect">
            <a:avLst/>
          </a:prstGeom>
          <a:noFill/>
        </p:spPr>
        <p:txBody>
          <a:bodyPr wrap="none"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r>
              <a:rPr lang="en-US" dirty="0" smtClean="0"/>
              <a:t>Partial Lesson</a:t>
            </a:r>
          </a:p>
          <a:p>
            <a:pPr algn="ctr"/>
            <a:r>
              <a:rPr lang="en-US" dirty="0"/>
              <a:t>f</a:t>
            </a:r>
            <a:r>
              <a:rPr lang="en-US" dirty="0" smtClean="0"/>
              <a:t>irst 20 out </a:t>
            </a:r>
            <a:r>
              <a:rPr lang="en-US" dirty="0" smtClean="0"/>
              <a:t>53</a:t>
            </a:r>
            <a:r>
              <a:rPr lang="en-US" dirty="0" smtClean="0"/>
              <a:t> </a:t>
            </a:r>
            <a:r>
              <a:rPr lang="en-US" dirty="0" smtClean="0"/>
              <a:t>slides</a:t>
            </a:r>
            <a:endParaRPr lang="en-US" dirty="0"/>
          </a:p>
        </p:txBody>
      </p:sp>
    </p:spTree>
    <p:extLst>
      <p:ext uri="{BB962C8B-B14F-4D97-AF65-F5344CB8AC3E}">
        <p14:creationId xmlns:p14="http://schemas.microsoft.com/office/powerpoint/2010/main" val="1598514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52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457200"/>
            <a:ext cx="2514600" cy="838200"/>
          </a:xfrm>
        </p:spPr>
        <p:txBody>
          <a:bodyPr/>
          <a:lstStyle/>
          <a:p>
            <a:r>
              <a:rPr lang="en-US" sz="1400" b="1">
                <a:solidFill>
                  <a:schemeClr val="tx1"/>
                </a:solidFill>
              </a:rPr>
              <a:t>The Psychological Nature </a:t>
            </a:r>
            <a:br>
              <a:rPr lang="en-US" sz="1400" b="1">
                <a:solidFill>
                  <a:schemeClr val="tx1"/>
                </a:solidFill>
              </a:rPr>
            </a:br>
            <a:r>
              <a:rPr lang="en-US" sz="1400" b="1">
                <a:solidFill>
                  <a:schemeClr val="tx1"/>
                </a:solidFill>
              </a:rPr>
              <a:t>of the Driver</a:t>
            </a:r>
            <a:endParaRPr lang="en-US" sz="1400">
              <a:solidFill>
                <a:schemeClr val="tx1"/>
              </a:solidFill>
            </a:endParaRPr>
          </a:p>
        </p:txBody>
      </p:sp>
      <p:sp>
        <p:nvSpPr>
          <p:cNvPr id="143363"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43367" name="WordArt 7"/>
          <p:cNvSpPr>
            <a:spLocks noChangeArrowheads="1" noChangeShapeType="1" noTextEdit="1"/>
          </p:cNvSpPr>
          <p:nvPr/>
        </p:nvSpPr>
        <p:spPr bwMode="auto">
          <a:xfrm>
            <a:off x="3352800" y="533400"/>
            <a:ext cx="49530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Attitudes and habit patterns</a:t>
            </a:r>
          </a:p>
        </p:txBody>
      </p:sp>
      <p:sp>
        <p:nvSpPr>
          <p:cNvPr id="143368" name="WordArt 8"/>
          <p:cNvSpPr>
            <a:spLocks noChangeArrowheads="1" noChangeShapeType="1" noTextEdit="1"/>
          </p:cNvSpPr>
          <p:nvPr/>
        </p:nvSpPr>
        <p:spPr bwMode="auto">
          <a:xfrm>
            <a:off x="1371600" y="5943600"/>
            <a:ext cx="70104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FF"/>
                </a:solidFill>
                <a:latin typeface="Arial Black"/>
              </a:rPr>
              <a:t>In addition...young drivers over-estimate their abilities. . .</a:t>
            </a:r>
          </a:p>
        </p:txBody>
      </p:sp>
      <p:sp>
        <p:nvSpPr>
          <p:cNvPr id="143370" name="Rectangle 10"/>
          <p:cNvSpPr>
            <a:spLocks noChangeArrowheads="1"/>
          </p:cNvSpPr>
          <p:nvPr/>
        </p:nvSpPr>
        <p:spPr bwMode="auto">
          <a:xfrm>
            <a:off x="3048000" y="1371600"/>
            <a:ext cx="5867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t>    </a:t>
            </a:r>
            <a:r>
              <a:rPr lang="en-US" b="1">
                <a:solidFill>
                  <a:schemeClr val="accent2"/>
                </a:solidFill>
              </a:rPr>
              <a:t>Young drivers are more willing to take risks compared to other drivers; they are more likely to perceive hazardous situations as less dangerous than they really are.</a:t>
            </a:r>
          </a:p>
          <a:p>
            <a:pPr marL="342900" indent="-342900">
              <a:lnSpc>
                <a:spcPct val="90000"/>
              </a:lnSpc>
              <a:spcBef>
                <a:spcPct val="20000"/>
              </a:spcBef>
            </a:pPr>
            <a:r>
              <a:rPr lang="en-US" b="1"/>
              <a:t>     Although drivers under the age of        25 have the fastest reaction times, they respond to hazards more slowly than do mid-age drivers, suggesting that they frequently fail to recognize situations as being potentially hazardous.</a:t>
            </a:r>
            <a:endParaRPr lang="en-US" b="1">
              <a:solidFill>
                <a:schemeClr val="accent2"/>
              </a:solidFill>
            </a:endParaRPr>
          </a:p>
        </p:txBody>
      </p:sp>
      <p:pic>
        <p:nvPicPr>
          <p:cNvPr id="14337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15811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7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505200"/>
            <a:ext cx="1370013"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70">
                                            <p:txEl>
                                              <p:pRg st="0" end="0"/>
                                            </p:txEl>
                                          </p:spTgt>
                                        </p:tgtEl>
                                        <p:attrNameLst>
                                          <p:attrName>style.visibility</p:attrName>
                                        </p:attrNameLst>
                                      </p:cBhvr>
                                      <p:to>
                                        <p:strVal val="visible"/>
                                      </p:to>
                                    </p:set>
                                    <p:animEffect transition="in" filter="wipe(up)">
                                      <p:cBhvr>
                                        <p:cTn id="7" dur="500"/>
                                        <p:tgtEl>
                                          <p:spTgt spid="1433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70">
                                            <p:txEl>
                                              <p:pRg st="1" end="1"/>
                                            </p:txEl>
                                          </p:spTgt>
                                        </p:tgtEl>
                                        <p:attrNameLst>
                                          <p:attrName>style.visibility</p:attrName>
                                        </p:attrNameLst>
                                      </p:cBhvr>
                                      <p:to>
                                        <p:strVal val="visible"/>
                                      </p:to>
                                    </p:set>
                                    <p:animEffect transition="in" filter="wipe(up)">
                                      <p:cBhvr>
                                        <p:cTn id="12" dur="500"/>
                                        <p:tgtEl>
                                          <p:spTgt spid="1433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68"/>
                                        </p:tgtEl>
                                        <p:attrNameLst>
                                          <p:attrName>style.visibility</p:attrName>
                                        </p:attrNameLst>
                                      </p:cBhvr>
                                      <p:to>
                                        <p:strVal val="visible"/>
                                      </p:to>
                                    </p:set>
                                    <p:animEffect transition="in" filter="dissolve">
                                      <p:cBhvr>
                                        <p:cTn id="17"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animBg="1"/>
      <p:bldP spid="14337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45411"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45414" name="Rectangle 6"/>
          <p:cNvSpPr>
            <a:spLocks noChangeArrowheads="1"/>
          </p:cNvSpPr>
          <p:nvPr/>
        </p:nvSpPr>
        <p:spPr bwMode="auto">
          <a:xfrm>
            <a:off x="2286000" y="1676400"/>
            <a:ext cx="6553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t>    Drivers 18-24 perceive themselves as being </a:t>
            </a:r>
            <a:r>
              <a:rPr lang="en-US" b="1" i="1"/>
              <a:t>less likely</a:t>
            </a:r>
            <a:r>
              <a:rPr lang="en-US" b="1"/>
              <a:t> than other drivers their age to be involved in an accident.</a:t>
            </a:r>
          </a:p>
        </p:txBody>
      </p:sp>
      <p:pic>
        <p:nvPicPr>
          <p:cNvPr id="1454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505200"/>
            <a:ext cx="1370013"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524000"/>
            <a:ext cx="15811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200400"/>
            <a:ext cx="26416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9" name="WordArt 11"/>
          <p:cNvSpPr>
            <a:spLocks noChangeArrowheads="1" noChangeShapeType="1" noTextEdit="1"/>
          </p:cNvSpPr>
          <p:nvPr/>
        </p:nvSpPr>
        <p:spPr bwMode="auto">
          <a:xfrm>
            <a:off x="3352800" y="533400"/>
            <a:ext cx="49530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Attitudes and habit patterns</a:t>
            </a:r>
          </a:p>
        </p:txBody>
      </p:sp>
      <p:sp>
        <p:nvSpPr>
          <p:cNvPr id="145420" name="AutoShape 12"/>
          <p:cNvSpPr>
            <a:spLocks noChangeArrowheads="1"/>
          </p:cNvSpPr>
          <p:nvPr/>
        </p:nvSpPr>
        <p:spPr bwMode="auto">
          <a:xfrm>
            <a:off x="3581400" y="2895600"/>
            <a:ext cx="1828800" cy="1066800"/>
          </a:xfrm>
          <a:prstGeom prst="cloudCallout">
            <a:avLst>
              <a:gd name="adj1" fmla="val 67273"/>
              <a:gd name="adj2" fmla="val 56102"/>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70000"/>
              </a:lnSpc>
            </a:pPr>
            <a:r>
              <a:rPr lang="en-US" sz="1800" b="1"/>
              <a:t>How did that happen?</a:t>
            </a:r>
          </a:p>
        </p:txBody>
      </p:sp>
      <p:sp>
        <p:nvSpPr>
          <p:cNvPr id="145421" name="WordArt 13"/>
          <p:cNvSpPr>
            <a:spLocks noChangeArrowheads="1" noChangeShapeType="1" noTextEdit="1"/>
          </p:cNvSpPr>
          <p:nvPr/>
        </p:nvSpPr>
        <p:spPr bwMode="auto">
          <a:xfrm>
            <a:off x="1371600" y="5943600"/>
            <a:ext cx="70104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FF"/>
                </a:solidFill>
                <a:latin typeface="Arial Black"/>
              </a:rPr>
              <a:t>In addition...young drivers over-estimate their abilities. .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45414">
                                            <p:txEl>
                                              <p:pRg st="0" end="0"/>
                                            </p:txEl>
                                          </p:spTgt>
                                        </p:tgtEl>
                                        <p:attrNameLst>
                                          <p:attrName>style.visibility</p:attrName>
                                        </p:attrNameLst>
                                      </p:cBhvr>
                                      <p:to>
                                        <p:strVal val="visible"/>
                                      </p:to>
                                    </p:set>
                                    <p:animEffect transition="in" filter="wipe(up)">
                                      <p:cBhvr>
                                        <p:cTn id="7" dur="500"/>
                                        <p:tgtEl>
                                          <p:spTgt spid="145414">
                                            <p:txEl>
                                              <p:pRg st="0" end="0"/>
                                            </p:txEl>
                                          </p:spTgt>
                                        </p:tgtEl>
                                      </p:cBhvr>
                                    </p:animEffect>
                                  </p:childTnLst>
                                </p:cTn>
                              </p:par>
                            </p:childTnLst>
                          </p:cTn>
                        </p:par>
                        <p:par>
                          <p:cTn id="8" fill="hold" nodeType="afterGroup">
                            <p:stCondLst>
                              <p:cond delay="1500"/>
                            </p:stCondLst>
                            <p:childTnLst>
                              <p:par>
                                <p:cTn id="9" presetID="4" presetClass="entr" presetSubtype="32" fill="hold" nodeType="afterEffect">
                                  <p:stCondLst>
                                    <p:cond delay="5000"/>
                                  </p:stCondLst>
                                  <p:childTnLst>
                                    <p:set>
                                      <p:cBhvr>
                                        <p:cTn id="10" dur="1" fill="hold">
                                          <p:stCondLst>
                                            <p:cond delay="0"/>
                                          </p:stCondLst>
                                        </p:cTn>
                                        <p:tgtEl>
                                          <p:spTgt spid="145418"/>
                                        </p:tgtEl>
                                        <p:attrNameLst>
                                          <p:attrName>style.visibility</p:attrName>
                                        </p:attrNameLst>
                                      </p:cBhvr>
                                      <p:to>
                                        <p:strVal val="visible"/>
                                      </p:to>
                                    </p:set>
                                    <p:animEffect transition="in" filter="box(out)">
                                      <p:cBhvr>
                                        <p:cTn id="11" dur="500"/>
                                        <p:tgtEl>
                                          <p:spTgt spid="145418"/>
                                        </p:tgtEl>
                                      </p:cBhvr>
                                    </p:animEffect>
                                  </p:childTnLst>
                                </p:cTn>
                              </p:par>
                            </p:childTnLst>
                          </p:cTn>
                        </p:par>
                        <p:par>
                          <p:cTn id="12" fill="hold" nodeType="afterGroup">
                            <p:stCondLst>
                              <p:cond delay="7000"/>
                            </p:stCondLst>
                            <p:childTnLst>
                              <p:par>
                                <p:cTn id="13" presetID="9" presetClass="entr" presetSubtype="0" fill="hold" grpId="0" nodeType="afterEffect">
                                  <p:stCondLst>
                                    <p:cond delay="1000"/>
                                  </p:stCondLst>
                                  <p:childTnLst>
                                    <p:set>
                                      <p:cBhvr>
                                        <p:cTn id="14" dur="1" fill="hold">
                                          <p:stCondLst>
                                            <p:cond delay="0"/>
                                          </p:stCondLst>
                                        </p:cTn>
                                        <p:tgtEl>
                                          <p:spTgt spid="145420"/>
                                        </p:tgtEl>
                                        <p:attrNameLst>
                                          <p:attrName>style.visibility</p:attrName>
                                        </p:attrNameLst>
                                      </p:cBhvr>
                                      <p:to>
                                        <p:strVal val="visible"/>
                                      </p:to>
                                    </p:set>
                                    <p:animEffect transition="in" filter="dissolve">
                                      <p:cBhvr>
                                        <p:cTn id="15" dur="500"/>
                                        <p:tgtEl>
                                          <p:spTgt spid="145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build="p" autoUpdateAnimBg="0" advAuto="1000"/>
      <p:bldP spid="14542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04800" y="457200"/>
            <a:ext cx="2514600" cy="838200"/>
          </a:xfrm>
        </p:spPr>
        <p:txBody>
          <a:bodyPr/>
          <a:lstStyle/>
          <a:p>
            <a:r>
              <a:rPr lang="en-US" sz="1400" b="1">
                <a:solidFill>
                  <a:schemeClr val="tx1"/>
                </a:solidFill>
              </a:rPr>
              <a:t>The Psychological Nature </a:t>
            </a:r>
            <a:br>
              <a:rPr lang="en-US" sz="1400" b="1">
                <a:solidFill>
                  <a:schemeClr val="tx1"/>
                </a:solidFill>
              </a:rPr>
            </a:br>
            <a:r>
              <a:rPr lang="en-US" sz="1400" b="1">
                <a:solidFill>
                  <a:schemeClr val="tx1"/>
                </a:solidFill>
              </a:rPr>
              <a:t>of the Driver</a:t>
            </a:r>
            <a:endParaRPr lang="en-US" sz="1400">
              <a:solidFill>
                <a:schemeClr val="tx1"/>
              </a:solidFill>
            </a:endParaRPr>
          </a:p>
        </p:txBody>
      </p:sp>
      <p:sp>
        <p:nvSpPr>
          <p:cNvPr id="147459"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47462" name="Rectangle 6"/>
          <p:cNvSpPr>
            <a:spLocks noChangeArrowheads="1"/>
          </p:cNvSpPr>
          <p:nvPr/>
        </p:nvSpPr>
        <p:spPr bwMode="auto">
          <a:xfrm>
            <a:off x="0" y="1295400"/>
            <a:ext cx="373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t>     Young drivers        rate certain traffic situations as less risky than do mid-age     and older drivers, especially situations involving darkness, graded or curved roadways, intersections, adverse conditions and rural environments…</a:t>
            </a:r>
          </a:p>
        </p:txBody>
      </p:sp>
      <p:pic>
        <p:nvPicPr>
          <p:cNvPr id="147467" name="Picture 11" descr="MVC-005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600200"/>
            <a:ext cx="4724400" cy="35433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746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352800"/>
            <a:ext cx="1187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68" name="Rectangle 12"/>
          <p:cNvSpPr>
            <a:spLocks noChangeArrowheads="1"/>
          </p:cNvSpPr>
          <p:nvPr/>
        </p:nvSpPr>
        <p:spPr bwMode="auto">
          <a:xfrm>
            <a:off x="1524000" y="5638800"/>
            <a:ext cx="762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en-US" b="1">
                <a:solidFill>
                  <a:schemeClr val="accent2"/>
                </a:solidFill>
              </a:rPr>
              <a:t>        …and teenagers tend to underestimate                                   the danger in high-risk situations</a:t>
            </a:r>
          </a:p>
        </p:txBody>
      </p:sp>
      <p:sp>
        <p:nvSpPr>
          <p:cNvPr id="147469" name="WordArt 13"/>
          <p:cNvSpPr>
            <a:spLocks noChangeArrowheads="1" noChangeShapeType="1" noTextEdit="1"/>
          </p:cNvSpPr>
          <p:nvPr/>
        </p:nvSpPr>
        <p:spPr bwMode="auto">
          <a:xfrm>
            <a:off x="3352800" y="533400"/>
            <a:ext cx="49530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Attitudes and habit patterns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47462">
                                            <p:txEl>
                                              <p:pRg st="0" end="0"/>
                                            </p:txEl>
                                          </p:spTgt>
                                        </p:tgtEl>
                                        <p:attrNameLst>
                                          <p:attrName>style.visibility</p:attrName>
                                        </p:attrNameLst>
                                      </p:cBhvr>
                                      <p:to>
                                        <p:strVal val="visible"/>
                                      </p:to>
                                    </p:set>
                                    <p:animEffect transition="in" filter="wipe(up)">
                                      <p:cBhvr>
                                        <p:cTn id="7" dur="500"/>
                                        <p:tgtEl>
                                          <p:spTgt spid="1474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47464"/>
                                        </p:tgtEl>
                                        <p:attrNameLst>
                                          <p:attrName>style.visibility</p:attrName>
                                        </p:attrNameLst>
                                      </p:cBhvr>
                                      <p:to>
                                        <p:strVal val="visible"/>
                                      </p:to>
                                    </p:set>
                                    <p:anim calcmode="lin" valueType="num">
                                      <p:cBhvr>
                                        <p:cTn id="12" dur="500" fill="hold"/>
                                        <p:tgtEl>
                                          <p:spTgt spid="147464"/>
                                        </p:tgtEl>
                                        <p:attrNameLst>
                                          <p:attrName>ppt_w</p:attrName>
                                        </p:attrNameLst>
                                      </p:cBhvr>
                                      <p:tavLst>
                                        <p:tav tm="0">
                                          <p:val>
                                            <p:fltVal val="0"/>
                                          </p:val>
                                        </p:tav>
                                        <p:tav tm="100000">
                                          <p:val>
                                            <p:strVal val="#ppt_w"/>
                                          </p:val>
                                        </p:tav>
                                      </p:tavLst>
                                    </p:anim>
                                    <p:anim calcmode="lin" valueType="num">
                                      <p:cBhvr>
                                        <p:cTn id="13" dur="500" fill="hold"/>
                                        <p:tgtEl>
                                          <p:spTgt spid="1474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carbrake.wav"/>
                                        </p:tgtEl>
                                      </p:cMediaNode>
                                    </p:audio>
                                  </p:subTnLst>
                                </p:cTn>
                              </p:par>
                            </p:childTnLst>
                          </p:cTn>
                        </p:par>
                        <p:par>
                          <p:cTn id="14" fill="hold" nodeType="afterGroup">
                            <p:stCondLst>
                              <p:cond delay="500"/>
                            </p:stCondLst>
                            <p:childTnLst>
                              <p:par>
                                <p:cTn id="15" presetID="22" presetClass="entr" presetSubtype="1" fill="hold" grpId="0" nodeType="afterEffect">
                                  <p:stCondLst>
                                    <p:cond delay="1000"/>
                                  </p:stCondLst>
                                  <p:childTnLst>
                                    <p:set>
                                      <p:cBhvr>
                                        <p:cTn id="16" dur="1" fill="hold">
                                          <p:stCondLst>
                                            <p:cond delay="0"/>
                                          </p:stCondLst>
                                        </p:cTn>
                                        <p:tgtEl>
                                          <p:spTgt spid="147468">
                                            <p:txEl>
                                              <p:pRg st="0" end="0"/>
                                            </p:txEl>
                                          </p:spTgt>
                                        </p:tgtEl>
                                        <p:attrNameLst>
                                          <p:attrName>style.visibility</p:attrName>
                                        </p:attrNameLst>
                                      </p:cBhvr>
                                      <p:to>
                                        <p:strVal val="visible"/>
                                      </p:to>
                                    </p:set>
                                    <p:animEffect transition="in" filter="wipe(up)">
                                      <p:cBhvr>
                                        <p:cTn id="17" dur="500"/>
                                        <p:tgtEl>
                                          <p:spTgt spid="147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build="p" autoUpdateAnimBg="0" advAuto="1000"/>
      <p:bldP spid="147468"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49507"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49509" name="Rectangle 5"/>
          <p:cNvSpPr>
            <a:spLocks noChangeArrowheads="1"/>
          </p:cNvSpPr>
          <p:nvPr/>
        </p:nvSpPr>
        <p:spPr bwMode="auto">
          <a:xfrm>
            <a:off x="228600" y="1371600"/>
            <a:ext cx="4114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t>     </a:t>
            </a:r>
            <a:r>
              <a:rPr lang="en-US" b="1" i="1">
                <a:solidFill>
                  <a:schemeClr val="accent2"/>
                </a:solidFill>
              </a:rPr>
              <a:t>Do not</a:t>
            </a:r>
            <a:r>
              <a:rPr lang="en-US" b="1">
                <a:solidFill>
                  <a:schemeClr val="accent2"/>
                </a:solidFill>
              </a:rPr>
              <a:t> do a good job of judging their skill level     or the dangerousness of driving situations.</a:t>
            </a:r>
          </a:p>
          <a:p>
            <a:pPr marL="342900" indent="-342900">
              <a:lnSpc>
                <a:spcPct val="90000"/>
              </a:lnSpc>
              <a:spcBef>
                <a:spcPct val="20000"/>
              </a:spcBef>
            </a:pPr>
            <a:r>
              <a:rPr lang="en-US" b="1"/>
              <a:t>     It is important that you and the people who teach you how to drive analyze and identify the problem attitudes and behaviors you may exhibit while driving and help you become aware of them.</a:t>
            </a:r>
          </a:p>
        </p:txBody>
      </p:sp>
      <p:pic>
        <p:nvPicPr>
          <p:cNvPr id="1495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10200"/>
            <a:ext cx="989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12" name="Rectangle 8"/>
          <p:cNvSpPr>
            <a:spLocks noChangeArrowheads="1"/>
          </p:cNvSpPr>
          <p:nvPr/>
        </p:nvSpPr>
        <p:spPr bwMode="auto">
          <a:xfrm>
            <a:off x="4648200" y="3048000"/>
            <a:ext cx="3886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solidFill>
                  <a:schemeClr val="accent2"/>
                </a:solidFill>
              </a:rPr>
              <a:t>    …and you need to constantly monitor yourself when you are driving to identify poor driving habits and attitudes…and have the willingness to correct them!</a:t>
            </a:r>
          </a:p>
        </p:txBody>
      </p:sp>
      <p:sp>
        <p:nvSpPr>
          <p:cNvPr id="149513" name="Rectangle 9"/>
          <p:cNvSpPr>
            <a:spLocks noChangeArrowheads="1"/>
          </p:cNvSpPr>
          <p:nvPr/>
        </p:nvSpPr>
        <p:spPr bwMode="auto">
          <a:xfrm>
            <a:off x="4724400" y="1447800"/>
            <a:ext cx="4038600" cy="13716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i="1"/>
              <a:t>All these things we have</a:t>
            </a:r>
          </a:p>
          <a:p>
            <a:pPr algn="ctr"/>
            <a:r>
              <a:rPr lang="en-US" sz="2000" b="1" i="1"/>
              <a:t> considered so far</a:t>
            </a:r>
          </a:p>
          <a:p>
            <a:pPr algn="ctr"/>
            <a:r>
              <a:rPr lang="en-US" sz="2000" b="1" i="1"/>
              <a:t> demonstrate that most teens:</a:t>
            </a:r>
          </a:p>
        </p:txBody>
      </p:sp>
      <p:sp>
        <p:nvSpPr>
          <p:cNvPr id="149514" name="WordArt 10"/>
          <p:cNvSpPr>
            <a:spLocks noChangeArrowheads="1" noChangeShapeType="1" noTextEdit="1"/>
          </p:cNvSpPr>
          <p:nvPr/>
        </p:nvSpPr>
        <p:spPr bwMode="auto">
          <a:xfrm>
            <a:off x="3352800" y="533400"/>
            <a:ext cx="49530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Attitudes and habit patterns</a:t>
            </a:r>
          </a:p>
        </p:txBody>
      </p:sp>
      <p:sp>
        <p:nvSpPr>
          <p:cNvPr id="149515" name="WordArt 11"/>
          <p:cNvSpPr>
            <a:spLocks noChangeArrowheads="1" noChangeShapeType="1" noTextEdit="1"/>
          </p:cNvSpPr>
          <p:nvPr/>
        </p:nvSpPr>
        <p:spPr bwMode="auto">
          <a:xfrm>
            <a:off x="1905000" y="6096000"/>
            <a:ext cx="5410200" cy="4905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Let's now think about correcting poor attitudes . .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149513"/>
                                        </p:tgtEl>
                                        <p:attrNameLst>
                                          <p:attrName>style.visibility</p:attrName>
                                        </p:attrNameLst>
                                      </p:cBhvr>
                                      <p:to>
                                        <p:strVal val="visible"/>
                                      </p:to>
                                    </p:set>
                                    <p:animEffect transition="in" filter="box(out)">
                                      <p:cBhvr>
                                        <p:cTn id="7" dur="500"/>
                                        <p:tgtEl>
                                          <p:spTgt spid="149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9509">
                                            <p:txEl>
                                              <p:pRg st="0" end="0"/>
                                            </p:txEl>
                                          </p:spTgt>
                                        </p:tgtEl>
                                        <p:attrNameLst>
                                          <p:attrName>style.visibility</p:attrName>
                                        </p:attrNameLst>
                                      </p:cBhvr>
                                      <p:to>
                                        <p:strVal val="visible"/>
                                      </p:to>
                                    </p:set>
                                    <p:animEffect transition="in" filter="wipe(up)">
                                      <p:cBhvr>
                                        <p:cTn id="12" dur="500"/>
                                        <p:tgtEl>
                                          <p:spTgt spid="14950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9509">
                                            <p:txEl>
                                              <p:pRg st="1" end="1"/>
                                            </p:txEl>
                                          </p:spTgt>
                                        </p:tgtEl>
                                        <p:attrNameLst>
                                          <p:attrName>style.visibility</p:attrName>
                                        </p:attrNameLst>
                                      </p:cBhvr>
                                      <p:to>
                                        <p:strVal val="visible"/>
                                      </p:to>
                                    </p:set>
                                    <p:animEffect transition="in" filter="wipe(up)">
                                      <p:cBhvr>
                                        <p:cTn id="17" dur="500"/>
                                        <p:tgtEl>
                                          <p:spTgt spid="14950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9512">
                                            <p:txEl>
                                              <p:pRg st="0" end="0"/>
                                            </p:txEl>
                                          </p:spTgt>
                                        </p:tgtEl>
                                        <p:attrNameLst>
                                          <p:attrName>style.visibility</p:attrName>
                                        </p:attrNameLst>
                                      </p:cBhvr>
                                      <p:to>
                                        <p:strVal val="visible"/>
                                      </p:to>
                                    </p:set>
                                    <p:animEffect transition="in" filter="wipe(up)">
                                      <p:cBhvr>
                                        <p:cTn id="22" dur="500"/>
                                        <p:tgtEl>
                                          <p:spTgt spid="1495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9515"/>
                                        </p:tgtEl>
                                        <p:attrNameLst>
                                          <p:attrName>style.visibility</p:attrName>
                                        </p:attrNameLst>
                                      </p:cBhvr>
                                      <p:to>
                                        <p:strVal val="visible"/>
                                      </p:to>
                                    </p:set>
                                    <p:animEffect transition="in" filter="dissolve">
                                      <p:cBhvr>
                                        <p:cTn id="27" dur="500"/>
                                        <p:tgtEl>
                                          <p:spTgt spid="149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build="p" autoUpdateAnimBg="0"/>
      <p:bldP spid="149512" grpId="0" build="p" autoUpdateAnimBg="0"/>
      <p:bldP spid="149513" grpId="0" animBg="1" autoUpdateAnimBg="0"/>
      <p:bldP spid="1495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04800" y="457200"/>
            <a:ext cx="2514600" cy="838200"/>
          </a:xfrm>
        </p:spPr>
        <p:txBody>
          <a:bodyPr/>
          <a:lstStyle/>
          <a:p>
            <a:r>
              <a:rPr lang="en-US" sz="1400" b="1">
                <a:solidFill>
                  <a:schemeClr val="tx1"/>
                </a:solidFill>
              </a:rPr>
              <a:t>The Psychological Nature </a:t>
            </a:r>
            <a:br>
              <a:rPr lang="en-US" sz="1400" b="1">
                <a:solidFill>
                  <a:schemeClr val="tx1"/>
                </a:solidFill>
              </a:rPr>
            </a:br>
            <a:r>
              <a:rPr lang="en-US" sz="1400" b="1">
                <a:solidFill>
                  <a:schemeClr val="tx1"/>
                </a:solidFill>
              </a:rPr>
              <a:t>of the Driver</a:t>
            </a:r>
            <a:endParaRPr lang="en-US" sz="1400">
              <a:solidFill>
                <a:schemeClr val="tx1"/>
              </a:solidFill>
            </a:endParaRPr>
          </a:p>
        </p:txBody>
      </p:sp>
      <p:sp>
        <p:nvSpPr>
          <p:cNvPr id="151555"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51556" name="Rectangle 4"/>
          <p:cNvSpPr>
            <a:spLocks noChangeArrowheads="1"/>
          </p:cNvSpPr>
          <p:nvPr/>
        </p:nvSpPr>
        <p:spPr bwMode="auto">
          <a:xfrm>
            <a:off x="2971800" y="1295400"/>
            <a:ext cx="5943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dirty="0"/>
              <a:t>     </a:t>
            </a:r>
            <a:r>
              <a:rPr lang="en-US" b="1" i="1" dirty="0">
                <a:solidFill>
                  <a:schemeClr val="accent2"/>
                </a:solidFill>
              </a:rPr>
              <a:t>Once you identify a poor driving habit or attitude you need to change it by substituting the proper point of view </a:t>
            </a:r>
            <a:r>
              <a:rPr lang="en-US" b="1" i="1" dirty="0" smtClean="0">
                <a:solidFill>
                  <a:schemeClr val="accent2"/>
                </a:solidFill>
              </a:rPr>
              <a:t>until </a:t>
            </a:r>
            <a:r>
              <a:rPr lang="en-US" b="1" i="1" dirty="0">
                <a:solidFill>
                  <a:schemeClr val="accent2"/>
                </a:solidFill>
              </a:rPr>
              <a:t>it becomes automatic.</a:t>
            </a:r>
          </a:p>
          <a:p>
            <a:pPr marL="342900" indent="-342900">
              <a:lnSpc>
                <a:spcPct val="90000"/>
              </a:lnSpc>
              <a:spcBef>
                <a:spcPct val="20000"/>
              </a:spcBef>
            </a:pPr>
            <a:endParaRPr lang="en-US" b="1" i="1" dirty="0">
              <a:solidFill>
                <a:schemeClr val="accent2"/>
              </a:solidFill>
            </a:endParaRPr>
          </a:p>
          <a:p>
            <a:pPr marL="342900" indent="-342900">
              <a:lnSpc>
                <a:spcPct val="90000"/>
              </a:lnSpc>
              <a:spcBef>
                <a:spcPct val="20000"/>
              </a:spcBef>
            </a:pPr>
            <a:r>
              <a:rPr lang="en-US" b="1" i="1" dirty="0"/>
              <a:t>    </a:t>
            </a:r>
            <a:r>
              <a:rPr lang="en-US" sz="2000" b="1" i="1" dirty="0"/>
              <a:t>For example, if you notice you are forgetting to make the blind spot head check…you need to catch yourself and correct it until it becomes an automatic  habit every time.</a:t>
            </a:r>
            <a:endParaRPr lang="en-US" sz="2000" b="1" dirty="0"/>
          </a:p>
        </p:txBody>
      </p:sp>
      <p:pic>
        <p:nvPicPr>
          <p:cNvPr id="1515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895600"/>
            <a:ext cx="989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8" name="Rectangle 6"/>
          <p:cNvSpPr>
            <a:spLocks noChangeArrowheads="1"/>
          </p:cNvSpPr>
          <p:nvPr/>
        </p:nvSpPr>
        <p:spPr bwMode="auto">
          <a:xfrm>
            <a:off x="0" y="48006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solidFill>
                  <a:schemeClr val="accent2"/>
                </a:solidFill>
              </a:rPr>
              <a:t>    Also remember that good habits can deteriorate over time unless you keep checking yourself. You must continue to practice the good habits you are taught and strive for the best possible attitude when driving to maintain these things in the future.</a:t>
            </a:r>
          </a:p>
        </p:txBody>
      </p:sp>
      <p:sp>
        <p:nvSpPr>
          <p:cNvPr id="151560" name="WordArt 8"/>
          <p:cNvSpPr>
            <a:spLocks noChangeArrowheads="1" noChangeShapeType="1" noTextEdit="1"/>
          </p:cNvSpPr>
          <p:nvPr/>
        </p:nvSpPr>
        <p:spPr bwMode="auto">
          <a:xfrm>
            <a:off x="3352800" y="533400"/>
            <a:ext cx="49530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Attitudes and habit patterns</a:t>
            </a:r>
          </a:p>
        </p:txBody>
      </p:sp>
      <p:sp>
        <p:nvSpPr>
          <p:cNvPr id="151561" name="WordArt 9"/>
          <p:cNvSpPr>
            <a:spLocks noChangeArrowheads="1" noChangeShapeType="1" noTextEdit="1"/>
          </p:cNvSpPr>
          <p:nvPr/>
        </p:nvSpPr>
        <p:spPr bwMode="auto">
          <a:xfrm>
            <a:off x="609600" y="1371600"/>
            <a:ext cx="2057400"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Correcting</a:t>
            </a:r>
          </a:p>
          <a:p>
            <a:pPr algn="ctr"/>
            <a:r>
              <a:rPr lang="en-US" sz="3600" kern="10">
                <a:ln w="9525">
                  <a:solidFill>
                    <a:srgbClr val="000000"/>
                  </a:solidFill>
                  <a:round/>
                  <a:headEnd/>
                  <a:tailEnd/>
                </a:ln>
                <a:solidFill>
                  <a:srgbClr val="FFFFFF"/>
                </a:solidFill>
                <a:latin typeface="Arial Black"/>
              </a:rPr>
              <a:t>poor attitudes</a:t>
            </a:r>
          </a:p>
          <a:p>
            <a:pPr algn="ctr"/>
            <a:r>
              <a:rPr lang="en-US" sz="3600" kern="10">
                <a:ln w="9525">
                  <a:solidFill>
                    <a:srgbClr val="000000"/>
                  </a:solidFill>
                  <a:round/>
                  <a:headEnd/>
                  <a:tailEnd/>
                </a:ln>
                <a:solidFill>
                  <a:srgbClr val="FFFFFF"/>
                </a:solidFill>
                <a:latin typeface="Arial Black"/>
              </a:rPr>
              <a:t>and habits</a:t>
            </a:r>
          </a:p>
        </p:txBody>
      </p:sp>
      <p:sp>
        <p:nvSpPr>
          <p:cNvPr id="151562" name="Rectangle 10"/>
          <p:cNvSpPr>
            <a:spLocks noChangeArrowheads="1"/>
          </p:cNvSpPr>
          <p:nvPr/>
        </p:nvSpPr>
        <p:spPr bwMode="auto">
          <a:xfrm>
            <a:off x="228600" y="2819400"/>
            <a:ext cx="2895600" cy="15240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Let’s now think </a:t>
            </a:r>
          </a:p>
          <a:p>
            <a:pPr algn="ctr"/>
            <a:r>
              <a:rPr lang="en-US" sz="2000" b="1"/>
              <a:t> about psychological </a:t>
            </a:r>
          </a:p>
          <a:p>
            <a:pPr algn="ctr"/>
            <a:r>
              <a:rPr lang="en-US" sz="2000" b="1"/>
              <a:t>causes of various</a:t>
            </a:r>
          </a:p>
          <a:p>
            <a:pPr algn="ctr"/>
            <a:r>
              <a:rPr lang="en-US" sz="2000" b="1"/>
              <a:t> driving behaviors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wipe(up)">
                                      <p:cBhvr>
                                        <p:cTn id="7" dur="500"/>
                                        <p:tgtEl>
                                          <p:spTgt spid="151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1556">
                                            <p:txEl>
                                              <p:pRg st="2" end="2"/>
                                            </p:txEl>
                                          </p:spTgt>
                                        </p:tgtEl>
                                        <p:attrNameLst>
                                          <p:attrName>style.visibility</p:attrName>
                                        </p:attrNameLst>
                                      </p:cBhvr>
                                      <p:to>
                                        <p:strVal val="visible"/>
                                      </p:to>
                                    </p:set>
                                    <p:animEffect transition="in" filter="wipe(up)">
                                      <p:cBhvr>
                                        <p:cTn id="12" dur="500"/>
                                        <p:tgtEl>
                                          <p:spTgt spid="1515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1558">
                                            <p:txEl>
                                              <p:pRg st="0" end="0"/>
                                            </p:txEl>
                                          </p:spTgt>
                                        </p:tgtEl>
                                        <p:attrNameLst>
                                          <p:attrName>style.visibility</p:attrName>
                                        </p:attrNameLst>
                                      </p:cBhvr>
                                      <p:to>
                                        <p:strVal val="visible"/>
                                      </p:to>
                                    </p:set>
                                    <p:animEffect transition="in" filter="wipe(up)">
                                      <p:cBhvr>
                                        <p:cTn id="17" dur="500"/>
                                        <p:tgtEl>
                                          <p:spTgt spid="15155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51562"/>
                                        </p:tgtEl>
                                        <p:attrNameLst>
                                          <p:attrName>style.visibility</p:attrName>
                                        </p:attrNameLst>
                                      </p:cBhvr>
                                      <p:to>
                                        <p:strVal val="visible"/>
                                      </p:to>
                                    </p:set>
                                    <p:anim calcmode="lin" valueType="num">
                                      <p:cBhvr>
                                        <p:cTn id="22" dur="500" fill="hold"/>
                                        <p:tgtEl>
                                          <p:spTgt spid="151562"/>
                                        </p:tgtEl>
                                        <p:attrNameLst>
                                          <p:attrName>ppt_w</p:attrName>
                                        </p:attrNameLst>
                                      </p:cBhvr>
                                      <p:tavLst>
                                        <p:tav tm="0">
                                          <p:val>
                                            <p:fltVal val="0"/>
                                          </p:val>
                                        </p:tav>
                                        <p:tav tm="100000">
                                          <p:val>
                                            <p:strVal val="#ppt_w"/>
                                          </p:val>
                                        </p:tav>
                                      </p:tavLst>
                                    </p:anim>
                                    <p:anim calcmode="lin" valueType="num">
                                      <p:cBhvr>
                                        <p:cTn id="23" dur="500" fill="hold"/>
                                        <p:tgtEl>
                                          <p:spTgt spid="1515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build="p" autoUpdateAnimBg="0"/>
      <p:bldP spid="151558" grpId="0" build="p" autoUpdateAnimBg="0"/>
      <p:bldP spid="15156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53603"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53604" name="Rectangle 4"/>
          <p:cNvSpPr>
            <a:spLocks noChangeArrowheads="1"/>
          </p:cNvSpPr>
          <p:nvPr/>
        </p:nvSpPr>
        <p:spPr bwMode="auto">
          <a:xfrm>
            <a:off x="2971800" y="16002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a:t>
            </a:r>
            <a:r>
              <a:rPr lang="en-US" sz="2000" b="1" i="1"/>
              <a:t>There are a number of characteristics     that can affect your psychological ability to focus on the driving task, and react safely and courteously. These characteristics include:</a:t>
            </a:r>
          </a:p>
          <a:p>
            <a:pPr marL="342900" indent="-342900">
              <a:lnSpc>
                <a:spcPct val="90000"/>
              </a:lnSpc>
              <a:spcBef>
                <a:spcPct val="20000"/>
              </a:spcBef>
            </a:pPr>
            <a:r>
              <a:rPr lang="en-US" sz="2000" b="1" i="1"/>
              <a:t>     </a:t>
            </a:r>
            <a:r>
              <a:rPr lang="en-US" sz="2000" b="1" i="1">
                <a:solidFill>
                  <a:schemeClr val="accent2"/>
                </a:solidFill>
              </a:rPr>
              <a:t>(a) emotional tension</a:t>
            </a:r>
          </a:p>
        </p:txBody>
      </p:sp>
      <p:sp>
        <p:nvSpPr>
          <p:cNvPr id="153607" name="WordArt 7"/>
          <p:cNvSpPr>
            <a:spLocks noChangeArrowheads="1" noChangeShapeType="1" noTextEdit="1"/>
          </p:cNvSpPr>
          <p:nvPr/>
        </p:nvSpPr>
        <p:spPr bwMode="auto">
          <a:xfrm>
            <a:off x="3352800" y="533400"/>
            <a:ext cx="4953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Psychological causes of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various driving behaviors</a:t>
            </a:r>
          </a:p>
        </p:txBody>
      </p:sp>
      <p:pic>
        <p:nvPicPr>
          <p:cNvPr id="1536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81150"/>
            <a:ext cx="12954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1" name="Rectangle 11"/>
          <p:cNvSpPr>
            <a:spLocks noChangeArrowheads="1"/>
          </p:cNvSpPr>
          <p:nvPr/>
        </p:nvSpPr>
        <p:spPr bwMode="auto">
          <a:xfrm>
            <a:off x="2971800" y="3810000"/>
            <a:ext cx="502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a:t>
            </a:r>
            <a:r>
              <a:rPr lang="en-US" sz="2000" b="1" i="1"/>
              <a:t>(b) environmental conditions</a:t>
            </a:r>
          </a:p>
        </p:txBody>
      </p:sp>
      <p:sp>
        <p:nvSpPr>
          <p:cNvPr id="153612" name="Rectangle 12"/>
          <p:cNvSpPr>
            <a:spLocks noChangeArrowheads="1"/>
          </p:cNvSpPr>
          <p:nvPr/>
        </p:nvSpPr>
        <p:spPr bwMode="auto">
          <a:xfrm>
            <a:off x="2971800" y="46482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solidFill>
                  <a:schemeClr val="accent2"/>
                </a:solidFill>
              </a:rPr>
              <a:t>     </a:t>
            </a:r>
            <a:r>
              <a:rPr lang="en-US" sz="2000" b="1" i="1">
                <a:solidFill>
                  <a:schemeClr val="accent2"/>
                </a:solidFill>
              </a:rPr>
              <a:t>(c) heredity of behaviors</a:t>
            </a:r>
          </a:p>
        </p:txBody>
      </p:sp>
      <p:sp>
        <p:nvSpPr>
          <p:cNvPr id="153613" name="Rectangle 13"/>
          <p:cNvSpPr>
            <a:spLocks noChangeArrowheads="1"/>
          </p:cNvSpPr>
          <p:nvPr/>
        </p:nvSpPr>
        <p:spPr bwMode="auto">
          <a:xfrm>
            <a:off x="2971800" y="51816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a:t>
            </a:r>
            <a:r>
              <a:rPr lang="en-US" sz="2000" b="1" i="1"/>
              <a:t>(d) physical condition of your body, and</a:t>
            </a:r>
          </a:p>
        </p:txBody>
      </p:sp>
      <p:sp>
        <p:nvSpPr>
          <p:cNvPr id="153614" name="Rectangle 14"/>
          <p:cNvSpPr>
            <a:spLocks noChangeArrowheads="1"/>
          </p:cNvSpPr>
          <p:nvPr/>
        </p:nvSpPr>
        <p:spPr bwMode="auto">
          <a:xfrm>
            <a:off x="2971800" y="57150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solidFill>
                  <a:schemeClr val="accent2"/>
                </a:solidFill>
              </a:rPr>
              <a:t>     </a:t>
            </a:r>
            <a:r>
              <a:rPr lang="en-US" sz="2000" b="1" i="1">
                <a:solidFill>
                  <a:schemeClr val="accent2"/>
                </a:solidFill>
              </a:rPr>
              <a:t>(e) the amount of training and practice       you’ve accumulated as a driver</a:t>
            </a:r>
          </a:p>
        </p:txBody>
      </p:sp>
      <p:pic>
        <p:nvPicPr>
          <p:cNvPr id="15361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267200"/>
            <a:ext cx="105727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581400"/>
            <a:ext cx="9620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8"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2514600"/>
            <a:ext cx="17462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9"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5257800"/>
            <a:ext cx="125095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1" name="Rectangle 21"/>
          <p:cNvSpPr>
            <a:spLocks noChangeArrowheads="1"/>
          </p:cNvSpPr>
          <p:nvPr/>
        </p:nvSpPr>
        <p:spPr bwMode="auto">
          <a:xfrm>
            <a:off x="228600" y="1524000"/>
            <a:ext cx="2895600" cy="48006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Your emotional</a:t>
            </a:r>
          </a:p>
          <a:p>
            <a:pPr algn="ctr"/>
            <a:r>
              <a:rPr lang="en-US" sz="2000" b="1"/>
              <a:t> state influences</a:t>
            </a:r>
          </a:p>
          <a:p>
            <a:pPr algn="ctr"/>
            <a:r>
              <a:rPr lang="en-US" sz="2000" b="1"/>
              <a:t> your ability to</a:t>
            </a:r>
          </a:p>
          <a:p>
            <a:pPr algn="ctr"/>
            <a:r>
              <a:rPr lang="en-US" sz="2000" b="1"/>
              <a:t> concentrate, stay</a:t>
            </a:r>
          </a:p>
          <a:p>
            <a:pPr algn="ctr"/>
            <a:r>
              <a:rPr lang="en-US" sz="2000" b="1"/>
              <a:t> alert, be courteous,</a:t>
            </a:r>
          </a:p>
          <a:p>
            <a:pPr algn="ctr"/>
            <a:r>
              <a:rPr lang="en-US" sz="2000" b="1"/>
              <a:t> think clearly and</a:t>
            </a:r>
          </a:p>
          <a:p>
            <a:pPr algn="ctr"/>
            <a:r>
              <a:rPr lang="en-US" sz="2000" b="1"/>
              <a:t> rapidly, contain </a:t>
            </a:r>
          </a:p>
          <a:p>
            <a:pPr algn="ctr"/>
            <a:r>
              <a:rPr lang="en-US" sz="2000" b="1"/>
              <a:t>anger, and </a:t>
            </a:r>
          </a:p>
          <a:p>
            <a:pPr algn="ctr"/>
            <a:r>
              <a:rPr lang="en-US" sz="2000" b="1"/>
              <a:t>aggressiveness, and</a:t>
            </a:r>
          </a:p>
          <a:p>
            <a:pPr algn="ctr"/>
            <a:r>
              <a:rPr lang="en-US" sz="2000" b="1"/>
              <a:t> control tendencies</a:t>
            </a:r>
          </a:p>
          <a:p>
            <a:pPr algn="ctr"/>
            <a:r>
              <a:rPr lang="en-US" sz="2000" b="1"/>
              <a:t>to “show off.”</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animEffect transition="in" filter="wipe(up)">
                                      <p:cBhvr>
                                        <p:cTn id="7" dur="500"/>
                                        <p:tgtEl>
                                          <p:spTgt spid="153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604">
                                            <p:txEl>
                                              <p:pRg st="1" end="1"/>
                                            </p:txEl>
                                          </p:spTgt>
                                        </p:tgtEl>
                                        <p:attrNameLst>
                                          <p:attrName>style.visibility</p:attrName>
                                        </p:attrNameLst>
                                      </p:cBhvr>
                                      <p:to>
                                        <p:strVal val="visible"/>
                                      </p:to>
                                    </p:set>
                                    <p:animEffect transition="in" filter="wipe(up)">
                                      <p:cBhvr>
                                        <p:cTn id="12" dur="500"/>
                                        <p:tgtEl>
                                          <p:spTgt spid="153604">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53610"/>
                                        </p:tgtEl>
                                        <p:attrNameLst>
                                          <p:attrName>style.visibility</p:attrName>
                                        </p:attrNameLst>
                                      </p:cBhvr>
                                      <p:to>
                                        <p:strVal val="visible"/>
                                      </p:to>
                                    </p:set>
                                    <p:animEffect transition="in" filter="dissolve">
                                      <p:cBhvr>
                                        <p:cTn id="16" dur="500"/>
                                        <p:tgtEl>
                                          <p:spTgt spid="1536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3611">
                                            <p:txEl>
                                              <p:pRg st="0" end="0"/>
                                            </p:txEl>
                                          </p:spTgt>
                                        </p:tgtEl>
                                        <p:attrNameLst>
                                          <p:attrName>style.visibility</p:attrName>
                                        </p:attrNameLst>
                                      </p:cBhvr>
                                      <p:to>
                                        <p:strVal val="visible"/>
                                      </p:to>
                                    </p:set>
                                    <p:animEffect transition="in" filter="wipe(up)">
                                      <p:cBhvr>
                                        <p:cTn id="21" dur="500"/>
                                        <p:tgtEl>
                                          <p:spTgt spid="153611">
                                            <p:txEl>
                                              <p:pRg st="0" end="0"/>
                                            </p:txEl>
                                          </p:spTgt>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153618"/>
                                        </p:tgtEl>
                                        <p:attrNameLst>
                                          <p:attrName>style.visibility</p:attrName>
                                        </p:attrNameLst>
                                      </p:cBhvr>
                                      <p:to>
                                        <p:strVal val="visible"/>
                                      </p:to>
                                    </p:set>
                                    <p:animEffect transition="in" filter="dissolve">
                                      <p:cBhvr>
                                        <p:cTn id="25" dur="500"/>
                                        <p:tgtEl>
                                          <p:spTgt spid="1536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3612">
                                            <p:txEl>
                                              <p:pRg st="0" end="0"/>
                                            </p:txEl>
                                          </p:spTgt>
                                        </p:tgtEl>
                                        <p:attrNameLst>
                                          <p:attrName>style.visibility</p:attrName>
                                        </p:attrNameLst>
                                      </p:cBhvr>
                                      <p:to>
                                        <p:strVal val="visible"/>
                                      </p:to>
                                    </p:set>
                                    <p:animEffect transition="in" filter="wipe(up)">
                                      <p:cBhvr>
                                        <p:cTn id="30" dur="500"/>
                                        <p:tgtEl>
                                          <p:spTgt spid="153612">
                                            <p:txEl>
                                              <p:pRg st="0" end="0"/>
                                            </p:txEl>
                                          </p:spTgt>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153617"/>
                                        </p:tgtEl>
                                        <p:attrNameLst>
                                          <p:attrName>style.visibility</p:attrName>
                                        </p:attrNameLst>
                                      </p:cBhvr>
                                      <p:to>
                                        <p:strVal val="visible"/>
                                      </p:to>
                                    </p:set>
                                    <p:animEffect transition="in" filter="dissolve">
                                      <p:cBhvr>
                                        <p:cTn id="34" dur="500"/>
                                        <p:tgtEl>
                                          <p:spTgt spid="1536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3613">
                                            <p:txEl>
                                              <p:pRg st="0" end="0"/>
                                            </p:txEl>
                                          </p:spTgt>
                                        </p:tgtEl>
                                        <p:attrNameLst>
                                          <p:attrName>style.visibility</p:attrName>
                                        </p:attrNameLst>
                                      </p:cBhvr>
                                      <p:to>
                                        <p:strVal val="visible"/>
                                      </p:to>
                                    </p:set>
                                    <p:animEffect transition="in" filter="wipe(up)">
                                      <p:cBhvr>
                                        <p:cTn id="39" dur="500"/>
                                        <p:tgtEl>
                                          <p:spTgt spid="153613">
                                            <p:txEl>
                                              <p:pRg st="0" end="0"/>
                                            </p:txEl>
                                          </p:spTgt>
                                        </p:tgtEl>
                                      </p:cBhvr>
                                    </p:animEffect>
                                  </p:childTnLst>
                                </p:cTn>
                              </p:par>
                            </p:childTnLst>
                          </p:cTn>
                        </p:par>
                        <p:par>
                          <p:cTn id="40" fill="hold" nodeType="afterGroup">
                            <p:stCondLst>
                              <p:cond delay="500"/>
                            </p:stCondLst>
                            <p:childTnLst>
                              <p:par>
                                <p:cTn id="41" presetID="9" presetClass="entr" presetSubtype="0" fill="hold" nodeType="afterEffect">
                                  <p:stCondLst>
                                    <p:cond delay="0"/>
                                  </p:stCondLst>
                                  <p:childTnLst>
                                    <p:set>
                                      <p:cBhvr>
                                        <p:cTn id="42" dur="1" fill="hold">
                                          <p:stCondLst>
                                            <p:cond delay="0"/>
                                          </p:stCondLst>
                                        </p:cTn>
                                        <p:tgtEl>
                                          <p:spTgt spid="153616"/>
                                        </p:tgtEl>
                                        <p:attrNameLst>
                                          <p:attrName>style.visibility</p:attrName>
                                        </p:attrNameLst>
                                      </p:cBhvr>
                                      <p:to>
                                        <p:strVal val="visible"/>
                                      </p:to>
                                    </p:set>
                                    <p:animEffect transition="in" filter="dissolve">
                                      <p:cBhvr>
                                        <p:cTn id="43" dur="500"/>
                                        <p:tgtEl>
                                          <p:spTgt spid="1536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3614">
                                            <p:txEl>
                                              <p:pRg st="0" end="0"/>
                                            </p:txEl>
                                          </p:spTgt>
                                        </p:tgtEl>
                                        <p:attrNameLst>
                                          <p:attrName>style.visibility</p:attrName>
                                        </p:attrNameLst>
                                      </p:cBhvr>
                                      <p:to>
                                        <p:strVal val="visible"/>
                                      </p:to>
                                    </p:set>
                                    <p:animEffect transition="in" filter="wipe(up)">
                                      <p:cBhvr>
                                        <p:cTn id="48" dur="500"/>
                                        <p:tgtEl>
                                          <p:spTgt spid="153614">
                                            <p:txEl>
                                              <p:pRg st="0" end="0"/>
                                            </p:txEl>
                                          </p:spTgt>
                                        </p:tgtEl>
                                      </p:cBhvr>
                                    </p:animEffect>
                                  </p:childTnLst>
                                </p:cTn>
                              </p:par>
                            </p:childTnLst>
                          </p:cTn>
                        </p:par>
                        <p:par>
                          <p:cTn id="49" fill="hold" nodeType="afterGroup">
                            <p:stCondLst>
                              <p:cond delay="500"/>
                            </p:stCondLst>
                            <p:childTnLst>
                              <p:par>
                                <p:cTn id="50" presetID="9" presetClass="entr" presetSubtype="0" fill="hold" nodeType="afterEffect">
                                  <p:stCondLst>
                                    <p:cond delay="0"/>
                                  </p:stCondLst>
                                  <p:childTnLst>
                                    <p:set>
                                      <p:cBhvr>
                                        <p:cTn id="51" dur="1" fill="hold">
                                          <p:stCondLst>
                                            <p:cond delay="0"/>
                                          </p:stCondLst>
                                        </p:cTn>
                                        <p:tgtEl>
                                          <p:spTgt spid="153619"/>
                                        </p:tgtEl>
                                        <p:attrNameLst>
                                          <p:attrName>style.visibility</p:attrName>
                                        </p:attrNameLst>
                                      </p:cBhvr>
                                      <p:to>
                                        <p:strVal val="visible"/>
                                      </p:to>
                                    </p:set>
                                    <p:animEffect transition="in" filter="dissolve">
                                      <p:cBhvr>
                                        <p:cTn id="52" dur="500"/>
                                        <p:tgtEl>
                                          <p:spTgt spid="1536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272" fill="hold" grpId="0" nodeType="clickEffect">
                                  <p:stCondLst>
                                    <p:cond delay="0"/>
                                  </p:stCondLst>
                                  <p:childTnLst>
                                    <p:set>
                                      <p:cBhvr>
                                        <p:cTn id="56" dur="1" fill="hold">
                                          <p:stCondLst>
                                            <p:cond delay="0"/>
                                          </p:stCondLst>
                                        </p:cTn>
                                        <p:tgtEl>
                                          <p:spTgt spid="153621"/>
                                        </p:tgtEl>
                                        <p:attrNameLst>
                                          <p:attrName>style.visibility</p:attrName>
                                        </p:attrNameLst>
                                      </p:cBhvr>
                                      <p:to>
                                        <p:strVal val="visible"/>
                                      </p:to>
                                    </p:set>
                                    <p:anim calcmode="lin" valueType="num">
                                      <p:cBhvr>
                                        <p:cTn id="57" dur="500" fill="hold"/>
                                        <p:tgtEl>
                                          <p:spTgt spid="153621"/>
                                        </p:tgtEl>
                                        <p:attrNameLst>
                                          <p:attrName>ppt_w</p:attrName>
                                        </p:attrNameLst>
                                      </p:cBhvr>
                                      <p:tavLst>
                                        <p:tav tm="0">
                                          <p:val>
                                            <p:strVal val="2/3*#ppt_w"/>
                                          </p:val>
                                        </p:tav>
                                        <p:tav tm="100000">
                                          <p:val>
                                            <p:strVal val="#ppt_w"/>
                                          </p:val>
                                        </p:tav>
                                      </p:tavLst>
                                    </p:anim>
                                    <p:anim calcmode="lin" valueType="num">
                                      <p:cBhvr>
                                        <p:cTn id="58" dur="500" fill="hold"/>
                                        <p:tgtEl>
                                          <p:spTgt spid="15362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autoUpdateAnimBg="0"/>
      <p:bldP spid="153611" grpId="0" build="p" autoUpdateAnimBg="0"/>
      <p:bldP spid="153612" grpId="0" build="p" autoUpdateAnimBg="0"/>
      <p:bldP spid="153613" grpId="0" build="p" autoUpdateAnimBg="0"/>
      <p:bldP spid="153614" grpId="0" build="p" autoUpdateAnimBg="0"/>
      <p:bldP spid="15362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55651"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55652" name="Rectangle 4"/>
          <p:cNvSpPr>
            <a:spLocks noChangeArrowheads="1"/>
          </p:cNvSpPr>
          <p:nvPr/>
        </p:nvSpPr>
        <p:spPr bwMode="auto">
          <a:xfrm>
            <a:off x="2971800" y="1676400"/>
            <a:ext cx="5105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Safe driving requires all of your concentration. If you are preoccupied with your emotions, you will not        be able to focus on safe driving. Therefore, you should not drive if you are under severe tension, emotionally distressed, depressed or angry.</a:t>
            </a:r>
            <a:endParaRPr lang="en-US" sz="2000" b="1">
              <a:solidFill>
                <a:schemeClr val="accent2"/>
              </a:solidFill>
            </a:endParaRPr>
          </a:p>
        </p:txBody>
      </p:sp>
      <p:sp>
        <p:nvSpPr>
          <p:cNvPr id="155653" name="WordArt 5"/>
          <p:cNvSpPr>
            <a:spLocks noChangeArrowheads="1" noChangeShapeType="1" noTextEdit="1"/>
          </p:cNvSpPr>
          <p:nvPr/>
        </p:nvSpPr>
        <p:spPr bwMode="auto">
          <a:xfrm>
            <a:off x="3352800" y="533400"/>
            <a:ext cx="4953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Psychological causes of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various driving behaviors</a:t>
            </a:r>
          </a:p>
        </p:txBody>
      </p:sp>
      <p:pic>
        <p:nvPicPr>
          <p:cNvPr id="15566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191000"/>
            <a:ext cx="13795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267200"/>
            <a:ext cx="19812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828800"/>
            <a:ext cx="19812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86200"/>
            <a:ext cx="20288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68" name="Rectangle 20"/>
          <p:cNvSpPr>
            <a:spLocks noChangeArrowheads="1"/>
          </p:cNvSpPr>
          <p:nvPr/>
        </p:nvSpPr>
        <p:spPr bwMode="auto">
          <a:xfrm>
            <a:off x="228600" y="6096000"/>
            <a:ext cx="8686800" cy="5334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One of the greatest psychological stresses is being late…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5652">
                                            <p:txEl>
                                              <p:pRg st="0" end="0"/>
                                            </p:txEl>
                                          </p:spTgt>
                                        </p:tgtEl>
                                        <p:attrNameLst>
                                          <p:attrName>style.visibility</p:attrName>
                                        </p:attrNameLst>
                                      </p:cBhvr>
                                      <p:to>
                                        <p:strVal val="visible"/>
                                      </p:to>
                                    </p:set>
                                    <p:animEffect transition="in" filter="wipe(up)">
                                      <p:cBhvr>
                                        <p:cTn id="7" dur="500"/>
                                        <p:tgtEl>
                                          <p:spTgt spid="155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55668"/>
                                        </p:tgtEl>
                                        <p:attrNameLst>
                                          <p:attrName>style.visibility</p:attrName>
                                        </p:attrNameLst>
                                      </p:cBhvr>
                                      <p:to>
                                        <p:strVal val="visible"/>
                                      </p:to>
                                    </p:set>
                                    <p:anim calcmode="lin" valueType="num">
                                      <p:cBhvr>
                                        <p:cTn id="12" dur="500" fill="hold"/>
                                        <p:tgtEl>
                                          <p:spTgt spid="155668"/>
                                        </p:tgtEl>
                                        <p:attrNameLst>
                                          <p:attrName>ppt_w</p:attrName>
                                        </p:attrNameLst>
                                      </p:cBhvr>
                                      <p:tavLst>
                                        <p:tav tm="0">
                                          <p:val>
                                            <p:fltVal val="0"/>
                                          </p:val>
                                        </p:tav>
                                        <p:tav tm="100000">
                                          <p:val>
                                            <p:strVal val="#ppt_w"/>
                                          </p:val>
                                        </p:tav>
                                      </p:tavLst>
                                    </p:anim>
                                    <p:anim calcmode="lin" valueType="num">
                                      <p:cBhvr>
                                        <p:cTn id="13" dur="500" fill="hold"/>
                                        <p:tgtEl>
                                          <p:spTgt spid="1556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build="p" autoUpdateAnimBg="0"/>
      <p:bldP spid="15566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57699"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57700" name="Rectangle 4"/>
          <p:cNvSpPr>
            <a:spLocks noChangeArrowheads="1"/>
          </p:cNvSpPr>
          <p:nvPr/>
        </p:nvSpPr>
        <p:spPr bwMode="auto">
          <a:xfrm>
            <a:off x="3048000" y="1905000"/>
            <a:ext cx="5029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Being late causes many people to become stressed and drive unsafely. Being late is not an excuse for poor driving. The few minutes you may make up by weaving through traffic and speeding will not likely make a difference.</a:t>
            </a:r>
          </a:p>
          <a:p>
            <a:pPr marL="342900" indent="-342900">
              <a:lnSpc>
                <a:spcPct val="90000"/>
              </a:lnSpc>
              <a:spcBef>
                <a:spcPct val="20000"/>
              </a:spcBef>
            </a:pPr>
            <a:endParaRPr lang="en-US" sz="2000" b="1"/>
          </a:p>
          <a:p>
            <a:pPr marL="342900" indent="-342900">
              <a:lnSpc>
                <a:spcPct val="90000"/>
              </a:lnSpc>
              <a:spcBef>
                <a:spcPct val="20000"/>
              </a:spcBef>
            </a:pPr>
            <a:r>
              <a:rPr lang="en-US" sz="2000" b="1"/>
              <a:t>     </a:t>
            </a:r>
            <a:r>
              <a:rPr lang="en-US" sz="2000" b="1">
                <a:solidFill>
                  <a:schemeClr val="accent2"/>
                </a:solidFill>
              </a:rPr>
              <a:t>Accept the fact that you will be late and try to plan better the next time.</a:t>
            </a:r>
          </a:p>
        </p:txBody>
      </p:sp>
      <p:sp>
        <p:nvSpPr>
          <p:cNvPr id="157701" name="WordArt 5"/>
          <p:cNvSpPr>
            <a:spLocks noChangeArrowheads="1" noChangeShapeType="1" noTextEdit="1"/>
          </p:cNvSpPr>
          <p:nvPr/>
        </p:nvSpPr>
        <p:spPr bwMode="auto">
          <a:xfrm>
            <a:off x="3352800" y="533400"/>
            <a:ext cx="4953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Psychological causes of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various driving behaviors</a:t>
            </a:r>
          </a:p>
        </p:txBody>
      </p:sp>
      <p:pic>
        <p:nvPicPr>
          <p:cNvPr id="1577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6200"/>
            <a:ext cx="20288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6" name="Rectangle 10"/>
          <p:cNvSpPr>
            <a:spLocks noChangeArrowheads="1"/>
          </p:cNvSpPr>
          <p:nvPr/>
        </p:nvSpPr>
        <p:spPr bwMode="auto">
          <a:xfrm>
            <a:off x="228600" y="6096000"/>
            <a:ext cx="8686800" cy="5334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One of the greatest psychological stresses is being late…</a:t>
            </a:r>
          </a:p>
        </p:txBody>
      </p:sp>
      <p:sp>
        <p:nvSpPr>
          <p:cNvPr id="157707" name="WordArt 11"/>
          <p:cNvSpPr>
            <a:spLocks noChangeArrowheads="1" noChangeShapeType="1" noTextEdit="1"/>
          </p:cNvSpPr>
          <p:nvPr/>
        </p:nvSpPr>
        <p:spPr bwMode="auto">
          <a:xfrm>
            <a:off x="609600" y="1905000"/>
            <a:ext cx="2057400"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FFFFFF"/>
                </a:solidFill>
                <a:latin typeface="Arial Black"/>
              </a:rPr>
              <a:t>Being late </a:t>
            </a:r>
          </a:p>
          <a:p>
            <a:r>
              <a:rPr lang="en-US" sz="3600" kern="10" dirty="0">
                <a:ln w="9525">
                  <a:solidFill>
                    <a:srgbClr val="000000"/>
                  </a:solidFill>
                  <a:round/>
                  <a:headEnd/>
                  <a:tailEnd/>
                </a:ln>
                <a:solidFill>
                  <a:srgbClr val="FFFFFF"/>
                </a:solidFill>
                <a:latin typeface="Arial Black"/>
              </a:rPr>
              <a:t> for an</a:t>
            </a:r>
          </a:p>
          <a:p>
            <a:r>
              <a:rPr lang="en-US" sz="3600" kern="10" dirty="0">
                <a:ln w="9525">
                  <a:solidFill>
                    <a:srgbClr val="000000"/>
                  </a:solidFill>
                  <a:round/>
                  <a:headEnd/>
                  <a:tailEnd/>
                </a:ln>
                <a:solidFill>
                  <a:srgbClr val="FFFFFF"/>
                </a:solidFill>
                <a:latin typeface="Arial Black"/>
              </a:rPr>
              <a:t>appointment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7700">
                                            <p:txEl>
                                              <p:pRg st="0" end="0"/>
                                            </p:txEl>
                                          </p:spTgt>
                                        </p:tgtEl>
                                        <p:attrNameLst>
                                          <p:attrName>style.visibility</p:attrName>
                                        </p:attrNameLst>
                                      </p:cBhvr>
                                      <p:to>
                                        <p:strVal val="visible"/>
                                      </p:to>
                                    </p:set>
                                    <p:animEffect transition="in" filter="wipe(up)">
                                      <p:cBhvr>
                                        <p:cTn id="7" dur="500"/>
                                        <p:tgtEl>
                                          <p:spTgt spid="157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7700">
                                            <p:txEl>
                                              <p:pRg st="2" end="2"/>
                                            </p:txEl>
                                          </p:spTgt>
                                        </p:tgtEl>
                                        <p:attrNameLst>
                                          <p:attrName>style.visibility</p:attrName>
                                        </p:attrNameLst>
                                      </p:cBhvr>
                                      <p:to>
                                        <p:strVal val="visible"/>
                                      </p:to>
                                    </p:set>
                                    <p:animEffect transition="in" filter="wipe(up)">
                                      <p:cBhvr>
                                        <p:cTn id="12" dur="500"/>
                                        <p:tgtEl>
                                          <p:spTgt spid="1577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2" name="Rectangle 12"/>
          <p:cNvSpPr>
            <a:spLocks noGrp="1" noChangeArrowheads="1"/>
          </p:cNvSpPr>
          <p:nvPr>
            <p:ph type="body" sz="half" idx="2"/>
          </p:nvPr>
        </p:nvSpPr>
        <p:spPr>
          <a:xfrm>
            <a:off x="3962400" y="1905000"/>
            <a:ext cx="4343400" cy="1752600"/>
          </a:xfrm>
          <a:noFill/>
          <a:ln/>
        </p:spPr>
        <p:txBody>
          <a:bodyPr/>
          <a:lstStyle/>
          <a:p>
            <a:pPr>
              <a:lnSpc>
                <a:spcPct val="90000"/>
              </a:lnSpc>
              <a:buFontTx/>
              <a:buNone/>
            </a:pPr>
            <a:r>
              <a:rPr lang="en-US" sz="1800" b="1"/>
              <a:t>     Bill had to work late. Just before     5 pm his boss gave him another task to finish before leaving. He’s feeling stressed because he has concert tickets for his first date with Rachel…</a:t>
            </a:r>
          </a:p>
        </p:txBody>
      </p:sp>
      <p:sp>
        <p:nvSpPr>
          <p:cNvPr id="112658" name="AutoShape 18"/>
          <p:cNvSpPr>
            <a:spLocks noChangeArrowheads="1"/>
          </p:cNvSpPr>
          <p:nvPr/>
        </p:nvSpPr>
        <p:spPr bwMode="auto">
          <a:xfrm>
            <a:off x="304800" y="1600200"/>
            <a:ext cx="1524000" cy="1752600"/>
          </a:xfrm>
          <a:prstGeom prst="cloudCallout">
            <a:avLst>
              <a:gd name="adj1" fmla="val 23023"/>
              <a:gd name="adj2" fmla="val 8722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000"/>
          </a:p>
        </p:txBody>
      </p:sp>
      <p:sp>
        <p:nvSpPr>
          <p:cNvPr id="112657" name="AutoShape 17"/>
          <p:cNvSpPr>
            <a:spLocks noChangeArrowheads="1"/>
          </p:cNvSpPr>
          <p:nvPr/>
        </p:nvSpPr>
        <p:spPr bwMode="auto">
          <a:xfrm>
            <a:off x="1981200" y="1600200"/>
            <a:ext cx="1905000" cy="1752600"/>
          </a:xfrm>
          <a:prstGeom prst="cloudCallout">
            <a:avLst>
              <a:gd name="adj1" fmla="val -58583"/>
              <a:gd name="adj2" fmla="val 76722"/>
            </a:avLst>
          </a:prstGeom>
          <a:solidFill>
            <a:srgbClr val="E8C5E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000"/>
          </a:p>
        </p:txBody>
      </p:sp>
      <p:pic>
        <p:nvPicPr>
          <p:cNvPr id="11265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05000"/>
            <a:ext cx="82550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057400"/>
            <a:ext cx="6127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59" name="Rectangle 19"/>
          <p:cNvSpPr>
            <a:spLocks noChangeArrowheads="1"/>
          </p:cNvSpPr>
          <p:nvPr/>
        </p:nvSpPr>
        <p:spPr bwMode="auto">
          <a:xfrm>
            <a:off x="2819400" y="3962400"/>
            <a:ext cx="6019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1800" b="1" dirty="0"/>
              <a:t>     Bill finally finishes, but knows he’ll be15 minutes late picking up Rachel. He hurries to his car…</a:t>
            </a:r>
          </a:p>
          <a:p>
            <a:pPr marL="342900" indent="-342900">
              <a:lnSpc>
                <a:spcPct val="90000"/>
              </a:lnSpc>
              <a:spcBef>
                <a:spcPct val="20000"/>
              </a:spcBef>
            </a:pPr>
            <a:r>
              <a:rPr lang="en-US" sz="1800" b="1" dirty="0"/>
              <a:t>        </a:t>
            </a:r>
            <a:r>
              <a:rPr lang="en-US" sz="2000" b="1" i="1" dirty="0">
                <a:solidFill>
                  <a:srgbClr val="FFFF00"/>
                </a:solidFill>
              </a:rPr>
              <a:t>What can he do to </a:t>
            </a:r>
            <a:r>
              <a:rPr lang="en-US" sz="2000" b="1" i="1" dirty="0" smtClean="0">
                <a:solidFill>
                  <a:srgbClr val="FFFF00"/>
                </a:solidFill>
              </a:rPr>
              <a:t>minimize his </a:t>
            </a:r>
            <a:r>
              <a:rPr lang="en-US" sz="2000" b="1" i="1" dirty="0">
                <a:solidFill>
                  <a:srgbClr val="FFFF00"/>
                </a:solidFill>
              </a:rPr>
              <a:t>stress?</a:t>
            </a:r>
          </a:p>
          <a:p>
            <a:pPr marL="342900" indent="-342900">
              <a:lnSpc>
                <a:spcPct val="90000"/>
              </a:lnSpc>
              <a:spcBef>
                <a:spcPct val="20000"/>
              </a:spcBef>
            </a:pPr>
            <a:r>
              <a:rPr lang="en-US" sz="1800" b="1" dirty="0">
                <a:solidFill>
                  <a:schemeClr val="accent2"/>
                </a:solidFill>
              </a:rPr>
              <a:t>       </a:t>
            </a:r>
            <a:r>
              <a:rPr lang="en-US" sz="2000" b="1" dirty="0">
                <a:solidFill>
                  <a:schemeClr val="accent2"/>
                </a:solidFill>
              </a:rPr>
              <a:t>Try to call her and explain the situation.</a:t>
            </a:r>
          </a:p>
        </p:txBody>
      </p:sp>
      <p:pic>
        <p:nvPicPr>
          <p:cNvPr id="11266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86200"/>
            <a:ext cx="20288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2" name="WordArt 22"/>
          <p:cNvSpPr>
            <a:spLocks noChangeArrowheads="1" noChangeShapeType="1" noTextEdit="1"/>
          </p:cNvSpPr>
          <p:nvPr/>
        </p:nvSpPr>
        <p:spPr bwMode="auto">
          <a:xfrm>
            <a:off x="3352800" y="533400"/>
            <a:ext cx="4953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Psychological causes of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various driving behaviors</a:t>
            </a:r>
          </a:p>
        </p:txBody>
      </p:sp>
      <p:sp>
        <p:nvSpPr>
          <p:cNvPr id="12" name="Rectangle 10"/>
          <p:cNvSpPr>
            <a:spLocks noChangeArrowheads="1"/>
          </p:cNvSpPr>
          <p:nvPr/>
        </p:nvSpPr>
        <p:spPr bwMode="auto">
          <a:xfrm>
            <a:off x="228600" y="5867400"/>
            <a:ext cx="8686800" cy="762000"/>
          </a:xfrm>
          <a:prstGeom prst="rect">
            <a:avLst/>
          </a:prstGeom>
          <a:gradFill rotWithShape="0">
            <a:gsLst>
              <a:gs pos="0">
                <a:srgbClr val="3399FF"/>
              </a:gs>
              <a:gs pos="50000">
                <a:srgbClr val="E8C5ED"/>
              </a:gs>
              <a:gs pos="100000">
                <a:srgbClr val="33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Being late will often cause many drivers to become </a:t>
            </a:r>
            <a:r>
              <a:rPr lang="en-US" sz="2000" b="1" i="1"/>
              <a:t>IMPATIENT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52">
                                            <p:txEl>
                                              <p:pRg st="0" end="0"/>
                                            </p:txEl>
                                          </p:spTgt>
                                        </p:tgtEl>
                                        <p:attrNameLst>
                                          <p:attrName>style.visibility</p:attrName>
                                        </p:attrNameLst>
                                      </p:cBhvr>
                                      <p:to>
                                        <p:strVal val="visible"/>
                                      </p:to>
                                    </p:set>
                                    <p:animEffect transition="in" filter="wipe(up)">
                                      <p:cBhvr>
                                        <p:cTn id="7" dur="500"/>
                                        <p:tgtEl>
                                          <p:spTgt spid="112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1" nodeType="clickEffect">
                                  <p:stCondLst>
                                    <p:cond delay="0"/>
                                  </p:stCondLst>
                                  <p:childTnLst>
                                    <p:set>
                                      <p:cBhvr>
                                        <p:cTn id="11" dur="1" fill="hold">
                                          <p:stCondLst>
                                            <p:cond delay="0"/>
                                          </p:stCondLst>
                                        </p:cTn>
                                        <p:tgtEl>
                                          <p:spTgt spid="112657"/>
                                        </p:tgtEl>
                                        <p:attrNameLst>
                                          <p:attrName>style.visibility</p:attrName>
                                        </p:attrNameLst>
                                      </p:cBhvr>
                                      <p:to>
                                        <p:strVal val="visible"/>
                                      </p:to>
                                    </p:set>
                                    <p:anim calcmode="lin" valueType="num">
                                      <p:cBhvr>
                                        <p:cTn id="12" dur="500" fill="hold"/>
                                        <p:tgtEl>
                                          <p:spTgt spid="112657"/>
                                        </p:tgtEl>
                                        <p:attrNameLst>
                                          <p:attrName>ppt_w</p:attrName>
                                        </p:attrNameLst>
                                      </p:cBhvr>
                                      <p:tavLst>
                                        <p:tav tm="0">
                                          <p:val>
                                            <p:fltVal val="0"/>
                                          </p:val>
                                        </p:tav>
                                        <p:tav tm="100000">
                                          <p:val>
                                            <p:strVal val="#ppt_w"/>
                                          </p:val>
                                        </p:tav>
                                      </p:tavLst>
                                    </p:anim>
                                    <p:anim calcmode="lin" valueType="num">
                                      <p:cBhvr>
                                        <p:cTn id="13" dur="500" fill="hold"/>
                                        <p:tgtEl>
                                          <p:spTgt spid="11265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3" presetClass="entr" presetSubtype="272" fill="hold" nodeType="afterEffect">
                                  <p:stCondLst>
                                    <p:cond delay="0"/>
                                  </p:stCondLst>
                                  <p:childTnLst>
                                    <p:set>
                                      <p:cBhvr>
                                        <p:cTn id="16" dur="1" fill="hold">
                                          <p:stCondLst>
                                            <p:cond delay="0"/>
                                          </p:stCondLst>
                                        </p:cTn>
                                        <p:tgtEl>
                                          <p:spTgt spid="112653"/>
                                        </p:tgtEl>
                                        <p:attrNameLst>
                                          <p:attrName>style.visibility</p:attrName>
                                        </p:attrNameLst>
                                      </p:cBhvr>
                                      <p:to>
                                        <p:strVal val="visible"/>
                                      </p:to>
                                    </p:set>
                                    <p:anim calcmode="lin" valueType="num">
                                      <p:cBhvr>
                                        <p:cTn id="17" dur="500" fill="hold"/>
                                        <p:tgtEl>
                                          <p:spTgt spid="112653"/>
                                        </p:tgtEl>
                                        <p:attrNameLst>
                                          <p:attrName>ppt_w</p:attrName>
                                        </p:attrNameLst>
                                      </p:cBhvr>
                                      <p:tavLst>
                                        <p:tav tm="0">
                                          <p:val>
                                            <p:strVal val="2/3*#ppt_w"/>
                                          </p:val>
                                        </p:tav>
                                        <p:tav tm="100000">
                                          <p:val>
                                            <p:strVal val="#ppt_w"/>
                                          </p:val>
                                        </p:tav>
                                      </p:tavLst>
                                    </p:anim>
                                    <p:anim calcmode="lin" valueType="num">
                                      <p:cBhvr>
                                        <p:cTn id="18" dur="500" fill="hold"/>
                                        <p:tgtEl>
                                          <p:spTgt spid="112653"/>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1000"/>
                            </p:stCondLst>
                            <p:childTnLst>
                              <p:par>
                                <p:cTn id="20" presetID="23" presetClass="entr" presetSubtype="16" fill="hold" grpId="1" nodeType="afterEffect">
                                  <p:stCondLst>
                                    <p:cond delay="0"/>
                                  </p:stCondLst>
                                  <p:childTnLst>
                                    <p:set>
                                      <p:cBhvr>
                                        <p:cTn id="21" dur="1" fill="hold">
                                          <p:stCondLst>
                                            <p:cond delay="0"/>
                                          </p:stCondLst>
                                        </p:cTn>
                                        <p:tgtEl>
                                          <p:spTgt spid="112658"/>
                                        </p:tgtEl>
                                        <p:attrNameLst>
                                          <p:attrName>style.visibility</p:attrName>
                                        </p:attrNameLst>
                                      </p:cBhvr>
                                      <p:to>
                                        <p:strVal val="visible"/>
                                      </p:to>
                                    </p:set>
                                    <p:anim calcmode="lin" valueType="num">
                                      <p:cBhvr>
                                        <p:cTn id="22" dur="500" fill="hold"/>
                                        <p:tgtEl>
                                          <p:spTgt spid="112658"/>
                                        </p:tgtEl>
                                        <p:attrNameLst>
                                          <p:attrName>ppt_w</p:attrName>
                                        </p:attrNameLst>
                                      </p:cBhvr>
                                      <p:tavLst>
                                        <p:tav tm="0">
                                          <p:val>
                                            <p:fltVal val="0"/>
                                          </p:val>
                                        </p:tav>
                                        <p:tav tm="100000">
                                          <p:val>
                                            <p:strVal val="#ppt_w"/>
                                          </p:val>
                                        </p:tav>
                                      </p:tavLst>
                                    </p:anim>
                                    <p:anim calcmode="lin" valueType="num">
                                      <p:cBhvr>
                                        <p:cTn id="23" dur="500" fill="hold"/>
                                        <p:tgtEl>
                                          <p:spTgt spid="112658"/>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grpId="0" nodeType="clickEffect" nodePh="1">
                                  <p:stCondLst>
                                    <p:cond delay="0"/>
                                  </p:stCondLst>
                                  <p:endCondLst>
                                    <p:cond evt="begin" delay="0">
                                      <p:tn val="26"/>
                                    </p:cond>
                                  </p:endCondLst>
                                  <p:childTnLst>
                                    <p:set>
                                      <p:cBhvr>
                                        <p:cTn id="27" dur="1" fill="hold">
                                          <p:stCondLst>
                                            <p:cond delay="0"/>
                                          </p:stCondLst>
                                        </p:cTn>
                                        <p:tgtEl>
                                          <p:spTgt spid="112657">
                                            <p:txEl>
                                              <p:charRg st="4294967295" end="4294967295"/>
                                            </p:txEl>
                                          </p:spTgt>
                                        </p:tgtEl>
                                        <p:attrNameLst>
                                          <p:attrName>style.visibility</p:attrName>
                                        </p:attrNameLst>
                                      </p:cBhvr>
                                      <p:to>
                                        <p:strVal val="visible"/>
                                      </p:to>
                                    </p:set>
                                    <p:anim calcmode="lin" valueType="num">
                                      <p:cBhvr>
                                        <p:cTn id="28" dur="500" fill="hold"/>
                                        <p:tgtEl>
                                          <p:spTgt spid="112657">
                                            <p:txEl>
                                              <p:charRg st="4294967295" end="4294967295"/>
                                            </p:txEl>
                                          </p:spTgt>
                                        </p:tgtEl>
                                        <p:attrNameLst>
                                          <p:attrName>ppt_w</p:attrName>
                                        </p:attrNameLst>
                                      </p:cBhvr>
                                      <p:tavLst>
                                        <p:tav tm="0">
                                          <p:val>
                                            <p:strVal val="2/3*#ppt_w"/>
                                          </p:val>
                                        </p:tav>
                                        <p:tav tm="100000">
                                          <p:val>
                                            <p:strVal val="#ppt_w"/>
                                          </p:val>
                                        </p:tav>
                                      </p:tavLst>
                                    </p:anim>
                                    <p:anim calcmode="lin" valueType="num">
                                      <p:cBhvr>
                                        <p:cTn id="29" dur="500" fill="hold"/>
                                        <p:tgtEl>
                                          <p:spTgt spid="112657">
                                            <p:txEl>
                                              <p:charRg st="4294967295" end="4294967295"/>
                                            </p:txEl>
                                          </p:spTgt>
                                        </p:tgtEl>
                                        <p:attrNameLst>
                                          <p:attrName>ppt_h</p:attrName>
                                        </p:attrNameLst>
                                      </p:cBhvr>
                                      <p:tavLst>
                                        <p:tav tm="0">
                                          <p:val>
                                            <p:strVal val="2/3*#ppt_h"/>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12654"/>
                                        </p:tgtEl>
                                        <p:attrNameLst>
                                          <p:attrName>style.visibility</p:attrName>
                                        </p:attrNameLst>
                                      </p:cBhvr>
                                      <p:to>
                                        <p:strVal val="visible"/>
                                      </p:to>
                                    </p:set>
                                    <p:anim calcmode="lin" valueType="num">
                                      <p:cBhvr>
                                        <p:cTn id="32" dur="1000" fill="hold"/>
                                        <p:tgtEl>
                                          <p:spTgt spid="112654"/>
                                        </p:tgtEl>
                                        <p:attrNameLst>
                                          <p:attrName>ppt_w</p:attrName>
                                        </p:attrNameLst>
                                      </p:cBhvr>
                                      <p:tavLst>
                                        <p:tav tm="0">
                                          <p:val>
                                            <p:fltVal val="0"/>
                                          </p:val>
                                        </p:tav>
                                        <p:tav tm="100000">
                                          <p:val>
                                            <p:strVal val="#ppt_w"/>
                                          </p:val>
                                        </p:tav>
                                      </p:tavLst>
                                    </p:anim>
                                    <p:anim calcmode="lin" valueType="num">
                                      <p:cBhvr>
                                        <p:cTn id="33" dur="1000" fill="hold"/>
                                        <p:tgtEl>
                                          <p:spTgt spid="112654"/>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2659">
                                            <p:txEl>
                                              <p:pRg st="0" end="0"/>
                                            </p:txEl>
                                          </p:spTgt>
                                        </p:tgtEl>
                                        <p:attrNameLst>
                                          <p:attrName>style.visibility</p:attrName>
                                        </p:attrNameLst>
                                      </p:cBhvr>
                                      <p:to>
                                        <p:strVal val="visible"/>
                                      </p:to>
                                    </p:set>
                                    <p:animEffect transition="in" filter="wipe(up)">
                                      <p:cBhvr>
                                        <p:cTn id="38" dur="500"/>
                                        <p:tgtEl>
                                          <p:spTgt spid="11265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12659">
                                            <p:txEl>
                                              <p:pRg st="1" end="1"/>
                                            </p:txEl>
                                          </p:spTgt>
                                        </p:tgtEl>
                                        <p:attrNameLst>
                                          <p:attrName>style.visibility</p:attrName>
                                        </p:attrNameLst>
                                      </p:cBhvr>
                                      <p:to>
                                        <p:strVal val="visible"/>
                                      </p:to>
                                    </p:set>
                                    <p:animEffect transition="in" filter="wipe(up)">
                                      <p:cBhvr>
                                        <p:cTn id="43" dur="500"/>
                                        <p:tgtEl>
                                          <p:spTgt spid="112659">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12659">
                                            <p:txEl>
                                              <p:pRg st="2" end="2"/>
                                            </p:txEl>
                                          </p:spTgt>
                                        </p:tgtEl>
                                        <p:attrNameLst>
                                          <p:attrName>style.visibility</p:attrName>
                                        </p:attrNameLst>
                                      </p:cBhvr>
                                      <p:to>
                                        <p:strVal val="visible"/>
                                      </p:to>
                                    </p:set>
                                    <p:animEffect transition="in" filter="wipe(up)">
                                      <p:cBhvr>
                                        <p:cTn id="48" dur="500"/>
                                        <p:tgtEl>
                                          <p:spTgt spid="11265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2/3*#ppt_w"/>
                                          </p:val>
                                        </p:tav>
                                        <p:tav tm="100000">
                                          <p:val>
                                            <p:strVal val="#ppt_w"/>
                                          </p:val>
                                        </p:tav>
                                      </p:tavLst>
                                    </p:anim>
                                    <p:anim calcmode="lin" valueType="num">
                                      <p:cBhvr>
                                        <p:cTn id="54" dur="500" fill="hold"/>
                                        <p:tgtEl>
                                          <p:spTgt spid="1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build="p" autoUpdateAnimBg="0"/>
      <p:bldP spid="112658" grpId="1" animBg="1"/>
      <p:bldP spid="112657" grpId="0" autoUpdateAnimBg="0"/>
      <p:bldP spid="112657" grpId="1" animBg="1"/>
      <p:bldP spid="112659" grpId="0" build="p" autoUpdateAnimBg="0"/>
      <p:bldP spid="1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hlink"/>
            </a:gs>
          </a:gsLst>
          <a:lin ang="5400000" scaled="1"/>
        </a:gradFill>
        <a:effectLst/>
      </p:bgPr>
    </p:bg>
    <p:spTree>
      <p:nvGrpSpPr>
        <p:cNvPr id="1" name=""/>
        <p:cNvGrpSpPr/>
        <p:nvPr/>
      </p:nvGrpSpPr>
      <p:grpSpPr>
        <a:xfrm>
          <a:off x="0" y="0"/>
          <a:ext cx="0" cy="0"/>
          <a:chOff x="0" y="0"/>
          <a:chExt cx="0" cy="0"/>
        </a:xfrm>
      </p:grpSpPr>
      <p:pic>
        <p:nvPicPr>
          <p:cNvPr id="196610" name="sn002414.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3581400" y="2286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6611" name="sn00243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3810000" y="228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96612" name="Rectangle 4"/>
          <p:cNvSpPr>
            <a:spLocks noChangeArrowheads="1"/>
          </p:cNvSpPr>
          <p:nvPr/>
        </p:nvSpPr>
        <p:spPr bwMode="auto">
          <a:xfrm>
            <a:off x="5562600" y="0"/>
            <a:ext cx="1828800" cy="381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96613" name="WordArt 5"/>
          <p:cNvSpPr>
            <a:spLocks noChangeArrowheads="1" noChangeShapeType="1" noTextEdit="1"/>
          </p:cNvSpPr>
          <p:nvPr/>
        </p:nvSpPr>
        <p:spPr bwMode="auto">
          <a:xfrm>
            <a:off x="457200" y="381000"/>
            <a:ext cx="2843213" cy="1143000"/>
          </a:xfrm>
          <a:prstGeom prst="rect">
            <a:avLst/>
          </a:prstGeom>
        </p:spPr>
        <p:txBody>
          <a:bodyPr wrap="none" fromWordArt="1">
            <a:prstTxWarp prst="textWave2">
              <a:avLst>
                <a:gd name="adj1" fmla="val 13005"/>
                <a:gd name="adj2" fmla="val 0"/>
              </a:avLst>
            </a:prstTxWarp>
          </a:bodyPr>
          <a:lstStyle/>
          <a:p>
            <a:pPr algn="ctr"/>
            <a:r>
              <a:rPr lang="en-US" sz="3600" kern="10">
                <a:ln w="12700">
                  <a:solidFill>
                    <a:srgbClr val="3333CC"/>
                  </a:solidFill>
                  <a:round/>
                  <a:headEnd/>
                  <a:tailEnd/>
                </a:ln>
                <a:gradFill rotWithShape="0">
                  <a:gsLst>
                    <a:gs pos="0">
                      <a:srgbClr val="000099">
                        <a:gamma/>
                        <a:shade val="46275"/>
                        <a:invGamma/>
                      </a:srgbClr>
                    </a:gs>
                    <a:gs pos="100000">
                      <a:srgbClr val="000099"/>
                    </a:gs>
                  </a:gsLst>
                  <a:lin ang="5400000" scaled="1"/>
                </a:gradFill>
                <a:effectLst>
                  <a:outerShdw dist="45791" dir="2021404" algn="ctr" rotWithShape="0">
                    <a:srgbClr val="9999FF"/>
                  </a:outerShdw>
                </a:effectLst>
                <a:latin typeface="Arial Black"/>
              </a:rPr>
              <a:t>impatience</a:t>
            </a:r>
          </a:p>
        </p:txBody>
      </p:sp>
      <p:sp>
        <p:nvSpPr>
          <p:cNvPr id="196614" name="Line 6"/>
          <p:cNvSpPr>
            <a:spLocks noChangeShapeType="1"/>
          </p:cNvSpPr>
          <p:nvPr/>
        </p:nvSpPr>
        <p:spPr bwMode="auto">
          <a:xfrm>
            <a:off x="3581400" y="914400"/>
            <a:ext cx="914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5" name="WordArt 7"/>
          <p:cNvSpPr>
            <a:spLocks noChangeArrowheads="1" noChangeShapeType="1" noTextEdit="1"/>
          </p:cNvSpPr>
          <p:nvPr/>
        </p:nvSpPr>
        <p:spPr bwMode="auto">
          <a:xfrm>
            <a:off x="4648200" y="381000"/>
            <a:ext cx="39624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 restless eagerness</a:t>
            </a:r>
          </a:p>
          <a:p>
            <a:pPr algn="ctr"/>
            <a:r>
              <a:rPr lang="en-US" sz="3600" kern="10">
                <a:ln w="9525">
                  <a:solidFill>
                    <a:srgbClr val="000000"/>
                  </a:solidFill>
                  <a:round/>
                  <a:headEnd/>
                  <a:tailEnd/>
                </a:ln>
                <a:solidFill>
                  <a:srgbClr val="FFFFFF"/>
                </a:solidFill>
                <a:latin typeface="Arial Black"/>
              </a:rPr>
              <a:t>to do something</a:t>
            </a:r>
          </a:p>
          <a:p>
            <a:pPr algn="ctr"/>
            <a:r>
              <a:rPr lang="en-US" sz="3600" kern="10">
                <a:ln w="9525">
                  <a:solidFill>
                    <a:srgbClr val="000000"/>
                  </a:solidFill>
                  <a:round/>
                  <a:headEnd/>
                  <a:tailEnd/>
                </a:ln>
                <a:solidFill>
                  <a:srgbClr val="FFFFFF"/>
                </a:solidFill>
                <a:latin typeface="Arial Black"/>
              </a:rPr>
              <a:t>or go somewhere</a:t>
            </a:r>
          </a:p>
        </p:txBody>
      </p:sp>
      <p:pic>
        <p:nvPicPr>
          <p:cNvPr id="1966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334000"/>
            <a:ext cx="20574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5410200"/>
            <a:ext cx="26670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8" name="AutoShape 10"/>
          <p:cNvSpPr>
            <a:spLocks noChangeArrowheads="1"/>
          </p:cNvSpPr>
          <p:nvPr/>
        </p:nvSpPr>
        <p:spPr bwMode="auto">
          <a:xfrm>
            <a:off x="2895600" y="3429000"/>
            <a:ext cx="2209800" cy="1447800"/>
          </a:xfrm>
          <a:prstGeom prst="cloudCallout">
            <a:avLst>
              <a:gd name="adj1" fmla="val 30532"/>
              <a:gd name="adj2" fmla="val 81361"/>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a:outerShdw dist="35921" dir="2700000" algn="ctr" rotWithShape="0">
              <a:schemeClr val="tx2"/>
            </a:outerShdw>
          </a:effectLst>
        </p:spPr>
        <p:txBody>
          <a:bodyPr/>
          <a:lstStyle/>
          <a:p>
            <a:pPr algn="ctr">
              <a:lnSpc>
                <a:spcPct val="90000"/>
              </a:lnSpc>
            </a:pPr>
            <a:r>
              <a:rPr lang="en-US" sz="1600" b="1">
                <a:solidFill>
                  <a:srgbClr val="FFFF00"/>
                </a:solidFill>
                <a:effectLst>
                  <a:outerShdw blurRad="38100" dist="38100" dir="2700000" algn="tl">
                    <a:srgbClr val="000000"/>
                  </a:outerShdw>
                </a:effectLst>
              </a:rPr>
              <a:t>Let’s get moving…I’m running late!</a:t>
            </a:r>
          </a:p>
        </p:txBody>
      </p:sp>
      <p:sp>
        <p:nvSpPr>
          <p:cNvPr id="196619" name="Rectangle 11"/>
          <p:cNvSpPr>
            <a:spLocks noChangeArrowheads="1"/>
          </p:cNvSpPr>
          <p:nvPr/>
        </p:nvSpPr>
        <p:spPr bwMode="auto">
          <a:xfrm>
            <a:off x="5791200" y="1905000"/>
            <a:ext cx="2743200" cy="2438400"/>
          </a:xfrm>
          <a:prstGeom prst="rect">
            <a:avLst/>
          </a:prstGeom>
          <a:gradFill rotWithShape="0">
            <a:gsLst>
              <a:gs pos="0">
                <a:schemeClr val="hlink"/>
              </a:gs>
              <a:gs pos="100000">
                <a:schemeClr val="bg2"/>
              </a:gs>
            </a:gsLst>
            <a:lin ang="5400000" scaled="1"/>
          </a:gradFill>
          <a:ln w="9525">
            <a:solidFill>
              <a:schemeClr val="tx1"/>
            </a:solidFill>
            <a:miter lim="800000"/>
            <a:headEnd/>
            <a:tailEnd/>
          </a:ln>
          <a:effectLst>
            <a:outerShdw dist="63500" dir="2212194" algn="ctr" rotWithShape="0">
              <a:schemeClr val="bg2"/>
            </a:outerShdw>
          </a:effectLst>
        </p:spPr>
        <p:txBody>
          <a:bodyPr wrap="none" anchor="ctr"/>
          <a:lstStyle/>
          <a:p>
            <a:pPr algn="ctr"/>
            <a:r>
              <a:rPr lang="en-US" sz="2000" b="1" i="1"/>
              <a:t>Frequently a </a:t>
            </a:r>
          </a:p>
          <a:p>
            <a:pPr algn="ctr"/>
            <a:r>
              <a:rPr lang="en-US" sz="2000" b="1" i="1"/>
              <a:t>personality trait…</a:t>
            </a:r>
          </a:p>
          <a:p>
            <a:pPr algn="ctr"/>
            <a:r>
              <a:rPr lang="en-US" sz="2000" b="1" i="1"/>
              <a:t>…but often being</a:t>
            </a:r>
          </a:p>
          <a:p>
            <a:pPr algn="ctr"/>
            <a:r>
              <a:rPr lang="en-US" sz="2000" b="1" i="1"/>
              <a:t> late will cause </a:t>
            </a:r>
          </a:p>
          <a:p>
            <a:pPr algn="ctr"/>
            <a:r>
              <a:rPr lang="en-US" sz="2000" b="1" i="1"/>
              <a:t>it to surface</a:t>
            </a:r>
          </a:p>
          <a:p>
            <a:pPr algn="ctr"/>
            <a:r>
              <a:rPr lang="en-US" sz="2000" b="1" i="1"/>
              <a:t>in many drivers</a:t>
            </a:r>
          </a:p>
        </p:txBody>
      </p:sp>
      <p:pic>
        <p:nvPicPr>
          <p:cNvPr id="19662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1828800"/>
            <a:ext cx="982663"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2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2286000"/>
            <a:ext cx="6858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6616"/>
                                        </p:tgtEl>
                                        <p:attrNameLst>
                                          <p:attrName>style.visibility</p:attrName>
                                        </p:attrNameLst>
                                      </p:cBhvr>
                                      <p:to>
                                        <p:strVal val="visible"/>
                                      </p:to>
                                    </p:set>
                                    <p:animEffect transition="in" filter="dissolve">
                                      <p:cBhvr>
                                        <p:cTn id="7" dur="500"/>
                                        <p:tgtEl>
                                          <p:spTgt spid="196616"/>
                                        </p:tgtEl>
                                      </p:cBhvr>
                                    </p:animEffect>
                                  </p:childTnLst>
                                </p:cTn>
                              </p:par>
                            </p:childTnLst>
                          </p:cTn>
                        </p:par>
                        <p:par>
                          <p:cTn id="8" fill="hold" nodeType="afterGroup">
                            <p:stCondLst>
                              <p:cond delay="500"/>
                            </p:stCondLst>
                            <p:childTnLst>
                              <p:par>
                                <p:cTn id="9" presetID="2" presetClass="entr" presetSubtype="2" fill="hold" nodeType="afterEffect">
                                  <p:stCondLst>
                                    <p:cond delay="2000"/>
                                  </p:stCondLst>
                                  <p:childTnLst>
                                    <p:set>
                                      <p:cBhvr>
                                        <p:cTn id="10" dur="1" fill="hold">
                                          <p:stCondLst>
                                            <p:cond delay="0"/>
                                          </p:stCondLst>
                                        </p:cTn>
                                        <p:tgtEl>
                                          <p:spTgt spid="196617"/>
                                        </p:tgtEl>
                                        <p:attrNameLst>
                                          <p:attrName>style.visibility</p:attrName>
                                        </p:attrNameLst>
                                      </p:cBhvr>
                                      <p:to>
                                        <p:strVal val="visible"/>
                                      </p:to>
                                    </p:set>
                                    <p:anim calcmode="lin" valueType="num">
                                      <p:cBhvr additive="base">
                                        <p:cTn id="11" dur="500" fill="hold"/>
                                        <p:tgtEl>
                                          <p:spTgt spid="196617"/>
                                        </p:tgtEl>
                                        <p:attrNameLst>
                                          <p:attrName>ppt_x</p:attrName>
                                        </p:attrNameLst>
                                      </p:cBhvr>
                                      <p:tavLst>
                                        <p:tav tm="0">
                                          <p:val>
                                            <p:strVal val="1+#ppt_w/2"/>
                                          </p:val>
                                        </p:tav>
                                        <p:tav tm="100000">
                                          <p:val>
                                            <p:strVal val="#ppt_x"/>
                                          </p:val>
                                        </p:tav>
                                      </p:tavLst>
                                    </p:anim>
                                    <p:anim calcmode="lin" valueType="num">
                                      <p:cBhvr additive="base">
                                        <p:cTn id="12" dur="500" fill="hold"/>
                                        <p:tgtEl>
                                          <p:spTgt spid="1966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4" presetClass="entr" presetSubtype="16" fill="hold" nodeType="afterEffect">
                                  <p:stCondLst>
                                    <p:cond delay="0"/>
                                  </p:stCondLst>
                                  <p:childTnLst>
                                    <p:set>
                                      <p:cBhvr>
                                        <p:cTn id="15" dur="1" fill="hold">
                                          <p:stCondLst>
                                            <p:cond delay="0"/>
                                          </p:stCondLst>
                                        </p:cTn>
                                        <p:tgtEl>
                                          <p:spTgt spid="196610"/>
                                        </p:tgtEl>
                                        <p:attrNameLst>
                                          <p:attrName>style.visibility</p:attrName>
                                        </p:attrNameLst>
                                      </p:cBhvr>
                                      <p:to>
                                        <p:strVal val="visible"/>
                                      </p:to>
                                    </p:set>
                                    <p:animEffect transition="in" filter="box(in)">
                                      <p:cBhvr>
                                        <p:cTn id="16" dur="500"/>
                                        <p:tgtEl>
                                          <p:spTgt spid="196610"/>
                                        </p:tgtEl>
                                      </p:cBhvr>
                                    </p:animEffect>
                                  </p:childTnLst>
                                </p:cTn>
                              </p:par>
                            </p:childTnLst>
                          </p:cTn>
                        </p:par>
                        <p:par>
                          <p:cTn id="17" fill="hold" nodeType="afterGroup">
                            <p:stCondLst>
                              <p:cond delay="3500"/>
                            </p:stCondLst>
                            <p:childTnLst>
                              <p:par>
                                <p:cTn id="18" presetID="1" presetClass="mediacall" presetSubtype="0" fill="hold" nodeType="afterEffect">
                                  <p:stCondLst>
                                    <p:cond delay="0"/>
                                  </p:stCondLst>
                                  <p:childTnLst>
                                    <p:cmd type="call" cmd="playFrom(0.0)">
                                      <p:cBhvr>
                                        <p:cTn id="19" dur="862" fill="hold"/>
                                        <p:tgtEl>
                                          <p:spTgt spid="196610"/>
                                        </p:tgtEl>
                                      </p:cBhvr>
                                    </p:cmd>
                                  </p:childTnLst>
                                </p:cTn>
                              </p:par>
                            </p:childTnLst>
                          </p:cTn>
                        </p:par>
                        <p:par>
                          <p:cTn id="20" fill="hold" nodeType="afterGroup">
                            <p:stCondLst>
                              <p:cond delay="4362"/>
                            </p:stCondLst>
                            <p:childTnLst>
                              <p:par>
                                <p:cTn id="21" presetID="23" presetClass="entr" presetSubtype="272" fill="hold" grpId="0" nodeType="afterEffect">
                                  <p:stCondLst>
                                    <p:cond delay="1000"/>
                                  </p:stCondLst>
                                  <p:childTnLst>
                                    <p:set>
                                      <p:cBhvr>
                                        <p:cTn id="22" dur="1" fill="hold">
                                          <p:stCondLst>
                                            <p:cond delay="0"/>
                                          </p:stCondLst>
                                        </p:cTn>
                                        <p:tgtEl>
                                          <p:spTgt spid="196618"/>
                                        </p:tgtEl>
                                        <p:attrNameLst>
                                          <p:attrName>style.visibility</p:attrName>
                                        </p:attrNameLst>
                                      </p:cBhvr>
                                      <p:to>
                                        <p:strVal val="visible"/>
                                      </p:to>
                                    </p:set>
                                    <p:anim calcmode="lin" valueType="num">
                                      <p:cBhvr>
                                        <p:cTn id="23" dur="500" fill="hold"/>
                                        <p:tgtEl>
                                          <p:spTgt spid="196618"/>
                                        </p:tgtEl>
                                        <p:attrNameLst>
                                          <p:attrName>ppt_w</p:attrName>
                                        </p:attrNameLst>
                                      </p:cBhvr>
                                      <p:tavLst>
                                        <p:tav tm="0">
                                          <p:val>
                                            <p:strVal val="2/3*#ppt_w"/>
                                          </p:val>
                                        </p:tav>
                                        <p:tav tm="100000">
                                          <p:val>
                                            <p:strVal val="#ppt_w"/>
                                          </p:val>
                                        </p:tav>
                                      </p:tavLst>
                                    </p:anim>
                                    <p:anim calcmode="lin" valueType="num">
                                      <p:cBhvr>
                                        <p:cTn id="24" dur="500" fill="hold"/>
                                        <p:tgtEl>
                                          <p:spTgt spid="196618"/>
                                        </p:tgtEl>
                                        <p:attrNameLst>
                                          <p:attrName>ppt_h</p:attrName>
                                        </p:attrNameLst>
                                      </p:cBhvr>
                                      <p:tavLst>
                                        <p:tav tm="0">
                                          <p:val>
                                            <p:strVal val="2/3*#ppt_h"/>
                                          </p:val>
                                        </p:tav>
                                        <p:tav tm="100000">
                                          <p:val>
                                            <p:strVal val="#ppt_h"/>
                                          </p:val>
                                        </p:tav>
                                      </p:tavLst>
                                    </p:anim>
                                  </p:childTnLst>
                                </p:cTn>
                              </p:par>
                            </p:childTnLst>
                          </p:cTn>
                        </p:par>
                        <p:par>
                          <p:cTn id="25" fill="hold" nodeType="afterGroup">
                            <p:stCondLst>
                              <p:cond delay="5862"/>
                            </p:stCondLst>
                            <p:childTnLst>
                              <p:par>
                                <p:cTn id="26" presetID="1" presetClass="mediacall" presetSubtype="0" fill="hold" nodeType="afterEffect">
                                  <p:stCondLst>
                                    <p:cond delay="0"/>
                                  </p:stCondLst>
                                  <p:childTnLst>
                                    <p:cmd type="call" cmd="playFrom(0.0)">
                                      <p:cBhvr>
                                        <p:cTn id="27" dur="862" fill="hold"/>
                                        <p:tgtEl>
                                          <p:spTgt spid="196611"/>
                                        </p:tgtEl>
                                      </p:cBhvr>
                                    </p:cmd>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196619"/>
                                        </p:tgtEl>
                                        <p:attrNameLst>
                                          <p:attrName>style.visibility</p:attrName>
                                        </p:attrNameLst>
                                      </p:cBhvr>
                                      <p:to>
                                        <p:strVal val="visible"/>
                                      </p:to>
                                    </p:set>
                                    <p:anim calcmode="lin" valueType="num">
                                      <p:cBhvr>
                                        <p:cTn id="32" dur="500" fill="hold"/>
                                        <p:tgtEl>
                                          <p:spTgt spid="196619"/>
                                        </p:tgtEl>
                                        <p:attrNameLst>
                                          <p:attrName>ppt_w</p:attrName>
                                        </p:attrNameLst>
                                      </p:cBhvr>
                                      <p:tavLst>
                                        <p:tav tm="0">
                                          <p:val>
                                            <p:strVal val="2/3*#ppt_w"/>
                                          </p:val>
                                        </p:tav>
                                        <p:tav tm="100000">
                                          <p:val>
                                            <p:strVal val="#ppt_w"/>
                                          </p:val>
                                        </p:tav>
                                      </p:tavLst>
                                    </p:anim>
                                    <p:anim calcmode="lin" valueType="num">
                                      <p:cBhvr>
                                        <p:cTn id="33" dur="500" fill="hold"/>
                                        <p:tgtEl>
                                          <p:spTgt spid="19661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196610"/>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196611"/>
                </p:tgtEl>
              </p:cMediaNode>
            </p:audio>
          </p:childTnLst>
        </p:cTn>
      </p:par>
    </p:tnLst>
    <p:bldLst>
      <p:bldP spid="196618" grpId="0" animBg="1" autoUpdateAnimBg="0"/>
      <p:bldP spid="19661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8" name="theme music.mid">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258763" cy="258763"/>
          </a:xfrm>
          <a:prstGeom prst="rect">
            <a:avLst/>
          </a:prstGeom>
          <a:noFill/>
          <a:extLst>
            <a:ext uri="{909E8E84-426E-40DD-AFC4-6F175D3DCCD1}">
              <a14:hiddenFill xmlns:a14="http://schemas.microsoft.com/office/drawing/2010/main">
                <a:solidFill>
                  <a:srgbClr val="FFFFFF"/>
                </a:solidFill>
              </a14:hiddenFill>
            </a:ext>
          </a:extLst>
        </p:spPr>
      </p:pic>
      <p:sp>
        <p:nvSpPr>
          <p:cNvPr id="173064" name="WordArt 8"/>
          <p:cNvSpPr>
            <a:spLocks noChangeArrowheads="1" noChangeShapeType="1" noTextEdit="1"/>
          </p:cNvSpPr>
          <p:nvPr/>
        </p:nvSpPr>
        <p:spPr bwMode="auto">
          <a:xfrm>
            <a:off x="2209800" y="1143000"/>
            <a:ext cx="51054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gradFill rotWithShape="0">
                  <a:gsLst>
                    <a:gs pos="0">
                      <a:srgbClr val="009999"/>
                    </a:gs>
                    <a:gs pos="100000">
                      <a:srgbClr val="9999FF"/>
                    </a:gs>
                  </a:gsLst>
                  <a:lin ang="2700000" scaled="1"/>
                </a:gradFill>
                <a:effectLst>
                  <a:outerShdw dist="28398" dir="1593903" algn="ctr" rotWithShape="0">
                    <a:schemeClr val="tx1"/>
                  </a:outerShdw>
                </a:effectLst>
                <a:latin typeface="Times New Roman"/>
                <a:cs typeface="Times New Roman"/>
              </a:rPr>
              <a:t>Psychological Issues</a:t>
            </a:r>
          </a:p>
          <a:p>
            <a:pPr algn="ctr"/>
            <a:r>
              <a:rPr lang="en-US" sz="3600" b="1" i="1" kern="10">
                <a:gradFill rotWithShape="0">
                  <a:gsLst>
                    <a:gs pos="0">
                      <a:srgbClr val="009999"/>
                    </a:gs>
                    <a:gs pos="100000">
                      <a:srgbClr val="9999FF"/>
                    </a:gs>
                  </a:gsLst>
                  <a:lin ang="2700000" scaled="1"/>
                </a:gradFill>
                <a:effectLst>
                  <a:outerShdw dist="28398" dir="1593903" algn="ctr" rotWithShape="0">
                    <a:schemeClr val="tx1"/>
                  </a:outerShdw>
                </a:effectLst>
                <a:latin typeface="Times New Roman"/>
                <a:cs typeface="Times New Roman"/>
              </a:rPr>
              <a:t>of Driving</a:t>
            </a:r>
          </a:p>
        </p:txBody>
      </p:sp>
      <p:pic>
        <p:nvPicPr>
          <p:cNvPr id="173065" name="Picture 9" descr="PE0759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429000"/>
            <a:ext cx="2078038" cy="2328863"/>
          </a:xfrm>
          <a:prstGeom prst="rect">
            <a:avLst/>
          </a:prstGeom>
          <a:noFill/>
          <a:extLst>
            <a:ext uri="{909E8E84-426E-40DD-AFC4-6F175D3DCCD1}">
              <a14:hiddenFill xmlns:a14="http://schemas.microsoft.com/office/drawing/2010/main">
                <a:solidFill>
                  <a:srgbClr val="FFFFFF"/>
                </a:solidFill>
              </a14:hiddenFill>
            </a:ext>
          </a:extLst>
        </p:spPr>
      </p:pic>
      <p:pic>
        <p:nvPicPr>
          <p:cNvPr id="17306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819400"/>
            <a:ext cx="1370013"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67" name="Picture 11" descr="BD07198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4267200"/>
            <a:ext cx="2590800"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30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17306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2"/>
            </a:gs>
            <a:gs pos="100000">
              <a:schemeClr val="hlink"/>
            </a:gs>
          </a:gsLst>
          <a:lin ang="5400000" scaled="1"/>
        </a:gradFill>
        <a:effectLst/>
      </p:bgPr>
    </p:bg>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5638800" y="0"/>
            <a:ext cx="1828800" cy="381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98660" name="WordArt 4"/>
          <p:cNvSpPr>
            <a:spLocks noChangeArrowheads="1" noChangeShapeType="1" noTextEdit="1"/>
          </p:cNvSpPr>
          <p:nvPr/>
        </p:nvSpPr>
        <p:spPr bwMode="auto">
          <a:xfrm>
            <a:off x="457200" y="381000"/>
            <a:ext cx="2843213" cy="1143000"/>
          </a:xfrm>
          <a:prstGeom prst="rect">
            <a:avLst/>
          </a:prstGeom>
        </p:spPr>
        <p:txBody>
          <a:bodyPr wrap="none" fromWordArt="1">
            <a:prstTxWarp prst="textWave2">
              <a:avLst>
                <a:gd name="adj1" fmla="val 13005"/>
                <a:gd name="adj2" fmla="val 0"/>
              </a:avLst>
            </a:prstTxWarp>
          </a:bodyPr>
          <a:lstStyle/>
          <a:p>
            <a:pPr algn="ctr"/>
            <a:r>
              <a:rPr lang="en-US" sz="3600" kern="10">
                <a:ln w="12700">
                  <a:solidFill>
                    <a:srgbClr val="3333CC"/>
                  </a:solidFill>
                  <a:round/>
                  <a:headEnd/>
                  <a:tailEnd/>
                </a:ln>
                <a:gradFill rotWithShape="0">
                  <a:gsLst>
                    <a:gs pos="0">
                      <a:srgbClr val="000099">
                        <a:gamma/>
                        <a:shade val="46275"/>
                        <a:invGamma/>
                      </a:srgbClr>
                    </a:gs>
                    <a:gs pos="100000">
                      <a:srgbClr val="000099"/>
                    </a:gs>
                  </a:gsLst>
                  <a:lin ang="5400000" scaled="1"/>
                </a:gradFill>
                <a:effectLst>
                  <a:outerShdw dist="45791" dir="2021404" algn="ctr" rotWithShape="0">
                    <a:srgbClr val="9999FF"/>
                  </a:outerShdw>
                </a:effectLst>
                <a:latin typeface="Arial Black"/>
              </a:rPr>
              <a:t>impatience</a:t>
            </a:r>
          </a:p>
        </p:txBody>
      </p:sp>
      <p:sp>
        <p:nvSpPr>
          <p:cNvPr id="198661" name="Rectangle 5"/>
          <p:cNvSpPr>
            <a:spLocks noGrp="1" noChangeArrowheads="1"/>
          </p:cNvSpPr>
          <p:nvPr>
            <p:ph type="body" sz="half" idx="2"/>
          </p:nvPr>
        </p:nvSpPr>
        <p:spPr>
          <a:xfrm>
            <a:off x="5638800" y="381000"/>
            <a:ext cx="2895600" cy="2133600"/>
          </a:xfrm>
          <a:gradFill rotWithShape="0">
            <a:gsLst>
              <a:gs pos="0">
                <a:srgbClr val="3399FF"/>
              </a:gs>
              <a:gs pos="100000">
                <a:schemeClr val="bg1"/>
              </a:gs>
            </a:gsLst>
            <a:lin ang="5400000" scaled="1"/>
          </a:gradFill>
          <a:ln/>
          <a:effectLst>
            <a:outerShdw dist="28398" dir="1593903" algn="ctr" rotWithShape="0">
              <a:schemeClr val="tx2"/>
            </a:outerShdw>
          </a:effectLst>
        </p:spPr>
        <p:txBody>
          <a:bodyPr/>
          <a:lstStyle/>
          <a:p>
            <a:pPr>
              <a:lnSpc>
                <a:spcPct val="90000"/>
              </a:lnSpc>
              <a:buFontTx/>
              <a:buNone/>
            </a:pPr>
            <a:r>
              <a:rPr lang="en-US" sz="2000" b="1" dirty="0"/>
              <a:t>   </a:t>
            </a:r>
          </a:p>
          <a:p>
            <a:pPr>
              <a:lnSpc>
                <a:spcPct val="90000"/>
              </a:lnSpc>
              <a:buFontTx/>
              <a:buNone/>
            </a:pPr>
            <a:r>
              <a:rPr lang="en-US" sz="2000" b="1" dirty="0"/>
              <a:t>    In addition to horn honking what are some other ways drivers are impatient?</a:t>
            </a:r>
          </a:p>
        </p:txBody>
      </p:sp>
      <p:sp>
        <p:nvSpPr>
          <p:cNvPr id="198662" name="Oval 6"/>
          <p:cNvSpPr>
            <a:spLocks noChangeArrowheads="1"/>
          </p:cNvSpPr>
          <p:nvPr/>
        </p:nvSpPr>
        <p:spPr bwMode="auto">
          <a:xfrm>
            <a:off x="762000" y="1828800"/>
            <a:ext cx="4267200" cy="2057400"/>
          </a:xfrm>
          <a:prstGeom prst="ellipse">
            <a:avLst/>
          </a:prstGeom>
          <a:gradFill rotWithShape="0">
            <a:gsLst>
              <a:gs pos="0">
                <a:srgbClr val="BFBFFF"/>
              </a:gs>
              <a:gs pos="100000">
                <a:schemeClr val="bg2"/>
              </a:gs>
            </a:gsLst>
            <a:lin ang="5400000" scaled="1"/>
          </a:gradFill>
          <a:ln w="9525">
            <a:solidFill>
              <a:schemeClr val="tx1"/>
            </a:solidFill>
            <a:round/>
            <a:headEnd/>
            <a:tailEnd/>
          </a:ln>
          <a:effectLst>
            <a:outerShdw dist="50800" algn="ctr" rotWithShape="0">
              <a:schemeClr val="tx2"/>
            </a:outerShdw>
          </a:effectLst>
        </p:spPr>
        <p:txBody>
          <a:bodyPr wrap="none" anchor="ctr"/>
          <a:lstStyle/>
          <a:p>
            <a:pPr algn="ctr"/>
            <a:r>
              <a:rPr lang="en-US" sz="1800" b="1">
                <a:solidFill>
                  <a:schemeClr val="bg1"/>
                </a:solidFill>
                <a:effectLst>
                  <a:outerShdw blurRad="38100" dist="38100" dir="2700000" algn="tl">
                    <a:srgbClr val="000000"/>
                  </a:outerShdw>
                </a:effectLst>
              </a:rPr>
              <a:t>Studies have shown that  </a:t>
            </a:r>
          </a:p>
          <a:p>
            <a:pPr algn="ctr">
              <a:lnSpc>
                <a:spcPct val="110000"/>
              </a:lnSpc>
            </a:pPr>
            <a:r>
              <a:rPr lang="en-US" sz="1800" b="1">
                <a:solidFill>
                  <a:schemeClr val="bg1"/>
                </a:solidFill>
                <a:effectLst>
                  <a:outerShdw blurRad="38100" dist="38100" dir="2700000" algn="tl">
                    <a:srgbClr val="000000"/>
                  </a:outerShdw>
                </a:effectLst>
              </a:rPr>
              <a:t>impatient drivers who do </a:t>
            </a:r>
          </a:p>
          <a:p>
            <a:pPr algn="ctr"/>
            <a:r>
              <a:rPr lang="en-US" sz="1800" b="1">
                <a:solidFill>
                  <a:schemeClr val="bg1"/>
                </a:solidFill>
                <a:effectLst>
                  <a:outerShdw blurRad="38100" dist="38100" dir="2700000" algn="tl">
                    <a:srgbClr val="000000"/>
                  </a:outerShdw>
                </a:effectLst>
              </a:rPr>
              <a:t>these things do not reach </a:t>
            </a:r>
          </a:p>
          <a:p>
            <a:pPr algn="ctr"/>
            <a:r>
              <a:rPr lang="en-US" sz="1800" b="1">
                <a:solidFill>
                  <a:schemeClr val="bg1"/>
                </a:solidFill>
                <a:effectLst>
                  <a:outerShdw blurRad="38100" dist="38100" dir="2700000" algn="tl">
                    <a:srgbClr val="000000"/>
                  </a:outerShdw>
                </a:effectLst>
              </a:rPr>
              <a:t>their destinations any sooner</a:t>
            </a:r>
          </a:p>
        </p:txBody>
      </p:sp>
      <p:sp>
        <p:nvSpPr>
          <p:cNvPr id="198663" name="Rectangle 7"/>
          <p:cNvSpPr>
            <a:spLocks noChangeArrowheads="1"/>
          </p:cNvSpPr>
          <p:nvPr/>
        </p:nvSpPr>
        <p:spPr bwMode="auto">
          <a:xfrm>
            <a:off x="5105400" y="3048000"/>
            <a:ext cx="381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 speeding</a:t>
            </a:r>
          </a:p>
          <a:p>
            <a:pPr marL="342900" indent="-342900">
              <a:spcBef>
                <a:spcPct val="20000"/>
              </a:spcBef>
            </a:pPr>
            <a:r>
              <a:rPr lang="en-US" sz="2000" b="1"/>
              <a:t>     - tailgating</a:t>
            </a:r>
          </a:p>
          <a:p>
            <a:pPr marL="342900" indent="-342900">
              <a:spcBef>
                <a:spcPct val="20000"/>
              </a:spcBef>
            </a:pPr>
            <a:r>
              <a:rPr lang="en-US" sz="2000" b="1"/>
              <a:t>     - rolling stop signs</a:t>
            </a:r>
          </a:p>
          <a:p>
            <a:pPr marL="342900" indent="-342900">
              <a:spcBef>
                <a:spcPct val="20000"/>
              </a:spcBef>
            </a:pPr>
            <a:r>
              <a:rPr lang="en-US" sz="2000" b="1"/>
              <a:t>     - frequent lane changing</a:t>
            </a:r>
          </a:p>
        </p:txBody>
      </p:sp>
      <p:sp>
        <p:nvSpPr>
          <p:cNvPr id="198664" name="WordArt 8"/>
          <p:cNvSpPr>
            <a:spLocks noChangeArrowheads="1" noChangeShapeType="1" noTextEdit="1"/>
          </p:cNvSpPr>
          <p:nvPr/>
        </p:nvSpPr>
        <p:spPr bwMode="auto">
          <a:xfrm>
            <a:off x="2286000" y="5410200"/>
            <a:ext cx="46482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FF"/>
                </a:solidFill>
                <a:latin typeface="Arial Black"/>
              </a:rPr>
              <a:t>Allow yourself more time when driving</a:t>
            </a:r>
          </a:p>
          <a:p>
            <a:pPr algn="ctr"/>
            <a:r>
              <a:rPr lang="en-US" sz="3600" kern="10">
                <a:ln w="9525">
                  <a:solidFill>
                    <a:srgbClr val="000000"/>
                  </a:solidFill>
                  <a:round/>
                  <a:headEnd/>
                  <a:tailEnd/>
                </a:ln>
                <a:solidFill>
                  <a:srgbClr val="3399FF"/>
                </a:solidFill>
                <a:latin typeface="Arial Black"/>
              </a:rPr>
              <a:t>Learn to "chill out" and save your nerves </a:t>
            </a:r>
          </a:p>
        </p:txBody>
      </p:sp>
      <p:pic>
        <p:nvPicPr>
          <p:cNvPr id="1986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114800"/>
            <a:ext cx="19812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6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029200"/>
            <a:ext cx="14478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68" name="Oval 12"/>
          <p:cNvSpPr>
            <a:spLocks noChangeArrowheads="1"/>
          </p:cNvSpPr>
          <p:nvPr/>
        </p:nvSpPr>
        <p:spPr bwMode="auto">
          <a:xfrm>
            <a:off x="609600" y="1600200"/>
            <a:ext cx="4724400" cy="2362200"/>
          </a:xfrm>
          <a:prstGeom prst="ellipse">
            <a:avLst/>
          </a:prstGeom>
          <a:gradFill rotWithShape="0">
            <a:gsLst>
              <a:gs pos="0">
                <a:srgbClr val="FF3300"/>
              </a:gs>
              <a:gs pos="100000">
                <a:srgbClr val="FFCC66"/>
              </a:gs>
            </a:gsLst>
            <a:lin ang="5400000" scaled="1"/>
          </a:gradFill>
          <a:ln w="9525">
            <a:solidFill>
              <a:schemeClr val="tx1"/>
            </a:solidFill>
            <a:round/>
            <a:headEnd/>
            <a:tailEnd/>
          </a:ln>
          <a:effectLst>
            <a:outerShdw dist="50800" algn="ctr" rotWithShape="0">
              <a:schemeClr val="tx2"/>
            </a:outerShdw>
          </a:effectLst>
        </p:spPr>
        <p:txBody>
          <a:bodyPr wrap="none" anchor="ctr"/>
          <a:lstStyle/>
          <a:p>
            <a:pPr algn="ctr">
              <a:lnSpc>
                <a:spcPct val="90000"/>
              </a:lnSpc>
            </a:pPr>
            <a:r>
              <a:rPr lang="en-US" sz="2000" b="1">
                <a:solidFill>
                  <a:schemeClr val="bg1"/>
                </a:solidFill>
                <a:effectLst>
                  <a:outerShdw blurRad="38100" dist="38100" dir="2700000" algn="tl">
                    <a:srgbClr val="000000"/>
                  </a:outerShdw>
                </a:effectLst>
              </a:rPr>
              <a:t>If we do not learn how </a:t>
            </a:r>
          </a:p>
          <a:p>
            <a:pPr algn="ctr">
              <a:lnSpc>
                <a:spcPct val="90000"/>
              </a:lnSpc>
            </a:pPr>
            <a:r>
              <a:rPr lang="en-US" sz="2000" b="1">
                <a:solidFill>
                  <a:schemeClr val="bg1"/>
                </a:solidFill>
                <a:effectLst>
                  <a:outerShdw blurRad="38100" dist="38100" dir="2700000" algn="tl">
                    <a:srgbClr val="000000"/>
                  </a:outerShdw>
                </a:effectLst>
              </a:rPr>
              <a:t>to cope with the frustrations</a:t>
            </a:r>
          </a:p>
          <a:p>
            <a:pPr algn="ctr">
              <a:lnSpc>
                <a:spcPct val="90000"/>
              </a:lnSpc>
            </a:pPr>
            <a:r>
              <a:rPr lang="en-US" sz="2000" b="1">
                <a:solidFill>
                  <a:schemeClr val="bg1"/>
                </a:solidFill>
                <a:effectLst>
                  <a:outerShdw blurRad="38100" dist="38100" dir="2700000" algn="tl">
                    <a:srgbClr val="000000"/>
                  </a:outerShdw>
                </a:effectLst>
              </a:rPr>
              <a:t>of today’s traffic, our impatience</a:t>
            </a:r>
          </a:p>
          <a:p>
            <a:pPr algn="ctr">
              <a:lnSpc>
                <a:spcPct val="90000"/>
              </a:lnSpc>
            </a:pPr>
            <a:r>
              <a:rPr lang="en-US" sz="2000" b="1">
                <a:solidFill>
                  <a:schemeClr val="bg1"/>
                </a:solidFill>
                <a:effectLst>
                  <a:outerShdw blurRad="38100" dist="38100" dir="2700000" algn="tl">
                    <a:srgbClr val="000000"/>
                  </a:outerShdw>
                </a:effectLst>
              </a:rPr>
              <a:t>may become something worse</a:t>
            </a:r>
          </a:p>
          <a:p>
            <a:pPr algn="ctr">
              <a:lnSpc>
                <a:spcPct val="90000"/>
              </a:lnSpc>
            </a:pPr>
            <a:endParaRPr lang="en-US" sz="2000" b="1">
              <a:solidFill>
                <a:schemeClr val="bg1"/>
              </a:solidFill>
              <a:effectLst>
                <a:outerShdw blurRad="38100" dist="38100" dir="2700000" algn="tl">
                  <a:srgbClr val="000000"/>
                </a:outerShdw>
              </a:effectLst>
            </a:endParaRPr>
          </a:p>
        </p:txBody>
      </p:sp>
      <p:pic>
        <p:nvPicPr>
          <p:cNvPr id="19866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3200400"/>
            <a:ext cx="4397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70" name="WordArt 14"/>
          <p:cNvSpPr>
            <a:spLocks noChangeArrowheads="1" noChangeShapeType="1" noTextEdit="1"/>
          </p:cNvSpPr>
          <p:nvPr/>
        </p:nvSpPr>
        <p:spPr bwMode="auto">
          <a:xfrm>
            <a:off x="2971800" y="3429000"/>
            <a:ext cx="1112838"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pt-BR" sz="3600" i="1" kern="10">
                <a:ln w="9525">
                  <a:solidFill>
                    <a:srgbClr val="000000"/>
                  </a:solidFill>
                  <a:round/>
                  <a:headEnd/>
                  <a:tailEnd/>
                </a:ln>
                <a:gradFill rotWithShape="0">
                  <a:gsLst>
                    <a:gs pos="0">
                      <a:srgbClr val="FF0000"/>
                    </a:gs>
                    <a:gs pos="100000">
                      <a:srgbClr val="FF6600"/>
                    </a:gs>
                  </a:gsLst>
                  <a:lin ang="5400000" scaled="1"/>
                </a:gradFill>
                <a:latin typeface="Arial Black"/>
              </a:rPr>
              <a:t>A N G E R </a:t>
            </a:r>
            <a:endParaRPr lang="en-US" sz="3600" i="1" kern="10">
              <a:ln w="9525">
                <a:solidFill>
                  <a:srgbClr val="000000"/>
                </a:solidFill>
                <a:round/>
                <a:headEnd/>
                <a:tailEnd/>
              </a:ln>
              <a:gradFill rotWithShape="0">
                <a:gsLst>
                  <a:gs pos="0">
                    <a:srgbClr val="FF0000"/>
                  </a:gs>
                  <a:gs pos="100000">
                    <a:srgbClr val="FF6600"/>
                  </a:gs>
                </a:gsLst>
                <a:lin ang="5400000" scaled="1"/>
              </a:gradFill>
              <a:latin typeface="Arial Black"/>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8663">
                                            <p:txEl>
                                              <p:pRg st="0" end="0"/>
                                            </p:txEl>
                                          </p:spTgt>
                                        </p:tgtEl>
                                        <p:attrNameLst>
                                          <p:attrName>style.visibility</p:attrName>
                                        </p:attrNameLst>
                                      </p:cBhvr>
                                      <p:to>
                                        <p:strVal val="visible"/>
                                      </p:to>
                                    </p:set>
                                    <p:animEffect transition="in" filter="wipe(up)">
                                      <p:cBhvr>
                                        <p:cTn id="7" dur="500"/>
                                        <p:tgtEl>
                                          <p:spTgt spid="1986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8663">
                                            <p:txEl>
                                              <p:pRg st="1" end="1"/>
                                            </p:txEl>
                                          </p:spTgt>
                                        </p:tgtEl>
                                        <p:attrNameLst>
                                          <p:attrName>style.visibility</p:attrName>
                                        </p:attrNameLst>
                                      </p:cBhvr>
                                      <p:to>
                                        <p:strVal val="visible"/>
                                      </p:to>
                                    </p:set>
                                    <p:animEffect transition="in" filter="wipe(up)">
                                      <p:cBhvr>
                                        <p:cTn id="12" dur="500"/>
                                        <p:tgtEl>
                                          <p:spTgt spid="1986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8663">
                                            <p:txEl>
                                              <p:pRg st="2" end="2"/>
                                            </p:txEl>
                                          </p:spTgt>
                                        </p:tgtEl>
                                        <p:attrNameLst>
                                          <p:attrName>style.visibility</p:attrName>
                                        </p:attrNameLst>
                                      </p:cBhvr>
                                      <p:to>
                                        <p:strVal val="visible"/>
                                      </p:to>
                                    </p:set>
                                    <p:animEffect transition="in" filter="wipe(up)">
                                      <p:cBhvr>
                                        <p:cTn id="17" dur="500"/>
                                        <p:tgtEl>
                                          <p:spTgt spid="1986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8663">
                                            <p:txEl>
                                              <p:pRg st="3" end="3"/>
                                            </p:txEl>
                                          </p:spTgt>
                                        </p:tgtEl>
                                        <p:attrNameLst>
                                          <p:attrName>style.visibility</p:attrName>
                                        </p:attrNameLst>
                                      </p:cBhvr>
                                      <p:to>
                                        <p:strVal val="visible"/>
                                      </p:to>
                                    </p:set>
                                    <p:animEffect transition="in" filter="wipe(up)">
                                      <p:cBhvr>
                                        <p:cTn id="22" dur="500"/>
                                        <p:tgtEl>
                                          <p:spTgt spid="1986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198662"/>
                                        </p:tgtEl>
                                        <p:attrNameLst>
                                          <p:attrName>style.visibility</p:attrName>
                                        </p:attrNameLst>
                                      </p:cBhvr>
                                      <p:to>
                                        <p:strVal val="visible"/>
                                      </p:to>
                                    </p:set>
                                    <p:anim calcmode="lin" valueType="num">
                                      <p:cBhvr>
                                        <p:cTn id="27" dur="500" fill="hold"/>
                                        <p:tgtEl>
                                          <p:spTgt spid="198662"/>
                                        </p:tgtEl>
                                        <p:attrNameLst>
                                          <p:attrName>ppt_w</p:attrName>
                                        </p:attrNameLst>
                                      </p:cBhvr>
                                      <p:tavLst>
                                        <p:tav tm="0">
                                          <p:val>
                                            <p:strVal val="2/3*#ppt_w"/>
                                          </p:val>
                                        </p:tav>
                                        <p:tav tm="100000">
                                          <p:val>
                                            <p:strVal val="#ppt_w"/>
                                          </p:val>
                                        </p:tav>
                                      </p:tavLst>
                                    </p:anim>
                                    <p:anim calcmode="lin" valueType="num">
                                      <p:cBhvr>
                                        <p:cTn id="28" dur="500" fill="hold"/>
                                        <p:tgtEl>
                                          <p:spTgt spid="198662"/>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8664"/>
                                        </p:tgtEl>
                                        <p:attrNameLst>
                                          <p:attrName>style.visibility</p:attrName>
                                        </p:attrNameLst>
                                      </p:cBhvr>
                                      <p:to>
                                        <p:strVal val="visible"/>
                                      </p:to>
                                    </p:set>
                                    <p:animEffect transition="in" filter="dissolve">
                                      <p:cBhvr>
                                        <p:cTn id="33" dur="500"/>
                                        <p:tgtEl>
                                          <p:spTgt spid="198664"/>
                                        </p:tgtEl>
                                      </p:cBhvr>
                                    </p:animEffect>
                                  </p:childTnLst>
                                </p:cTn>
                              </p:par>
                            </p:childTnLst>
                          </p:cTn>
                        </p:par>
                        <p:par>
                          <p:cTn id="34" fill="hold" nodeType="afterGroup">
                            <p:stCondLst>
                              <p:cond delay="500"/>
                            </p:stCondLst>
                            <p:childTnLst>
                              <p:par>
                                <p:cTn id="35" presetID="4" presetClass="entr" presetSubtype="32" fill="hold" nodeType="afterEffect">
                                  <p:stCondLst>
                                    <p:cond delay="0"/>
                                  </p:stCondLst>
                                  <p:childTnLst>
                                    <p:set>
                                      <p:cBhvr>
                                        <p:cTn id="36" dur="1" fill="hold">
                                          <p:stCondLst>
                                            <p:cond delay="0"/>
                                          </p:stCondLst>
                                        </p:cTn>
                                        <p:tgtEl>
                                          <p:spTgt spid="198666"/>
                                        </p:tgtEl>
                                        <p:attrNameLst>
                                          <p:attrName>style.visibility</p:attrName>
                                        </p:attrNameLst>
                                      </p:cBhvr>
                                      <p:to>
                                        <p:strVal val="visible"/>
                                      </p:to>
                                    </p:set>
                                    <p:animEffect transition="in" filter="box(out)">
                                      <p:cBhvr>
                                        <p:cTn id="37" dur="500"/>
                                        <p:tgtEl>
                                          <p:spTgt spid="198666"/>
                                        </p:tgtEl>
                                      </p:cBhvr>
                                    </p:animEffect>
                                  </p:childTnLst>
                                </p:cTn>
                              </p:par>
                            </p:childTnLst>
                          </p:cTn>
                        </p:par>
                        <p:par>
                          <p:cTn id="38" fill="hold" nodeType="afterGroup">
                            <p:stCondLst>
                              <p:cond delay="1000"/>
                            </p:stCondLst>
                            <p:childTnLst>
                              <p:par>
                                <p:cTn id="39" presetID="4" presetClass="entr" presetSubtype="32" fill="hold" nodeType="afterEffect">
                                  <p:stCondLst>
                                    <p:cond delay="0"/>
                                  </p:stCondLst>
                                  <p:childTnLst>
                                    <p:set>
                                      <p:cBhvr>
                                        <p:cTn id="40" dur="1" fill="hold">
                                          <p:stCondLst>
                                            <p:cond delay="0"/>
                                          </p:stCondLst>
                                        </p:cTn>
                                        <p:tgtEl>
                                          <p:spTgt spid="198665"/>
                                        </p:tgtEl>
                                        <p:attrNameLst>
                                          <p:attrName>style.visibility</p:attrName>
                                        </p:attrNameLst>
                                      </p:cBhvr>
                                      <p:to>
                                        <p:strVal val="visible"/>
                                      </p:to>
                                    </p:set>
                                    <p:animEffect transition="in" filter="box(out)">
                                      <p:cBhvr>
                                        <p:cTn id="41" dur="500"/>
                                        <p:tgtEl>
                                          <p:spTgt spid="1986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98668"/>
                                        </p:tgtEl>
                                        <p:attrNameLst>
                                          <p:attrName>style.visibility</p:attrName>
                                        </p:attrNameLst>
                                      </p:cBhvr>
                                      <p:to>
                                        <p:strVal val="visible"/>
                                      </p:to>
                                    </p:set>
                                    <p:animEffect transition="in" filter="dissolve">
                                      <p:cBhvr>
                                        <p:cTn id="46" dur="500"/>
                                        <p:tgtEl>
                                          <p:spTgt spid="198668"/>
                                        </p:tgtEl>
                                      </p:cBhvr>
                                    </p:animEffect>
                                  </p:childTnLst>
                                </p:cTn>
                              </p:par>
                            </p:childTnLst>
                          </p:cTn>
                        </p:par>
                        <p:par>
                          <p:cTn id="47" fill="hold" nodeType="afterGroup">
                            <p:stCondLst>
                              <p:cond delay="500"/>
                            </p:stCondLst>
                            <p:childTnLst>
                              <p:par>
                                <p:cTn id="48" presetID="22" presetClass="entr" presetSubtype="8" fill="hold" nodeType="afterEffect">
                                  <p:stCondLst>
                                    <p:cond delay="6000"/>
                                  </p:stCondLst>
                                  <p:childTnLst>
                                    <p:set>
                                      <p:cBhvr>
                                        <p:cTn id="49" dur="1" fill="hold">
                                          <p:stCondLst>
                                            <p:cond delay="0"/>
                                          </p:stCondLst>
                                        </p:cTn>
                                        <p:tgtEl>
                                          <p:spTgt spid="198669"/>
                                        </p:tgtEl>
                                        <p:attrNameLst>
                                          <p:attrName>style.visibility</p:attrName>
                                        </p:attrNameLst>
                                      </p:cBhvr>
                                      <p:to>
                                        <p:strVal val="visible"/>
                                      </p:to>
                                    </p:set>
                                    <p:animEffect transition="in" filter="wipe(left)">
                                      <p:cBhvr>
                                        <p:cTn id="50" dur="500"/>
                                        <p:tgtEl>
                                          <p:spTgt spid="198669"/>
                                        </p:tgtEl>
                                      </p:cBhvr>
                                    </p:animEffect>
                                  </p:childTnLst>
                                </p:cTn>
                              </p:par>
                            </p:childTnLst>
                          </p:cTn>
                        </p:par>
                        <p:par>
                          <p:cTn id="51" fill="hold" nodeType="afterGroup">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198670"/>
                                        </p:tgtEl>
                                        <p:attrNameLst>
                                          <p:attrName>style.visibility</p:attrName>
                                        </p:attrNameLst>
                                      </p:cBhvr>
                                      <p:to>
                                        <p:strVal val="visible"/>
                                      </p:to>
                                    </p:set>
                                    <p:animEffect transition="in" filter="wipe(left)">
                                      <p:cBhvr>
                                        <p:cTn id="54" dur="500"/>
                                        <p:tgtEl>
                                          <p:spTgt spid="198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nimBg="1" autoUpdateAnimBg="0"/>
      <p:bldP spid="198663" grpId="0" build="p" autoUpdateAnimBg="0"/>
      <p:bldP spid="198664" grpId="0" animBg="1"/>
      <p:bldP spid="198668" grpId="0" animBg="1" autoUpdateAnimBg="0"/>
      <p:bldP spid="1986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3200" dirty="0" smtClean="0"/>
              <a:t>Irresponsible Driving </a:t>
            </a:r>
            <a:endParaRPr lang="en-US" sz="3200" dirty="0"/>
          </a:p>
        </p:txBody>
      </p:sp>
      <p:pic>
        <p:nvPicPr>
          <p:cNvPr id="5" name="My Movi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01800" y="1771650"/>
            <a:ext cx="6172200" cy="4629150"/>
          </a:xfrm>
          <a:prstGeom prst="rect">
            <a:avLst/>
          </a:prstGeom>
        </p:spPr>
      </p:pic>
      <p:sp>
        <p:nvSpPr>
          <p:cNvPr id="6" name="Rectangle 6"/>
          <p:cNvSpPr>
            <a:spLocks noChangeArrowheads="1"/>
          </p:cNvSpPr>
          <p:nvPr/>
        </p:nvSpPr>
        <p:spPr bwMode="auto">
          <a:xfrm rot="19946235">
            <a:off x="161596" y="1906465"/>
            <a:ext cx="3486807" cy="7620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sz="2000" b="1" dirty="0" smtClean="0"/>
              <a:t>Speeding is the Big Thing</a:t>
            </a:r>
          </a:p>
          <a:p>
            <a:pPr algn="ctr">
              <a:lnSpc>
                <a:spcPct val="80000"/>
              </a:lnSpc>
            </a:pPr>
            <a:r>
              <a:rPr lang="en-US" sz="1800" i="1" dirty="0" smtClean="0"/>
              <a:t>(video will play)</a:t>
            </a:r>
            <a:endParaRPr lang="en-US" sz="1800" i="1" dirty="0"/>
          </a:p>
        </p:txBody>
      </p:sp>
    </p:spTree>
    <p:extLst>
      <p:ext uri="{BB962C8B-B14F-4D97-AF65-F5344CB8AC3E}">
        <p14:creationId xmlns:p14="http://schemas.microsoft.com/office/powerpoint/2010/main" val="29202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5"/>
                                        </p:tgtEl>
                                      </p:cBhvr>
                                    </p:cmd>
                                  </p:childTnLst>
                                </p:cTn>
                              </p:par>
                              <p:par>
                                <p:cTn id="7" presetID="23" presetClass="entr" presetSubtype="16" fill="hold" grpId="0" nodeType="withEffect">
                                  <p:stCondLst>
                                    <p:cond delay="20000"/>
                                  </p:stCondLst>
                                  <p:childTnLst>
                                    <p:set>
                                      <p:cBhvr>
                                        <p:cTn id="8" dur="1" fill="hold">
                                          <p:stCondLst>
                                            <p:cond delay="0"/>
                                          </p:stCondLst>
                                        </p:cTn>
                                        <p:tgtEl>
                                          <p:spTgt spid="6"/>
                                        </p:tgtEl>
                                        <p:attrNameLst>
                                          <p:attrName>style.visibility</p:attrName>
                                        </p:attrNameLst>
                                      </p:cBhvr>
                                      <p:to>
                                        <p:strVal val="visible"/>
                                      </p:to>
                                    </p:set>
                                    <p:anim calcmode="lin" valueType="num">
                                      <p:cBhvr>
                                        <p:cTn id="9" dur="2000" fill="hold"/>
                                        <p:tgtEl>
                                          <p:spTgt spid="6"/>
                                        </p:tgtEl>
                                        <p:attrNameLst>
                                          <p:attrName>ppt_w</p:attrName>
                                        </p:attrNameLst>
                                      </p:cBhvr>
                                      <p:tavLst>
                                        <p:tav tm="0">
                                          <p:val>
                                            <p:fltVal val="0"/>
                                          </p:val>
                                        </p:tav>
                                        <p:tav tm="100000">
                                          <p:val>
                                            <p:strVal val="#ppt_w"/>
                                          </p:val>
                                        </p:tav>
                                      </p:tavLst>
                                    </p:anim>
                                    <p:anim calcmode="lin" valueType="num">
                                      <p:cBhvr>
                                        <p:cTn id="10" dur="20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22000"/>
                            </p:stCondLst>
                            <p:childTnLst>
                              <p:par>
                                <p:cTn id="12" presetID="10" presetClass="exit" presetSubtype="0" fill="hold" grpId="1" nodeType="afterEffect">
                                  <p:stCondLst>
                                    <p:cond delay="5000"/>
                                  </p:stCondLst>
                                  <p:childTnLst>
                                    <p:animEffect transition="out" filter="fade">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sz="half" idx="1"/>
          </p:nvPr>
        </p:nvSpPr>
        <p:spPr>
          <a:xfrm>
            <a:off x="533400" y="1600200"/>
            <a:ext cx="5257800" cy="1219200"/>
          </a:xfrm>
        </p:spPr>
        <p:txBody>
          <a:bodyPr/>
          <a:lstStyle/>
          <a:p>
            <a:pPr>
              <a:lnSpc>
                <a:spcPct val="90000"/>
              </a:lnSpc>
              <a:buFontTx/>
              <a:buNone/>
            </a:pPr>
            <a:r>
              <a:rPr lang="en-US" sz="2000" b="1"/>
              <a:t>     Having the </a:t>
            </a:r>
            <a:r>
              <a:rPr lang="en-US" sz="2000" b="1">
                <a:solidFill>
                  <a:schemeClr val="accent2"/>
                </a:solidFill>
              </a:rPr>
              <a:t>physical ability</a:t>
            </a:r>
            <a:r>
              <a:rPr lang="en-US" sz="2000" b="1"/>
              <a:t> to operate a motor vehicle is really only half the picture.</a:t>
            </a:r>
          </a:p>
          <a:p>
            <a:pPr>
              <a:lnSpc>
                <a:spcPct val="90000"/>
              </a:lnSpc>
              <a:buFontTx/>
              <a:buNone/>
            </a:pPr>
            <a:r>
              <a:rPr lang="en-US" sz="2000" b="1"/>
              <a:t>     </a:t>
            </a:r>
            <a:endParaRPr lang="en-US" sz="2000" b="1">
              <a:solidFill>
                <a:schemeClr val="accent2"/>
              </a:solidFill>
            </a:endParaRPr>
          </a:p>
        </p:txBody>
      </p:sp>
      <p:sp>
        <p:nvSpPr>
          <p:cNvPr id="34819" name="Rectangle 3"/>
          <p:cNvSpPr>
            <a:spLocks noGrp="1" noChangeArrowheads="1"/>
          </p:cNvSpPr>
          <p:nvPr>
            <p:ph type="title"/>
          </p:nvPr>
        </p:nvSpPr>
        <p:spPr>
          <a:xfrm>
            <a:off x="2209800" y="457200"/>
            <a:ext cx="6324600" cy="838200"/>
          </a:xfrm>
        </p:spPr>
        <p:txBody>
          <a:bodyPr/>
          <a:lstStyle/>
          <a:p>
            <a:r>
              <a:rPr lang="en-US" sz="2800" b="1">
                <a:solidFill>
                  <a:schemeClr val="tx1"/>
                </a:solidFill>
              </a:rPr>
              <a:t>The Psychological Nature </a:t>
            </a:r>
            <a:br>
              <a:rPr lang="en-US" sz="2800" b="1">
                <a:solidFill>
                  <a:schemeClr val="tx1"/>
                </a:solidFill>
              </a:rPr>
            </a:br>
            <a:r>
              <a:rPr lang="en-US" sz="2800" b="1">
                <a:solidFill>
                  <a:schemeClr val="tx1"/>
                </a:solidFill>
              </a:rPr>
              <a:t>of the Driver</a:t>
            </a:r>
            <a:endParaRPr lang="en-US" sz="2800">
              <a:solidFill>
                <a:schemeClr val="tx1"/>
              </a:solidFill>
            </a:endParaRPr>
          </a:p>
        </p:txBody>
      </p:sp>
      <p:sp>
        <p:nvSpPr>
          <p:cNvPr id="34821" name="WordArt 5"/>
          <p:cNvSpPr>
            <a:spLocks noChangeArrowheads="1" noChangeShapeType="1" noTextEdit="1"/>
          </p:cNvSpPr>
          <p:nvPr/>
        </p:nvSpPr>
        <p:spPr bwMode="auto">
          <a:xfrm>
            <a:off x="457200" y="228600"/>
            <a:ext cx="1219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effectLst>
                  <a:outerShdw dist="53882" dir="2700000" algn="ctr" rotWithShape="0">
                    <a:srgbClr val="C0C0C0"/>
                  </a:outerShdw>
                </a:effectLst>
                <a:latin typeface="Tahoma"/>
                <a:ea typeface="Tahoma"/>
                <a:cs typeface="Tahoma"/>
              </a:rPr>
              <a:t>Part two --</a:t>
            </a:r>
          </a:p>
        </p:txBody>
      </p:sp>
      <p:pic>
        <p:nvPicPr>
          <p:cNvPr id="348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200400"/>
            <a:ext cx="1189038"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505200"/>
            <a:ext cx="167640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676400"/>
            <a:ext cx="1760538"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6" name="Rectangle 10"/>
          <p:cNvSpPr>
            <a:spLocks noChangeArrowheads="1"/>
          </p:cNvSpPr>
          <p:nvPr/>
        </p:nvSpPr>
        <p:spPr bwMode="auto">
          <a:xfrm>
            <a:off x="609600" y="2743200"/>
            <a:ext cx="4648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Being in the right </a:t>
            </a:r>
            <a:r>
              <a:rPr lang="en-US" sz="2000" b="1"/>
              <a:t>psychological state -</a:t>
            </a:r>
            <a:r>
              <a:rPr lang="en-US" sz="2000" b="1">
                <a:solidFill>
                  <a:schemeClr val="accent2"/>
                </a:solidFill>
              </a:rPr>
              <a:t> that is, having the right attitudes, traits, and motivation   is also essential to driving safely, being courteous, and avoiding accidents and traffic citations.</a:t>
            </a:r>
          </a:p>
        </p:txBody>
      </p:sp>
      <p:sp>
        <p:nvSpPr>
          <p:cNvPr id="34828" name="WordArt 12"/>
          <p:cNvSpPr>
            <a:spLocks noChangeArrowheads="1" noChangeShapeType="1" noTextEdit="1"/>
          </p:cNvSpPr>
          <p:nvPr/>
        </p:nvSpPr>
        <p:spPr bwMode="auto">
          <a:xfrm>
            <a:off x="1066800" y="541020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Let's think about some statistics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that show a need to deal with the</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psychological issues of driving</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up)">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wipe(up)">
                                      <p:cBhvr>
                                        <p:cTn id="12" dur="500"/>
                                        <p:tgtEl>
                                          <p:spTgt spid="348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826"/>
                                        </p:tgtEl>
                                        <p:attrNameLst>
                                          <p:attrName>style.visibility</p:attrName>
                                        </p:attrNameLst>
                                      </p:cBhvr>
                                      <p:to>
                                        <p:strVal val="visible"/>
                                      </p:to>
                                    </p:set>
                                    <p:animEffect transition="in" filter="wipe(up)">
                                      <p:cBhvr>
                                        <p:cTn id="17" dur="500"/>
                                        <p:tgtEl>
                                          <p:spTgt spid="34826"/>
                                        </p:tgtEl>
                                      </p:cBhvr>
                                    </p:animEffect>
                                  </p:childTnLst>
                                </p:cTn>
                              </p:par>
                            </p:childTnLst>
                          </p:cTn>
                        </p:par>
                        <p:par>
                          <p:cTn id="18" fill="hold" nodeType="afterGroup">
                            <p:stCondLst>
                              <p:cond delay="500"/>
                            </p:stCondLst>
                            <p:childTnLst>
                              <p:par>
                                <p:cTn id="19" presetID="9" presetClass="entr" presetSubtype="0" fill="hold" nodeType="afterEffect">
                                  <p:stCondLst>
                                    <p:cond delay="6000"/>
                                  </p:stCondLst>
                                  <p:childTnLst>
                                    <p:set>
                                      <p:cBhvr>
                                        <p:cTn id="20" dur="1" fill="hold">
                                          <p:stCondLst>
                                            <p:cond delay="0"/>
                                          </p:stCondLst>
                                        </p:cTn>
                                        <p:tgtEl>
                                          <p:spTgt spid="34822"/>
                                        </p:tgtEl>
                                        <p:attrNameLst>
                                          <p:attrName>style.visibility</p:attrName>
                                        </p:attrNameLst>
                                      </p:cBhvr>
                                      <p:to>
                                        <p:strVal val="visible"/>
                                      </p:to>
                                    </p:set>
                                    <p:animEffect transition="in" filter="dissolve">
                                      <p:cBhvr>
                                        <p:cTn id="21" dur="500"/>
                                        <p:tgtEl>
                                          <p:spTgt spid="34822"/>
                                        </p:tgtEl>
                                      </p:cBhvr>
                                    </p:animEffect>
                                  </p:childTnLst>
                                </p:cTn>
                              </p:par>
                            </p:childTnLst>
                          </p:cTn>
                        </p:par>
                        <p:par>
                          <p:cTn id="22" fill="hold" nodeType="afterGroup">
                            <p:stCondLst>
                              <p:cond delay="7000"/>
                            </p:stCondLst>
                            <p:childTnLst>
                              <p:par>
                                <p:cTn id="23" presetID="9" presetClass="entr" presetSubtype="0" fill="hold" nodeType="afterEffect">
                                  <p:stCondLst>
                                    <p:cond delay="0"/>
                                  </p:stCondLst>
                                  <p:childTnLst>
                                    <p:set>
                                      <p:cBhvr>
                                        <p:cTn id="24" dur="1" fill="hold">
                                          <p:stCondLst>
                                            <p:cond delay="0"/>
                                          </p:stCondLst>
                                        </p:cTn>
                                        <p:tgtEl>
                                          <p:spTgt spid="34823"/>
                                        </p:tgtEl>
                                        <p:attrNameLst>
                                          <p:attrName>style.visibility</p:attrName>
                                        </p:attrNameLst>
                                      </p:cBhvr>
                                      <p:to>
                                        <p:strVal val="visible"/>
                                      </p:to>
                                    </p:set>
                                    <p:animEffect transition="in" filter="dissolve">
                                      <p:cBhvr>
                                        <p:cTn id="25" dur="500"/>
                                        <p:tgtEl>
                                          <p:spTgt spid="348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4828"/>
                                        </p:tgtEl>
                                        <p:attrNameLst>
                                          <p:attrName>style.visibility</p:attrName>
                                        </p:attrNameLst>
                                      </p:cBhvr>
                                      <p:to>
                                        <p:strVal val="visible"/>
                                      </p:to>
                                    </p:set>
                                    <p:animEffect transition="in" filter="wipe(up)">
                                      <p:cBhvr>
                                        <p:cTn id="30" dur="5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26" grpId="0" autoUpdateAnimBg="0"/>
      <p:bldP spid="3482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body" sz="half" idx="1"/>
          </p:nvPr>
        </p:nvSpPr>
        <p:spPr>
          <a:xfrm>
            <a:off x="457200" y="2057400"/>
            <a:ext cx="7239000" cy="1219200"/>
          </a:xfrm>
        </p:spPr>
        <p:txBody>
          <a:bodyPr/>
          <a:lstStyle/>
          <a:p>
            <a:pPr>
              <a:lnSpc>
                <a:spcPct val="90000"/>
              </a:lnSpc>
              <a:buFontTx/>
              <a:buNone/>
            </a:pPr>
            <a:r>
              <a:rPr lang="en-US" sz="2400" b="1"/>
              <a:t>    Drivers 15 to 19 have very high traffic         accident, injury, and conviction rates.</a:t>
            </a:r>
            <a:endParaRPr lang="en-US" sz="2400" b="1">
              <a:solidFill>
                <a:schemeClr val="accent2"/>
              </a:solidFill>
            </a:endParaRPr>
          </a:p>
        </p:txBody>
      </p:sp>
      <p:sp>
        <p:nvSpPr>
          <p:cNvPr id="135171" name="Rectangle 3"/>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35172" name="WordArt 4"/>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pic>
        <p:nvPicPr>
          <p:cNvPr id="135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
            <a:ext cx="7270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57200"/>
            <a:ext cx="11430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81000"/>
            <a:ext cx="14557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6" name="Rectangle 8"/>
          <p:cNvSpPr>
            <a:spLocks noChangeArrowheads="1"/>
          </p:cNvSpPr>
          <p:nvPr/>
        </p:nvSpPr>
        <p:spPr bwMode="auto">
          <a:xfrm>
            <a:off x="457200" y="28956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solidFill>
                  <a:schemeClr val="accent2"/>
                </a:solidFill>
              </a:rPr>
              <a:t>    Drivers under 18 are 2.5 times more likely to    have a fatal accident than the average driver.</a:t>
            </a:r>
          </a:p>
        </p:txBody>
      </p:sp>
      <p:sp>
        <p:nvSpPr>
          <p:cNvPr id="135177" name="WordArt 9"/>
          <p:cNvSpPr>
            <a:spLocks noChangeArrowheads="1" noChangeShapeType="1" noTextEdit="1"/>
          </p:cNvSpPr>
          <p:nvPr/>
        </p:nvSpPr>
        <p:spPr bwMode="auto">
          <a:xfrm>
            <a:off x="685800" y="1295400"/>
            <a:ext cx="18288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Some statistics</a:t>
            </a:r>
          </a:p>
        </p:txBody>
      </p:sp>
      <p:sp>
        <p:nvSpPr>
          <p:cNvPr id="135178" name="Rectangle 10"/>
          <p:cNvSpPr>
            <a:spLocks noChangeArrowheads="1"/>
          </p:cNvSpPr>
          <p:nvPr/>
        </p:nvSpPr>
        <p:spPr bwMode="auto">
          <a:xfrm>
            <a:off x="457200" y="3733800"/>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t>    Nearly half of drivers who start driving before they are 20 are convicted of a traffic violation within the first year of driving.</a:t>
            </a:r>
          </a:p>
        </p:txBody>
      </p:sp>
      <p:sp>
        <p:nvSpPr>
          <p:cNvPr id="135179" name="Rectangle 11"/>
          <p:cNvSpPr>
            <a:spLocks noChangeArrowheads="1"/>
          </p:cNvSpPr>
          <p:nvPr/>
        </p:nvSpPr>
        <p:spPr bwMode="auto">
          <a:xfrm>
            <a:off x="457200" y="50292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b="1" dirty="0">
                <a:solidFill>
                  <a:schemeClr val="accent2"/>
                </a:solidFill>
              </a:rPr>
              <a:t>  </a:t>
            </a:r>
            <a:r>
              <a:rPr lang="en-US" b="1" dirty="0" smtClean="0">
                <a:solidFill>
                  <a:schemeClr val="accent2"/>
                </a:solidFill>
              </a:rPr>
              <a:t>  </a:t>
            </a:r>
            <a:r>
              <a:rPr lang="en-US" b="1" dirty="0">
                <a:solidFill>
                  <a:schemeClr val="accent2"/>
                </a:solidFill>
              </a:rPr>
              <a:t>Teenage drivers have total accident rates </a:t>
            </a:r>
            <a:r>
              <a:rPr lang="en-US" b="1" dirty="0" smtClean="0">
                <a:solidFill>
                  <a:schemeClr val="accent2"/>
                </a:solidFill>
              </a:rPr>
              <a:t>which are </a:t>
            </a:r>
            <a:r>
              <a:rPr lang="en-US" b="1" dirty="0">
                <a:solidFill>
                  <a:schemeClr val="accent2"/>
                </a:solidFill>
              </a:rPr>
              <a:t>twice that of adults and traffic accidents are the leading cause of death. </a:t>
            </a:r>
          </a:p>
          <a:p>
            <a:pPr marL="342900" indent="-342900">
              <a:lnSpc>
                <a:spcPct val="80000"/>
              </a:lnSpc>
              <a:spcBef>
                <a:spcPct val="20000"/>
              </a:spcBef>
            </a:pPr>
            <a:r>
              <a:rPr lang="en-US" b="1" dirty="0">
                <a:solidFill>
                  <a:schemeClr val="accent2"/>
                </a:solidFill>
              </a:rPr>
              <a:t>     </a:t>
            </a:r>
          </a:p>
          <a:p>
            <a:pPr marL="342900" indent="-342900">
              <a:lnSpc>
                <a:spcPct val="80000"/>
              </a:lnSpc>
              <a:spcBef>
                <a:spcPct val="20000"/>
              </a:spcBef>
            </a:pPr>
            <a:endParaRPr lang="en-US" b="1" dirty="0">
              <a:solidFill>
                <a:schemeClr val="accent2"/>
              </a:solidFill>
            </a:endParaRPr>
          </a:p>
        </p:txBody>
      </p:sp>
      <p:sp>
        <p:nvSpPr>
          <p:cNvPr id="135180" name="WordArt 12"/>
          <p:cNvSpPr>
            <a:spLocks noChangeArrowheads="1" noChangeShapeType="1" noTextEdit="1"/>
          </p:cNvSpPr>
          <p:nvPr/>
        </p:nvSpPr>
        <p:spPr bwMode="auto">
          <a:xfrm>
            <a:off x="4800600" y="6019800"/>
            <a:ext cx="30480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Why is this the case?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wipe(up)">
                                      <p:cBhvr>
                                        <p:cTn id="7" dur="500"/>
                                        <p:tgtEl>
                                          <p:spTgt spid="135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5178"/>
                                        </p:tgtEl>
                                        <p:attrNameLst>
                                          <p:attrName>style.visibility</p:attrName>
                                        </p:attrNameLst>
                                      </p:cBhvr>
                                      <p:to>
                                        <p:strVal val="visible"/>
                                      </p:to>
                                    </p:set>
                                    <p:animEffect transition="in" filter="wipe(up)">
                                      <p:cBhvr>
                                        <p:cTn id="12" dur="500"/>
                                        <p:tgtEl>
                                          <p:spTgt spid="135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5179"/>
                                        </p:tgtEl>
                                        <p:attrNameLst>
                                          <p:attrName>style.visibility</p:attrName>
                                        </p:attrNameLst>
                                      </p:cBhvr>
                                      <p:to>
                                        <p:strVal val="visible"/>
                                      </p:to>
                                    </p:set>
                                    <p:animEffect transition="in" filter="wipe(up)">
                                      <p:cBhvr>
                                        <p:cTn id="17" dur="500"/>
                                        <p:tgtEl>
                                          <p:spTgt spid="1351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80"/>
                                        </p:tgtEl>
                                        <p:attrNameLst>
                                          <p:attrName>style.visibility</p:attrName>
                                        </p:attrNameLst>
                                      </p:cBhvr>
                                      <p:to>
                                        <p:strVal val="visible"/>
                                      </p:to>
                                    </p:set>
                                    <p:animEffect transition="in" filter="wipe(left)">
                                      <p:cBhvr>
                                        <p:cTn id="22" dur="500"/>
                                        <p:tgtEl>
                                          <p:spTgt spid="135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6" grpId="0" autoUpdateAnimBg="0"/>
      <p:bldP spid="135178" grpId="0" autoUpdateAnimBg="0"/>
      <p:bldP spid="135179" grpId="0" autoUpdateAnimBg="0"/>
      <p:bldP spid="13518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body" sz="half" idx="1"/>
          </p:nvPr>
        </p:nvSpPr>
        <p:spPr>
          <a:xfrm>
            <a:off x="533400" y="2743200"/>
            <a:ext cx="7924800" cy="2895600"/>
          </a:xfrm>
        </p:spPr>
        <p:txBody>
          <a:bodyPr/>
          <a:lstStyle/>
          <a:p>
            <a:pPr>
              <a:lnSpc>
                <a:spcPct val="90000"/>
              </a:lnSpc>
              <a:buFontTx/>
              <a:buNone/>
            </a:pPr>
            <a:r>
              <a:rPr lang="en-US" sz="2400" b="1"/>
              <a:t>    Driving experience, exposure to accident risk, alcohol / drug consumption, perceptual abilities, inexperience in identifying and handling hazardous situations, personality structure, internal and external influences, poor judgment, excessive speed, and attitudinal factors such as risk-taking propensity.</a:t>
            </a:r>
            <a:endParaRPr lang="en-US" sz="2400" b="1">
              <a:solidFill>
                <a:schemeClr val="accent2"/>
              </a:solidFill>
            </a:endParaRPr>
          </a:p>
        </p:txBody>
      </p:sp>
      <p:sp>
        <p:nvSpPr>
          <p:cNvPr id="137219" name="Rectangle 3"/>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37220" name="WordArt 4"/>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pic>
        <p:nvPicPr>
          <p:cNvPr id="137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
            <a:ext cx="7270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57200"/>
            <a:ext cx="11430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81000"/>
            <a:ext cx="14557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5" name="WordArt 9"/>
          <p:cNvSpPr>
            <a:spLocks noChangeArrowheads="1" noChangeShapeType="1" noTextEdit="1"/>
          </p:cNvSpPr>
          <p:nvPr/>
        </p:nvSpPr>
        <p:spPr bwMode="auto">
          <a:xfrm>
            <a:off x="685800" y="1295400"/>
            <a:ext cx="18288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Some statistics</a:t>
            </a:r>
          </a:p>
        </p:txBody>
      </p:sp>
      <p:sp>
        <p:nvSpPr>
          <p:cNvPr id="137228" name="WordArt 12"/>
          <p:cNvSpPr>
            <a:spLocks noChangeArrowheads="1" noChangeShapeType="1" noTextEdit="1"/>
          </p:cNvSpPr>
          <p:nvPr/>
        </p:nvSpPr>
        <p:spPr bwMode="auto">
          <a:xfrm>
            <a:off x="4800600" y="6019800"/>
            <a:ext cx="30480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Why is this the case?</a:t>
            </a:r>
          </a:p>
        </p:txBody>
      </p:sp>
      <p:sp>
        <p:nvSpPr>
          <p:cNvPr id="137230" name="WordArt 14"/>
          <p:cNvSpPr>
            <a:spLocks noChangeArrowheads="1" noChangeShapeType="1" noTextEdit="1"/>
          </p:cNvSpPr>
          <p:nvPr/>
        </p:nvSpPr>
        <p:spPr bwMode="auto">
          <a:xfrm>
            <a:off x="609600" y="5867400"/>
            <a:ext cx="3800475" cy="642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Many of these things </a:t>
            </a:r>
          </a:p>
          <a:p>
            <a:pPr algn="ctr"/>
            <a:r>
              <a:rPr lang="en-US" sz="3600" kern="10">
                <a:ln w="9525">
                  <a:solidFill>
                    <a:srgbClr val="000000"/>
                  </a:solidFill>
                  <a:round/>
                  <a:headEnd/>
                  <a:tailEnd/>
                </a:ln>
                <a:solidFill>
                  <a:srgbClr val="FFFFFF"/>
                </a:solidFill>
                <a:latin typeface="Arial Black"/>
              </a:rPr>
              <a:t>are attitude related. . .</a:t>
            </a:r>
          </a:p>
        </p:txBody>
      </p:sp>
      <p:sp>
        <p:nvSpPr>
          <p:cNvPr id="137231" name="Rectangle 15"/>
          <p:cNvSpPr>
            <a:spLocks noChangeArrowheads="1"/>
          </p:cNvSpPr>
          <p:nvPr/>
        </p:nvSpPr>
        <p:spPr bwMode="auto">
          <a:xfrm>
            <a:off x="457200" y="18288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t>    </a:t>
            </a:r>
            <a:r>
              <a:rPr lang="en-US" b="1">
                <a:solidFill>
                  <a:schemeClr val="accent2"/>
                </a:solidFill>
              </a:rPr>
              <a:t>Young drivers’ over-involvement in traffic </a:t>
            </a:r>
          </a:p>
          <a:p>
            <a:pPr marL="342900" indent="-342900">
              <a:lnSpc>
                <a:spcPct val="70000"/>
              </a:lnSpc>
              <a:spcBef>
                <a:spcPct val="20000"/>
              </a:spcBef>
            </a:pPr>
            <a:r>
              <a:rPr lang="en-US" b="1">
                <a:solidFill>
                  <a:schemeClr val="accent2"/>
                </a:solidFill>
              </a:rPr>
              <a:t>    accidents stems from a lack of:</a:t>
            </a:r>
          </a:p>
          <a:p>
            <a:pPr marL="342900" indent="-342900">
              <a:lnSpc>
                <a:spcPct val="90000"/>
              </a:lnSpc>
              <a:spcBef>
                <a:spcPct val="20000"/>
              </a:spcBef>
            </a:pPr>
            <a:r>
              <a:rPr lang="en-US" b="1"/>
              <a:t>    </a:t>
            </a:r>
            <a:endParaRPr lang="en-US" b="1">
              <a:solidFill>
                <a:schemeClr val="accent2"/>
              </a:solidFill>
            </a:endParaRPr>
          </a:p>
        </p:txBody>
      </p:sp>
      <p:sp>
        <p:nvSpPr>
          <p:cNvPr id="137232" name="WordArt 16"/>
          <p:cNvSpPr>
            <a:spLocks noChangeArrowheads="1" noChangeShapeType="1" noTextEdit="1"/>
          </p:cNvSpPr>
          <p:nvPr/>
        </p:nvSpPr>
        <p:spPr bwMode="auto">
          <a:xfrm>
            <a:off x="3124200" y="5257800"/>
            <a:ext cx="419100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What about your parents in this matter?</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7231"/>
                                        </p:tgtEl>
                                        <p:attrNameLst>
                                          <p:attrName>style.visibility</p:attrName>
                                        </p:attrNameLst>
                                      </p:cBhvr>
                                      <p:to>
                                        <p:strVal val="visible"/>
                                      </p:to>
                                    </p:set>
                                    <p:animEffect transition="in" filter="wipe(up)">
                                      <p:cBhvr>
                                        <p:cTn id="7" dur="500"/>
                                        <p:tgtEl>
                                          <p:spTgt spid="137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7218">
                                            <p:txEl>
                                              <p:pRg st="0" end="0"/>
                                            </p:txEl>
                                          </p:spTgt>
                                        </p:tgtEl>
                                        <p:attrNameLst>
                                          <p:attrName>style.visibility</p:attrName>
                                        </p:attrNameLst>
                                      </p:cBhvr>
                                      <p:to>
                                        <p:strVal val="visible"/>
                                      </p:to>
                                    </p:set>
                                    <p:animEffect transition="in" filter="wipe(up)">
                                      <p:cBhvr>
                                        <p:cTn id="12" dur="500"/>
                                        <p:tgtEl>
                                          <p:spTgt spid="1372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7230"/>
                                        </p:tgtEl>
                                        <p:attrNameLst>
                                          <p:attrName>style.visibility</p:attrName>
                                        </p:attrNameLst>
                                      </p:cBhvr>
                                      <p:to>
                                        <p:strVal val="visible"/>
                                      </p:to>
                                    </p:set>
                                    <p:animEffect transition="in" filter="dissolve">
                                      <p:cBhvr>
                                        <p:cTn id="17" dur="500"/>
                                        <p:tgtEl>
                                          <p:spTgt spid="137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7232"/>
                                        </p:tgtEl>
                                        <p:attrNameLst>
                                          <p:attrName>style.visibility</p:attrName>
                                        </p:attrNameLst>
                                      </p:cBhvr>
                                      <p:to>
                                        <p:strVal val="visible"/>
                                      </p:to>
                                    </p:set>
                                    <p:animEffect transition="in" filter="dissolve">
                                      <p:cBhvr>
                                        <p:cTn id="22" dur="500"/>
                                        <p:tgtEl>
                                          <p:spTgt spid="137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autoUpdateAnimBg="0"/>
      <p:bldP spid="137230" grpId="0" animBg="1"/>
      <p:bldP spid="137231" grpId="0" autoUpdateAnimBg="0"/>
      <p:bldP spid="1372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body" sz="half" idx="2"/>
          </p:nvPr>
        </p:nvSpPr>
        <p:spPr>
          <a:xfrm>
            <a:off x="2514600" y="1447800"/>
            <a:ext cx="6400800" cy="1066800"/>
          </a:xfrm>
          <a:noFill/>
          <a:ln/>
        </p:spPr>
        <p:txBody>
          <a:bodyPr/>
          <a:lstStyle/>
          <a:p>
            <a:pPr algn="ctr">
              <a:buFontTx/>
              <a:buNone/>
            </a:pPr>
            <a:r>
              <a:rPr lang="en-US" sz="2400" b="1" i="1"/>
              <a:t>     </a:t>
            </a:r>
            <a:r>
              <a:rPr lang="en-US" sz="2400" b="1" i="1">
                <a:solidFill>
                  <a:schemeClr val="accent2"/>
                </a:solidFill>
              </a:rPr>
              <a:t>Can the way your parents drive have                            an effect upon your driving?</a:t>
            </a:r>
          </a:p>
        </p:txBody>
      </p:sp>
      <p:sp>
        <p:nvSpPr>
          <p:cNvPr id="165891" name="WordArt 3"/>
          <p:cNvSpPr>
            <a:spLocks noChangeArrowheads="1" noChangeShapeType="1" noTextEdit="1"/>
          </p:cNvSpPr>
          <p:nvPr/>
        </p:nvSpPr>
        <p:spPr bwMode="auto">
          <a:xfrm>
            <a:off x="3352800" y="533400"/>
            <a:ext cx="4953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Psychological causes of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various driving behaviors</a:t>
            </a:r>
          </a:p>
        </p:txBody>
      </p:sp>
      <p:sp>
        <p:nvSpPr>
          <p:cNvPr id="165892" name="WordArt 4"/>
          <p:cNvSpPr>
            <a:spLocks noChangeArrowheads="1" noChangeShapeType="1" noTextEdit="1"/>
          </p:cNvSpPr>
          <p:nvPr/>
        </p:nvSpPr>
        <p:spPr bwMode="auto">
          <a:xfrm>
            <a:off x="762000" y="533400"/>
            <a:ext cx="1905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What about</a:t>
            </a:r>
          </a:p>
          <a:p>
            <a:pPr algn="ctr"/>
            <a:r>
              <a:rPr lang="en-US" sz="3600" kern="10">
                <a:ln w="9525">
                  <a:solidFill>
                    <a:srgbClr val="000000"/>
                  </a:solidFill>
                  <a:round/>
                  <a:headEnd/>
                  <a:tailEnd/>
                </a:ln>
                <a:solidFill>
                  <a:srgbClr val="FFFF00"/>
                </a:solidFill>
                <a:latin typeface="Arial Black"/>
              </a:rPr>
              <a:t>your parents?</a:t>
            </a:r>
          </a:p>
        </p:txBody>
      </p:sp>
      <p:sp>
        <p:nvSpPr>
          <p:cNvPr id="165894" name="Rectangle 6"/>
          <p:cNvSpPr>
            <a:spLocks noChangeArrowheads="1"/>
          </p:cNvSpPr>
          <p:nvPr/>
        </p:nvSpPr>
        <p:spPr bwMode="auto">
          <a:xfrm>
            <a:off x="3657600" y="2514600"/>
            <a:ext cx="4648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If you have parents who tend       to drive aggressively or are inattentive, you should take steps to make sure you do not pick up their poor driving habits.</a:t>
            </a:r>
          </a:p>
          <a:p>
            <a:pPr marL="342900" indent="-342900">
              <a:lnSpc>
                <a:spcPct val="90000"/>
              </a:lnSpc>
              <a:spcBef>
                <a:spcPct val="20000"/>
              </a:spcBef>
            </a:pPr>
            <a:r>
              <a:rPr lang="en-US" sz="2000" b="1"/>
              <a:t>     </a:t>
            </a:r>
          </a:p>
        </p:txBody>
      </p:sp>
      <p:sp>
        <p:nvSpPr>
          <p:cNvPr id="165895" name="Rectangle 7"/>
          <p:cNvSpPr>
            <a:spLocks noChangeArrowheads="1"/>
          </p:cNvSpPr>
          <p:nvPr/>
        </p:nvSpPr>
        <p:spPr bwMode="auto">
          <a:xfrm>
            <a:off x="228600" y="5486400"/>
            <a:ext cx="8610600" cy="8382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Also, friends and family may not be good drivers; avoid using</a:t>
            </a:r>
          </a:p>
          <a:p>
            <a:pPr algn="ctr"/>
            <a:r>
              <a:rPr lang="en-US" sz="2000" b="1"/>
              <a:t> them as role models if they do not practice safe driving!</a:t>
            </a:r>
            <a:endParaRPr lang="en-US" sz="2000" b="1">
              <a:solidFill>
                <a:schemeClr val="accent2"/>
              </a:solidFill>
            </a:endParaRPr>
          </a:p>
        </p:txBody>
      </p:sp>
      <p:pic>
        <p:nvPicPr>
          <p:cNvPr id="16589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09800"/>
            <a:ext cx="2514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b="74738"/>
          <a:stretch>
            <a:fillRect/>
          </a:stretch>
        </p:blipFill>
        <p:spPr bwMode="auto">
          <a:xfrm>
            <a:off x="1371600" y="2343150"/>
            <a:ext cx="457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b="78052"/>
          <a:stretch>
            <a:fillRect/>
          </a:stretch>
        </p:blipFill>
        <p:spPr bwMode="auto">
          <a:xfrm>
            <a:off x="1676400" y="2209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901" name="Line 13"/>
          <p:cNvSpPr>
            <a:spLocks noChangeShapeType="1"/>
          </p:cNvSpPr>
          <p:nvPr/>
        </p:nvSpPr>
        <p:spPr bwMode="auto">
          <a:xfrm flipV="1">
            <a:off x="2362200" y="2362200"/>
            <a:ext cx="228600" cy="3048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2" name="Line 14"/>
          <p:cNvSpPr>
            <a:spLocks noChangeShapeType="1"/>
          </p:cNvSpPr>
          <p:nvPr/>
        </p:nvSpPr>
        <p:spPr bwMode="auto">
          <a:xfrm flipH="1" flipV="1">
            <a:off x="1295400" y="2438400"/>
            <a:ext cx="2286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3" name="Rectangle 15"/>
          <p:cNvSpPr>
            <a:spLocks noChangeArrowheads="1"/>
          </p:cNvSpPr>
          <p:nvPr/>
        </p:nvSpPr>
        <p:spPr bwMode="auto">
          <a:xfrm>
            <a:off x="0" y="4267200"/>
            <a:ext cx="8915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solidFill>
                  <a:schemeClr val="accent2"/>
                </a:solidFill>
              </a:rPr>
              <a:t>     Some characteristics are passed genetically or through modeling others’ behaviors and only through proper training and practice can you overcome poor traits that may be passed on from your parents.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Effect transition="in" filter="wipe(up)">
                                      <p:cBhvr>
                                        <p:cTn id="7" dur="500"/>
                                        <p:tgtEl>
                                          <p:spTgt spid="165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5894">
                                            <p:txEl>
                                              <p:pRg st="0" end="0"/>
                                            </p:txEl>
                                          </p:spTgt>
                                        </p:tgtEl>
                                        <p:attrNameLst>
                                          <p:attrName>style.visibility</p:attrName>
                                        </p:attrNameLst>
                                      </p:cBhvr>
                                      <p:to>
                                        <p:strVal val="visible"/>
                                      </p:to>
                                    </p:set>
                                    <p:animEffect transition="in" filter="wipe(up)">
                                      <p:cBhvr>
                                        <p:cTn id="12" dur="500"/>
                                        <p:tgtEl>
                                          <p:spTgt spid="1658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5894">
                                            <p:txEl>
                                              <p:pRg st="1" end="1"/>
                                            </p:txEl>
                                          </p:spTgt>
                                        </p:tgtEl>
                                        <p:attrNameLst>
                                          <p:attrName>style.visibility</p:attrName>
                                        </p:attrNameLst>
                                      </p:cBhvr>
                                      <p:to>
                                        <p:strVal val="visible"/>
                                      </p:to>
                                    </p:set>
                                    <p:animEffect transition="in" filter="wipe(up)">
                                      <p:cBhvr>
                                        <p:cTn id="17" dur="500"/>
                                        <p:tgtEl>
                                          <p:spTgt spid="16589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5903">
                                            <p:txEl>
                                              <p:pRg st="0" end="0"/>
                                            </p:txEl>
                                          </p:spTgt>
                                        </p:tgtEl>
                                        <p:attrNameLst>
                                          <p:attrName>style.visibility</p:attrName>
                                        </p:attrNameLst>
                                      </p:cBhvr>
                                      <p:to>
                                        <p:strVal val="visible"/>
                                      </p:to>
                                    </p:set>
                                    <p:animEffect transition="in" filter="wipe(up)">
                                      <p:cBhvr>
                                        <p:cTn id="22" dur="500"/>
                                        <p:tgtEl>
                                          <p:spTgt spid="16590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165895"/>
                                        </p:tgtEl>
                                        <p:attrNameLst>
                                          <p:attrName>style.visibility</p:attrName>
                                        </p:attrNameLst>
                                      </p:cBhvr>
                                      <p:to>
                                        <p:strVal val="visible"/>
                                      </p:to>
                                    </p:set>
                                    <p:anim calcmode="lin" valueType="num">
                                      <p:cBhvr>
                                        <p:cTn id="27" dur="500" fill="hold"/>
                                        <p:tgtEl>
                                          <p:spTgt spid="165895"/>
                                        </p:tgtEl>
                                        <p:attrNameLst>
                                          <p:attrName>ppt_w</p:attrName>
                                        </p:attrNameLst>
                                      </p:cBhvr>
                                      <p:tavLst>
                                        <p:tav tm="0">
                                          <p:val>
                                            <p:strVal val="2/3*#ppt_w"/>
                                          </p:val>
                                        </p:tav>
                                        <p:tav tm="100000">
                                          <p:val>
                                            <p:strVal val="#ppt_w"/>
                                          </p:val>
                                        </p:tav>
                                      </p:tavLst>
                                    </p:anim>
                                    <p:anim calcmode="lin" valueType="num">
                                      <p:cBhvr>
                                        <p:cTn id="28" dur="500" fill="hold"/>
                                        <p:tgtEl>
                                          <p:spTgt spid="16589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build="p" autoUpdateAnimBg="0"/>
      <p:bldP spid="165894" grpId="0" build="p" autoUpdateAnimBg="0"/>
      <p:bldP spid="165895" grpId="0" animBg="1" autoUpdateAnimBg="0"/>
      <p:bldP spid="1659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74083" name="WordArt 3"/>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sp>
        <p:nvSpPr>
          <p:cNvPr id="174084" name="Rectangle 4"/>
          <p:cNvSpPr>
            <a:spLocks noChangeArrowheads="1"/>
          </p:cNvSpPr>
          <p:nvPr/>
        </p:nvSpPr>
        <p:spPr bwMode="auto">
          <a:xfrm>
            <a:off x="2971800" y="1676400"/>
            <a:ext cx="5715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Proper training through driver education and training on the road will make you more comfortable with driving. When    you first begin, you will likely be nervous  about your ability level.</a:t>
            </a:r>
          </a:p>
          <a:p>
            <a:pPr marL="342900" indent="-342900">
              <a:lnSpc>
                <a:spcPct val="90000"/>
              </a:lnSpc>
              <a:spcBef>
                <a:spcPct val="20000"/>
              </a:spcBef>
            </a:pPr>
            <a:endParaRPr lang="en-US" sz="2000" b="1"/>
          </a:p>
          <a:p>
            <a:pPr marL="342900" indent="-342900">
              <a:lnSpc>
                <a:spcPct val="90000"/>
              </a:lnSpc>
              <a:spcBef>
                <a:spcPct val="20000"/>
              </a:spcBef>
            </a:pPr>
            <a:r>
              <a:rPr lang="en-US" sz="2000" b="1"/>
              <a:t>     </a:t>
            </a:r>
            <a:r>
              <a:rPr lang="en-US" sz="2000" b="1">
                <a:solidFill>
                  <a:schemeClr val="accent2"/>
                </a:solidFill>
              </a:rPr>
              <a:t>As good driving  behaviors and attitudes become automatic through practice, you will better enjoy driving. When you see others just learning how to drive, be courteous and remember how nervous   you were when you first started behind   the wheel.</a:t>
            </a:r>
          </a:p>
        </p:txBody>
      </p:sp>
      <p:sp>
        <p:nvSpPr>
          <p:cNvPr id="174085" name="WordArt 5"/>
          <p:cNvSpPr>
            <a:spLocks noChangeArrowheads="1" noChangeShapeType="1" noTextEdit="1"/>
          </p:cNvSpPr>
          <p:nvPr/>
        </p:nvSpPr>
        <p:spPr bwMode="auto">
          <a:xfrm>
            <a:off x="3352800" y="533400"/>
            <a:ext cx="4953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Psychological causes of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various driving behaviors</a:t>
            </a:r>
          </a:p>
        </p:txBody>
      </p:sp>
      <p:sp>
        <p:nvSpPr>
          <p:cNvPr id="174087" name="Rectangle 7"/>
          <p:cNvSpPr>
            <a:spLocks noChangeArrowheads="1"/>
          </p:cNvSpPr>
          <p:nvPr/>
        </p:nvSpPr>
        <p:spPr bwMode="auto">
          <a:xfrm>
            <a:off x="1219200" y="5943600"/>
            <a:ext cx="6934200" cy="609600"/>
          </a:xfrm>
          <a:prstGeom prst="rect">
            <a:avLst/>
          </a:prstGeom>
          <a:gradFill rotWithShape="0">
            <a:gsLst>
              <a:gs pos="0">
                <a:srgbClr val="FF66FF"/>
              </a:gs>
              <a:gs pos="50000">
                <a:srgbClr val="E8C5ED"/>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b="1"/>
          </a:p>
          <a:p>
            <a:pPr algn="ctr"/>
            <a:r>
              <a:rPr lang="en-US" sz="1800" b="1"/>
              <a:t>Let’s now think about attitudes essential to good driving </a:t>
            </a:r>
          </a:p>
          <a:p>
            <a:pPr algn="ctr"/>
            <a:endParaRPr lang="en-US" sz="1800" b="1"/>
          </a:p>
        </p:txBody>
      </p:sp>
      <p:sp>
        <p:nvSpPr>
          <p:cNvPr id="174088" name="WordArt 8"/>
          <p:cNvSpPr>
            <a:spLocks noChangeArrowheads="1" noChangeShapeType="1" noTextEdit="1"/>
          </p:cNvSpPr>
          <p:nvPr/>
        </p:nvSpPr>
        <p:spPr bwMode="auto">
          <a:xfrm>
            <a:off x="457200" y="1371600"/>
            <a:ext cx="22098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Driver education</a:t>
            </a:r>
          </a:p>
          <a:p>
            <a:pPr algn="ctr"/>
            <a:r>
              <a:rPr lang="en-US" sz="3600" kern="10">
                <a:ln w="9525">
                  <a:solidFill>
                    <a:srgbClr val="000000"/>
                  </a:solidFill>
                  <a:round/>
                  <a:headEnd/>
                  <a:tailEnd/>
                </a:ln>
                <a:solidFill>
                  <a:srgbClr val="FFFF00"/>
                </a:solidFill>
                <a:latin typeface="Arial Black"/>
              </a:rPr>
              <a:t>will help you think </a:t>
            </a:r>
          </a:p>
          <a:p>
            <a:pPr algn="ctr"/>
            <a:r>
              <a:rPr lang="en-US" sz="3600" kern="10">
                <a:ln w="9525">
                  <a:solidFill>
                    <a:srgbClr val="000000"/>
                  </a:solidFill>
                  <a:round/>
                  <a:headEnd/>
                  <a:tailEnd/>
                </a:ln>
                <a:solidFill>
                  <a:srgbClr val="FFFF00"/>
                </a:solidFill>
                <a:latin typeface="Arial Black"/>
              </a:rPr>
              <a:t>about good</a:t>
            </a:r>
          </a:p>
          <a:p>
            <a:pPr algn="ctr"/>
            <a:r>
              <a:rPr lang="en-US" sz="3600" kern="10">
                <a:ln w="9525">
                  <a:solidFill>
                    <a:srgbClr val="000000"/>
                  </a:solidFill>
                  <a:round/>
                  <a:headEnd/>
                  <a:tailEnd/>
                </a:ln>
                <a:solidFill>
                  <a:srgbClr val="FFFF00"/>
                </a:solidFill>
                <a:latin typeface="Arial Black"/>
              </a:rPr>
              <a:t>attitudes and behaviors</a:t>
            </a:r>
          </a:p>
          <a:p>
            <a:pPr algn="ctr"/>
            <a:endParaRPr lang="en-US" sz="3600" kern="10">
              <a:ln w="9525">
                <a:solidFill>
                  <a:srgbClr val="000000"/>
                </a:solidFill>
                <a:round/>
                <a:headEnd/>
                <a:tailEnd/>
              </a:ln>
              <a:solidFill>
                <a:srgbClr val="FFFF00"/>
              </a:solidFill>
              <a:latin typeface="Arial Black"/>
            </a:endParaRPr>
          </a:p>
        </p:txBody>
      </p:sp>
      <p:pic>
        <p:nvPicPr>
          <p:cNvPr id="1740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76600"/>
            <a:ext cx="2514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9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b="74738"/>
          <a:stretch>
            <a:fillRect/>
          </a:stretch>
        </p:blipFill>
        <p:spPr bwMode="auto">
          <a:xfrm>
            <a:off x="1066800" y="3409950"/>
            <a:ext cx="457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9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b="78052"/>
          <a:stretch>
            <a:fillRect/>
          </a:stretch>
        </p:blipFill>
        <p:spPr bwMode="auto">
          <a:xfrm>
            <a:off x="1371600" y="3276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2" name="Line 12"/>
          <p:cNvSpPr>
            <a:spLocks noChangeShapeType="1"/>
          </p:cNvSpPr>
          <p:nvPr/>
        </p:nvSpPr>
        <p:spPr bwMode="auto">
          <a:xfrm flipV="1">
            <a:off x="2057400" y="3429000"/>
            <a:ext cx="228600" cy="3048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93" name="Line 13"/>
          <p:cNvSpPr>
            <a:spLocks noChangeShapeType="1"/>
          </p:cNvSpPr>
          <p:nvPr/>
        </p:nvSpPr>
        <p:spPr bwMode="auto">
          <a:xfrm flipH="1" flipV="1">
            <a:off x="990600" y="3505200"/>
            <a:ext cx="2286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Effect transition="in" filter="wipe(up)">
                                      <p:cBhvr>
                                        <p:cTn id="7" dur="500"/>
                                        <p:tgtEl>
                                          <p:spTgt spid="174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4084">
                                            <p:txEl>
                                              <p:pRg st="2" end="2"/>
                                            </p:txEl>
                                          </p:spTgt>
                                        </p:tgtEl>
                                        <p:attrNameLst>
                                          <p:attrName>style.visibility</p:attrName>
                                        </p:attrNameLst>
                                      </p:cBhvr>
                                      <p:to>
                                        <p:strVal val="visible"/>
                                      </p:to>
                                    </p:set>
                                    <p:animEffect transition="in" filter="wipe(up)">
                                      <p:cBhvr>
                                        <p:cTn id="12" dur="500"/>
                                        <p:tgtEl>
                                          <p:spTgt spid="1740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087"/>
                                        </p:tgtEl>
                                        <p:attrNameLst>
                                          <p:attrName>style.visibility</p:attrName>
                                        </p:attrNameLst>
                                      </p:cBhvr>
                                      <p:to>
                                        <p:strVal val="visible"/>
                                      </p:to>
                                    </p:set>
                                    <p:animEffect transition="in" filter="dissolve">
                                      <p:cBhvr>
                                        <p:cTn id="17"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build="p" autoUpdateAnimBg="0"/>
      <p:bldP spid="17408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body" sz="half" idx="1"/>
          </p:nvPr>
        </p:nvSpPr>
        <p:spPr>
          <a:xfrm>
            <a:off x="457200" y="3352800"/>
            <a:ext cx="8382000" cy="2133600"/>
          </a:xfrm>
        </p:spPr>
        <p:txBody>
          <a:bodyPr/>
          <a:lstStyle/>
          <a:p>
            <a:pPr>
              <a:lnSpc>
                <a:spcPct val="90000"/>
              </a:lnSpc>
              <a:buFontTx/>
              <a:buNone/>
            </a:pPr>
            <a:r>
              <a:rPr lang="en-US" sz="2000" b="1"/>
              <a:t>     Being ready to drive involves more than just checking your vehicle equipment and having a license. You have to be mentally prepared for different traffic conditions and have gained all the necessary knowledge, skills, and abilities through practice and training courses. To drive safely you have to have readiness, which is to be completely focused on the task at hand.</a:t>
            </a:r>
            <a:endParaRPr lang="en-US" sz="2000" b="1">
              <a:solidFill>
                <a:schemeClr val="accent2"/>
              </a:solidFill>
            </a:endParaRPr>
          </a:p>
        </p:txBody>
      </p:sp>
      <p:sp>
        <p:nvSpPr>
          <p:cNvPr id="139267" name="Rectangle 3"/>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39268" name="WordArt 4"/>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pic>
        <p:nvPicPr>
          <p:cNvPr id="1392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
            <a:ext cx="7270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57200"/>
            <a:ext cx="11430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81000"/>
            <a:ext cx="14557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2" name="WordArt 8"/>
          <p:cNvSpPr>
            <a:spLocks noChangeArrowheads="1" noChangeShapeType="1" noTextEdit="1"/>
          </p:cNvSpPr>
          <p:nvPr/>
        </p:nvSpPr>
        <p:spPr bwMode="auto">
          <a:xfrm>
            <a:off x="609600" y="1676400"/>
            <a:ext cx="21336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Attitudes essential</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to good driving</a:t>
            </a:r>
          </a:p>
        </p:txBody>
      </p:sp>
      <p:sp>
        <p:nvSpPr>
          <p:cNvPr id="139275" name="WordArt 11"/>
          <p:cNvSpPr>
            <a:spLocks noChangeArrowheads="1" noChangeShapeType="1" noTextEdit="1"/>
          </p:cNvSpPr>
          <p:nvPr/>
        </p:nvSpPr>
        <p:spPr bwMode="auto">
          <a:xfrm>
            <a:off x="990600" y="5638800"/>
            <a:ext cx="7315200" cy="4905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FF"/>
                </a:solidFill>
                <a:latin typeface="Arial Black"/>
              </a:rPr>
              <a:t>You also have to be motivated to learn and apply safe driving attitudes</a:t>
            </a:r>
          </a:p>
        </p:txBody>
      </p:sp>
      <p:sp>
        <p:nvSpPr>
          <p:cNvPr id="139276" name="Line 12"/>
          <p:cNvSpPr>
            <a:spLocks noChangeShapeType="1"/>
          </p:cNvSpPr>
          <p:nvPr/>
        </p:nvSpPr>
        <p:spPr bwMode="auto">
          <a:xfrm flipV="1">
            <a:off x="2743200" y="2438400"/>
            <a:ext cx="45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7" name="WordArt 13"/>
          <p:cNvSpPr>
            <a:spLocks noChangeArrowheads="1" noChangeShapeType="1" noTextEdit="1"/>
          </p:cNvSpPr>
          <p:nvPr/>
        </p:nvSpPr>
        <p:spPr bwMode="auto">
          <a:xfrm>
            <a:off x="3429000" y="1676400"/>
            <a:ext cx="4995863"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Courtesty  -  Consideration for others</a:t>
            </a:r>
          </a:p>
          <a:p>
            <a:pPr algn="ctr"/>
            <a:r>
              <a:rPr lang="en-US" sz="3600" kern="10">
                <a:ln w="9525">
                  <a:solidFill>
                    <a:srgbClr val="000000"/>
                  </a:solidFill>
                  <a:round/>
                  <a:headEnd/>
                  <a:tailEnd/>
                </a:ln>
                <a:solidFill>
                  <a:srgbClr val="FFFFFF"/>
                </a:solidFill>
                <a:latin typeface="Arial Black"/>
              </a:rPr>
              <a:t>Alertness  -  using good judgment</a:t>
            </a:r>
          </a:p>
          <a:p>
            <a:pPr algn="ctr"/>
            <a:r>
              <a:rPr lang="en-US" sz="3600" kern="10">
                <a:ln w="9525">
                  <a:solidFill>
                    <a:srgbClr val="000000"/>
                  </a:solidFill>
                  <a:round/>
                  <a:headEnd/>
                  <a:tailEnd/>
                </a:ln>
                <a:solidFill>
                  <a:srgbClr val="FFFFFF"/>
                </a:solidFill>
                <a:latin typeface="Arial Black"/>
              </a:rPr>
              <a:t>Acting responsibly and foresight . .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39276"/>
                                        </p:tgtEl>
                                        <p:attrNameLst>
                                          <p:attrName>style.visibility</p:attrName>
                                        </p:attrNameLst>
                                      </p:cBhvr>
                                      <p:to>
                                        <p:strVal val="visible"/>
                                      </p:to>
                                    </p:set>
                                    <p:animEffect transition="in" filter="wipe(left)">
                                      <p:cBhvr>
                                        <p:cTn id="7" dur="500"/>
                                        <p:tgtEl>
                                          <p:spTgt spid="139276"/>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139277"/>
                                        </p:tgtEl>
                                        <p:attrNameLst>
                                          <p:attrName>style.visibility</p:attrName>
                                        </p:attrNameLst>
                                      </p:cBhvr>
                                      <p:to>
                                        <p:strVal val="visible"/>
                                      </p:to>
                                    </p:set>
                                    <p:animEffect transition="in" filter="wipe(left)">
                                      <p:cBhvr>
                                        <p:cTn id="11" dur="500"/>
                                        <p:tgtEl>
                                          <p:spTgt spid="139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9266">
                                            <p:txEl>
                                              <p:pRg st="0" end="0"/>
                                            </p:txEl>
                                          </p:spTgt>
                                        </p:tgtEl>
                                        <p:attrNameLst>
                                          <p:attrName>style.visibility</p:attrName>
                                        </p:attrNameLst>
                                      </p:cBhvr>
                                      <p:to>
                                        <p:strVal val="visible"/>
                                      </p:to>
                                    </p:set>
                                    <p:animEffect transition="in" filter="wipe(up)">
                                      <p:cBhvr>
                                        <p:cTn id="16" dur="500"/>
                                        <p:tgtEl>
                                          <p:spTgt spid="13926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9275"/>
                                        </p:tgtEl>
                                        <p:attrNameLst>
                                          <p:attrName>style.visibility</p:attrName>
                                        </p:attrNameLst>
                                      </p:cBhvr>
                                      <p:to>
                                        <p:strVal val="visible"/>
                                      </p:to>
                                    </p:set>
                                    <p:animEffect transition="in" filter="dissolve">
                                      <p:cBhvr>
                                        <p:cTn id="21" dur="500"/>
                                        <p:tgtEl>
                                          <p:spTgt spid="139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autoUpdateAnimBg="0"/>
      <p:bldP spid="139275" grpId="0" animBg="1"/>
      <p:bldP spid="139276" grpId="0" animBg="1"/>
      <p:bldP spid="13927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type="title"/>
          </p:nvPr>
        </p:nvSpPr>
        <p:spPr>
          <a:xfrm>
            <a:off x="304800" y="457200"/>
            <a:ext cx="2514600" cy="838200"/>
          </a:xfrm>
        </p:spPr>
        <p:txBody>
          <a:bodyPr/>
          <a:lstStyle/>
          <a:p>
            <a:r>
              <a:rPr lang="en-US" sz="1200" b="1">
                <a:solidFill>
                  <a:schemeClr val="tx1"/>
                </a:solidFill>
              </a:rPr>
              <a:t>The Psychological Nature </a:t>
            </a:r>
            <a:br>
              <a:rPr lang="en-US" sz="1200" b="1">
                <a:solidFill>
                  <a:schemeClr val="tx1"/>
                </a:solidFill>
              </a:rPr>
            </a:br>
            <a:r>
              <a:rPr lang="en-US" sz="1200" b="1">
                <a:solidFill>
                  <a:schemeClr val="tx1"/>
                </a:solidFill>
              </a:rPr>
              <a:t>of the Driver</a:t>
            </a:r>
            <a:endParaRPr lang="en-US" sz="1200">
              <a:solidFill>
                <a:schemeClr val="tx1"/>
              </a:solidFill>
            </a:endParaRPr>
          </a:p>
        </p:txBody>
      </p:sp>
      <p:sp>
        <p:nvSpPr>
          <p:cNvPr id="141316" name="WordArt 4"/>
          <p:cNvSpPr>
            <a:spLocks noChangeArrowheads="1" noChangeShapeType="1" noTextEdit="1"/>
          </p:cNvSpPr>
          <p:nvPr/>
        </p:nvSpPr>
        <p:spPr bwMode="auto">
          <a:xfrm>
            <a:off x="457200" y="228600"/>
            <a:ext cx="83820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US" sz="3600" b="1" kern="10">
                <a:gradFill rotWithShape="0">
                  <a:gsLst>
                    <a:gs pos="0">
                      <a:srgbClr val="3399FF">
                        <a:gamma/>
                        <a:shade val="46275"/>
                        <a:invGamma/>
                      </a:srgbClr>
                    </a:gs>
                    <a:gs pos="100000">
                      <a:srgbClr val="3399FF"/>
                    </a:gs>
                  </a:gsLst>
                  <a:lin ang="5400000" scaled="1"/>
                </a:gradFill>
                <a:latin typeface="Tahoma"/>
                <a:ea typeface="Tahoma"/>
                <a:cs typeface="Tahoma"/>
              </a:rPr>
              <a:t>Part two --</a:t>
            </a:r>
          </a:p>
        </p:txBody>
      </p:sp>
      <p:pic>
        <p:nvPicPr>
          <p:cNvPr id="1413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
            <a:ext cx="7270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57200"/>
            <a:ext cx="11430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81000"/>
            <a:ext cx="14557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20" name="WordArt 8"/>
          <p:cNvSpPr>
            <a:spLocks noChangeArrowheads="1" noChangeShapeType="1" noTextEdit="1"/>
          </p:cNvSpPr>
          <p:nvPr/>
        </p:nvSpPr>
        <p:spPr bwMode="auto">
          <a:xfrm>
            <a:off x="609600" y="1676400"/>
            <a:ext cx="21336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Being </a:t>
            </a:r>
          </a:p>
          <a:p>
            <a:pPr algn="ctr"/>
            <a:r>
              <a:rPr lang="en-US" sz="3600" kern="10">
                <a:ln w="9525">
                  <a:solidFill>
                    <a:srgbClr val="000000"/>
                  </a:solidFill>
                  <a:round/>
                  <a:headEnd/>
                  <a:tailEnd/>
                </a:ln>
                <a:gradFill rotWithShape="0">
                  <a:gsLst>
                    <a:gs pos="0">
                      <a:srgbClr val="FF99CC"/>
                    </a:gs>
                    <a:gs pos="50000">
                      <a:srgbClr val="FF3300"/>
                    </a:gs>
                    <a:gs pos="100000">
                      <a:srgbClr val="FF99CC"/>
                    </a:gs>
                  </a:gsLst>
                  <a:lin ang="18900000" scaled="1"/>
                </a:gradFill>
                <a:latin typeface="Arial Black"/>
              </a:rPr>
              <a:t>Motivated</a:t>
            </a:r>
          </a:p>
        </p:txBody>
      </p:sp>
      <p:sp>
        <p:nvSpPr>
          <p:cNvPr id="141321" name="WordArt 9"/>
          <p:cNvSpPr>
            <a:spLocks noChangeArrowheads="1" noChangeShapeType="1" noTextEdit="1"/>
          </p:cNvSpPr>
          <p:nvPr/>
        </p:nvSpPr>
        <p:spPr bwMode="auto">
          <a:xfrm>
            <a:off x="1447800" y="5791200"/>
            <a:ext cx="7086600" cy="4905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FF"/>
                </a:solidFill>
                <a:latin typeface="Arial Black"/>
              </a:rPr>
              <a:t>Let's next consider attitudes and habit patterns. . .</a:t>
            </a:r>
          </a:p>
        </p:txBody>
      </p:sp>
      <p:sp>
        <p:nvSpPr>
          <p:cNvPr id="141322" name="Line 10"/>
          <p:cNvSpPr>
            <a:spLocks noChangeShapeType="1"/>
          </p:cNvSpPr>
          <p:nvPr/>
        </p:nvSpPr>
        <p:spPr bwMode="auto">
          <a:xfrm flipV="1">
            <a:off x="2590800" y="2057400"/>
            <a:ext cx="45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4" name="Rectangle 12"/>
          <p:cNvSpPr>
            <a:spLocks noChangeArrowheads="1"/>
          </p:cNvSpPr>
          <p:nvPr/>
        </p:nvSpPr>
        <p:spPr bwMode="auto">
          <a:xfrm>
            <a:off x="3200400" y="1752600"/>
            <a:ext cx="5486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dirty="0"/>
              <a:t>    Starts with learning how to be a safe driver in driver education and training, and then be </a:t>
            </a:r>
            <a:r>
              <a:rPr lang="en-US" b="1" i="1" dirty="0"/>
              <a:t>motivated to apply</a:t>
            </a:r>
            <a:r>
              <a:rPr lang="en-US" b="1" dirty="0"/>
              <a:t> what you’ve learned to actual driving situations.</a:t>
            </a:r>
          </a:p>
          <a:p>
            <a:pPr marL="342900" indent="-342900">
              <a:lnSpc>
                <a:spcPct val="90000"/>
              </a:lnSpc>
              <a:spcBef>
                <a:spcPct val="20000"/>
              </a:spcBef>
            </a:pPr>
            <a:r>
              <a:rPr lang="en-US" b="1" dirty="0"/>
              <a:t>    </a:t>
            </a:r>
            <a:r>
              <a:rPr lang="en-US" b="1" dirty="0">
                <a:solidFill>
                  <a:schemeClr val="accent2"/>
                </a:solidFill>
              </a:rPr>
              <a:t>Not all drivers will drive as safely as you do, but you have </a:t>
            </a:r>
            <a:r>
              <a:rPr lang="en-US" b="1" dirty="0" smtClean="0">
                <a:solidFill>
                  <a:schemeClr val="accent2"/>
                </a:solidFill>
              </a:rPr>
              <a:t>to </a:t>
            </a:r>
            <a:r>
              <a:rPr lang="en-US" b="1" dirty="0">
                <a:solidFill>
                  <a:schemeClr val="accent2"/>
                </a:solidFill>
              </a:rPr>
              <a:t>be motivated to have a safe attitude regardless of others.</a:t>
            </a:r>
          </a:p>
        </p:txBody>
      </p:sp>
      <p:pic>
        <p:nvPicPr>
          <p:cNvPr id="14132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429000"/>
            <a:ext cx="18129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41322"/>
                                        </p:tgtEl>
                                        <p:attrNameLst>
                                          <p:attrName>style.visibility</p:attrName>
                                        </p:attrNameLst>
                                      </p:cBhvr>
                                      <p:to>
                                        <p:strVal val="visible"/>
                                      </p:to>
                                    </p:set>
                                    <p:animEffect transition="in" filter="wipe(left)">
                                      <p:cBhvr>
                                        <p:cTn id="7" dur="500"/>
                                        <p:tgtEl>
                                          <p:spTgt spid="141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1324">
                                            <p:txEl>
                                              <p:pRg st="0" end="0"/>
                                            </p:txEl>
                                          </p:spTgt>
                                        </p:tgtEl>
                                        <p:attrNameLst>
                                          <p:attrName>style.visibility</p:attrName>
                                        </p:attrNameLst>
                                      </p:cBhvr>
                                      <p:to>
                                        <p:strVal val="visible"/>
                                      </p:to>
                                    </p:set>
                                    <p:animEffect transition="in" filter="wipe(up)">
                                      <p:cBhvr>
                                        <p:cTn id="12" dur="500"/>
                                        <p:tgtEl>
                                          <p:spTgt spid="1413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1324">
                                            <p:txEl>
                                              <p:pRg st="1" end="1"/>
                                            </p:txEl>
                                          </p:spTgt>
                                        </p:tgtEl>
                                        <p:attrNameLst>
                                          <p:attrName>style.visibility</p:attrName>
                                        </p:attrNameLst>
                                      </p:cBhvr>
                                      <p:to>
                                        <p:strVal val="visible"/>
                                      </p:to>
                                    </p:set>
                                    <p:animEffect transition="in" filter="wipe(up)">
                                      <p:cBhvr>
                                        <p:cTn id="17" dur="500"/>
                                        <p:tgtEl>
                                          <p:spTgt spid="14132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1321"/>
                                        </p:tgtEl>
                                        <p:attrNameLst>
                                          <p:attrName>style.visibility</p:attrName>
                                        </p:attrNameLst>
                                      </p:cBhvr>
                                      <p:to>
                                        <p:strVal val="visible"/>
                                      </p:to>
                                    </p:set>
                                    <p:animEffect transition="in" filter="dissolve">
                                      <p:cBhvr>
                                        <p:cTn id="22" dur="500"/>
                                        <p:tgtEl>
                                          <p:spTgt spid="141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1" grpId="0" animBg="1"/>
      <p:bldP spid="141322" grpId="0" animBg="1"/>
      <p:bldP spid="141324"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On-screen Show (4:3)</PresentationFormat>
  <Paragraphs>211</Paragraphs>
  <Slides>21</Slides>
  <Notes>18</Notes>
  <HiddenSlides>0</HiddenSlides>
  <MMClips>5</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5_Default Design</vt:lpstr>
      <vt:lpstr>PowerPoint Presentation</vt:lpstr>
      <vt:lpstr>PowerPoint Presentation</vt:lpstr>
      <vt:lpstr>The Psychological Nature  of the Driver</vt:lpstr>
      <vt:lpstr>The Psychological Nature  of the Driver</vt:lpstr>
      <vt:lpstr>The Psychological Nature  of the Driver</vt:lpstr>
      <vt:lpstr>PowerPoint Presentation</vt:lpstr>
      <vt:lpstr>The Psychological Nature  of the Driver</vt:lpstr>
      <vt:lpstr>The Psychological Nature  of the Driver</vt:lpstr>
      <vt:lpstr>The Psychological Nature  of the Driver</vt:lpstr>
      <vt:lpstr>The Psychological Nature  of the Driver</vt:lpstr>
      <vt:lpstr>The Psychological Nature  of the Driver</vt:lpstr>
      <vt:lpstr>The Psychological Nature  of the Driver</vt:lpstr>
      <vt:lpstr>The Psychological Nature  of the Driver</vt:lpstr>
      <vt:lpstr>The Psychological Nature  of the Driver</vt:lpstr>
      <vt:lpstr>The Psychological Nature  of the Driver</vt:lpstr>
      <vt:lpstr>The Psychological Nature  of the Driver</vt:lpstr>
      <vt:lpstr>The Psychological Nature  of the Driver</vt:lpstr>
      <vt:lpstr>PowerPoint Presentation</vt:lpstr>
      <vt:lpstr>PowerPoint Presentation</vt:lpstr>
      <vt:lpstr>PowerPoint Presentation</vt:lpstr>
      <vt:lpstr>Irresponsible Driving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2010-10-21T21:51:06Z</dcterms:created>
  <dcterms:modified xsi:type="dcterms:W3CDTF">2014-07-01T20:21:36Z</dcterms:modified>
</cp:coreProperties>
</file>