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75" r:id="rId2"/>
  </p:sldMasterIdLst>
  <p:sldIdLst>
    <p:sldId id="335" r:id="rId3"/>
    <p:sldId id="256" r:id="rId4"/>
    <p:sldId id="323" r:id="rId5"/>
    <p:sldId id="267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6" r:id="rId18"/>
    <p:sldId id="285" r:id="rId19"/>
    <p:sldId id="287" r:id="rId20"/>
    <p:sldId id="290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A025"/>
    <a:srgbClr val="B59D23"/>
    <a:srgbClr val="B09822"/>
    <a:srgbClr val="A09422"/>
    <a:srgbClr val="FFFF00"/>
    <a:srgbClr val="FFCC66"/>
    <a:srgbClr val="DDDDDD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6.xml"/><Relationship Id="rId3" Type="http://schemas.openxmlformats.org/officeDocument/2006/relationships/slide" Target="slides/slide10.xml"/><Relationship Id="rId7" Type="http://schemas.openxmlformats.org/officeDocument/2006/relationships/slide" Target="slides/slide15.xml"/><Relationship Id="rId2" Type="http://schemas.openxmlformats.org/officeDocument/2006/relationships/slide" Target="slides/slide9.xml"/><Relationship Id="rId1" Type="http://schemas.openxmlformats.org/officeDocument/2006/relationships/slide" Target="slides/slide4.xml"/><Relationship Id="rId6" Type="http://schemas.openxmlformats.org/officeDocument/2006/relationships/slide" Target="slides/slide13.xml"/><Relationship Id="rId11" Type="http://schemas.openxmlformats.org/officeDocument/2006/relationships/slide" Target="slides/slide19.xml"/><Relationship Id="rId5" Type="http://schemas.openxmlformats.org/officeDocument/2006/relationships/slide" Target="slides/slide12.xml"/><Relationship Id="rId10" Type="http://schemas.openxmlformats.org/officeDocument/2006/relationships/slide" Target="slides/slide18.xml"/><Relationship Id="rId4" Type="http://schemas.openxmlformats.org/officeDocument/2006/relationships/slide" Target="slides/slide11.xml"/><Relationship Id="rId9" Type="http://schemas.openxmlformats.org/officeDocument/2006/relationships/slide" Target="slides/slide1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84A0A-1854-48AB-B046-841B8E97C8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86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31F82-F304-408E-B1D5-C779D539C4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33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F39CB-43F7-4F33-AB80-54E2002EFF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343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A9DCD9E-51F1-4CA9-8F97-0917024F8B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59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7C303F-AEA4-4199-BAFB-E0AC5DA5D0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524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9F9D3BC-2AEE-41C8-B47F-B03DD3518B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41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EE559-8BB4-4448-B153-AD8DA03D4CE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179702"/>
      </p:ext>
    </p:extLst>
  </p:cSld>
  <p:clrMapOvr>
    <a:masterClrMapping/>
  </p:clrMapOvr>
  <p:transition spd="slow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59D06-06E3-44D8-AB36-A9F5F419FC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212131"/>
      </p:ext>
    </p:extLst>
  </p:cSld>
  <p:clrMapOvr>
    <a:masterClrMapping/>
  </p:clrMapOvr>
  <p:transition spd="slow">
    <p:randomBa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E461E-C914-49AF-9A07-A65BD7AE271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744383"/>
      </p:ext>
    </p:extLst>
  </p:cSld>
  <p:clrMapOvr>
    <a:masterClrMapping/>
  </p:clrMapOvr>
  <p:transition spd="slow">
    <p:randomBar dir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409D9-D7BE-41FD-98D0-B6E73C0F0D9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411159"/>
      </p:ext>
    </p:extLst>
  </p:cSld>
  <p:clrMapOvr>
    <a:masterClrMapping/>
  </p:clrMapOvr>
  <p:transition spd="slow">
    <p:randomBar dir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7E496-EDD4-4295-977A-A99A4CBA1E9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253957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7257D-A71C-4E03-B803-6FE78C6653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8872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27458-2DE5-4A90-A18E-05ECDE0865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654187"/>
      </p:ext>
    </p:extLst>
  </p:cSld>
  <p:clrMapOvr>
    <a:masterClrMapping/>
  </p:clrMapOvr>
  <p:transition spd="slow">
    <p:randomBar dir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61F91-D815-4A18-86DE-F517E738FE0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610204"/>
      </p:ext>
    </p:extLst>
  </p:cSld>
  <p:clrMapOvr>
    <a:masterClrMapping/>
  </p:clrMapOvr>
  <p:transition spd="slow">
    <p:randomBar dir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D58C3-D77A-45A8-A9EB-18CE73F1019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853196"/>
      </p:ext>
    </p:extLst>
  </p:cSld>
  <p:clrMapOvr>
    <a:masterClrMapping/>
  </p:clrMapOvr>
  <p:transition spd="slow">
    <p:randomBar dir="vert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3A058-70AB-4EF1-85C3-9CEC168564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63995"/>
      </p:ext>
    </p:extLst>
  </p:cSld>
  <p:clrMapOvr>
    <a:masterClrMapping/>
  </p:clrMapOvr>
  <p:transition spd="slow">
    <p:randomBar dir="vert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07989-9766-436B-AF3F-6BFB2C1FD1F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282192"/>
      </p:ext>
    </p:extLst>
  </p:cSld>
  <p:clrMapOvr>
    <a:masterClrMapping/>
  </p:clrMapOvr>
  <p:transition spd="slow">
    <p:randomBar dir="vert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C5504-1C94-4D68-922F-E051B2AB238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144542"/>
      </p:ext>
    </p:extLst>
  </p:cSld>
  <p:clrMapOvr>
    <a:masterClrMapping/>
  </p:clrMapOvr>
  <p:transition spd="slow">
    <p:randomBar dir="vert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B3076-DCF7-46BF-98D2-5E390BB6AAC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52910"/>
      </p:ext>
    </p:extLst>
  </p:cSld>
  <p:clrMapOvr>
    <a:masterClrMapping/>
  </p:clrMapOvr>
  <p:transition spd="slow">
    <p:randomBar dir="vert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7DB19-B378-4450-B144-8A6D04F8D0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332014"/>
      </p:ext>
    </p:extLst>
  </p:cSld>
  <p:clrMapOvr>
    <a:masterClrMapping/>
  </p:clrMapOvr>
  <p:transition spd="slow">
    <p:randomBar dir="vert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D8A1C-0F8A-4403-A517-10C625DA7A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879136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AB946-1FC7-4403-A920-108686C9CF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488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954B6-2F09-4276-B34C-FC74DD5AA8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16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8A769-D98A-4FA5-87CF-16306D7031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435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4DA41-55D4-4457-AEDA-A7B8F9E0B9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09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C29F7-10C3-4F75-A3CA-51106F3E33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81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6097E-9755-4D9F-9086-FD8049F6A8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73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6D552-CF7F-4707-8F22-F8F9829EA7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93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rgbClr val="FF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0361C6A-72EF-47CE-97D4-44E6DAEBDCE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2" r:id="rId12"/>
    <p:sldLayoutId id="2147483673" r:id="rId13"/>
    <p:sldLayoutId id="2147483674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BFA"/>
            </a:gs>
            <a:gs pos="30000">
              <a:srgbClr val="C4D6EB"/>
            </a:gs>
            <a:gs pos="60001">
              <a:srgbClr val="85C2FF"/>
            </a:gs>
            <a:gs pos="100000">
              <a:srgbClr val="5E9E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68E3D23-9D01-4DE6-8DF5-B520AE1C9AD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000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ransition spd="slow">
    <p:randomBa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1.xml"/><Relationship Id="rId1" Type="http://schemas.openxmlformats.org/officeDocument/2006/relationships/audio" Target="file:///C:\Driver%20Education\FILES%20%20FOR%20%20MAKING%20%20CDs\RR%20ST%202007-2010%20PPTX\Signs,%20Shapes%20and%20Colors\Animusic_-_Starship_Groove.mp3" TargetMode="External"/><Relationship Id="rId6" Type="http://schemas.openxmlformats.org/officeDocument/2006/relationships/image" Target="../media/image4.gif"/><Relationship Id="rId5" Type="http://schemas.openxmlformats.org/officeDocument/2006/relationships/image" Target="../media/image3.wm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wmf"/><Relationship Id="rId4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1.wmf"/><Relationship Id="rId4" Type="http://schemas.openxmlformats.org/officeDocument/2006/relationships/image" Target="../media/image2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DRIVER%20EDUCATION%20FILES\Driver%20Education%20CALIFORNIA%20course\theme%20music.mid" TargetMode="Externa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nimusic_-_Starship_Groov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9624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WordArt 15"/>
          <p:cNvSpPr>
            <a:spLocks noChangeArrowheads="1" noChangeShapeType="1" noTextEdit="1"/>
          </p:cNvSpPr>
          <p:nvPr/>
        </p:nvSpPr>
        <p:spPr bwMode="auto">
          <a:xfrm>
            <a:off x="1219200" y="609600"/>
            <a:ext cx="6858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E1800"/>
                    </a:gs>
                    <a:gs pos="100000">
                      <a:srgbClr val="CC3300"/>
                    </a:gs>
                  </a:gsLst>
                  <a:lin ang="5400000" scaled="1"/>
                </a:gradFill>
                <a:latin typeface="Arial Black"/>
              </a:rPr>
              <a:t>T H E  D R I V E R S   E D G E</a:t>
            </a:r>
            <a:endParaRPr lang="en-US" sz="3600" i="1" kern="1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E1800"/>
                  </a:gs>
                  <a:gs pos="100000">
                    <a:srgbClr val="CC3300"/>
                  </a:gs>
                </a:gsLst>
                <a:lin ang="5400000" scaled="1"/>
              </a:gradFill>
              <a:latin typeface="Arial Black"/>
            </a:endParaRPr>
          </a:p>
        </p:txBody>
      </p:sp>
      <p:pic>
        <p:nvPicPr>
          <p:cNvPr id="5124" name="Picture 16" descr="monitor_accessories_information_highway_md_wht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0400" y="3048000"/>
            <a:ext cx="2794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WordArt 17"/>
          <p:cNvSpPr>
            <a:spLocks noChangeArrowheads="1" noChangeShapeType="1" noTextEdit="1"/>
          </p:cNvSpPr>
          <p:nvPr/>
        </p:nvSpPr>
        <p:spPr bwMode="auto">
          <a:xfrm>
            <a:off x="1905000" y="2667000"/>
            <a:ext cx="5486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E1800"/>
                    </a:gs>
                    <a:gs pos="100000">
                      <a:srgbClr val="CC3300"/>
                    </a:gs>
                  </a:gsLst>
                  <a:lin ang="5400000" scaled="1"/>
                </a:gradFill>
                <a:latin typeface="Arial Black"/>
              </a:rPr>
              <a:t>s</a:t>
            </a:r>
            <a:r>
              <a:rPr lang="en-US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E1800"/>
                    </a:gs>
                    <a:gs pos="100000">
                      <a:srgbClr val="CC3300"/>
                    </a:gs>
                  </a:gsLst>
                  <a:lin ang="5400000" scaled="1"/>
                </a:gradFill>
                <a:latin typeface="Arial Black"/>
              </a:rPr>
              <a:t>lides and videos</a:t>
            </a:r>
            <a:endParaRPr lang="en-US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E1800"/>
                  </a:gs>
                  <a:gs pos="100000">
                    <a:srgbClr val="CC3300"/>
                  </a:gs>
                </a:gsLst>
                <a:lin ang="5400000" scaled="1"/>
              </a:gradFill>
              <a:latin typeface="Arial Black"/>
            </a:endParaRPr>
          </a:p>
        </p:txBody>
      </p:sp>
      <p:pic>
        <p:nvPicPr>
          <p:cNvPr id="5126" name="Picture 18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19600" y="5257800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19" descr="lazarbar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759575"/>
            <a:ext cx="9144000" cy="9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20" descr="lazarbar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21" descr="lazarbar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5400000">
            <a:off x="-3505200" y="3505200"/>
            <a:ext cx="70866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22" descr="lazarbar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5400000">
            <a:off x="5562600" y="3505200"/>
            <a:ext cx="70866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1" name="WordArt 23"/>
          <p:cNvSpPr>
            <a:spLocks noChangeArrowheads="1" noChangeShapeType="1" noTextEdit="1"/>
          </p:cNvSpPr>
          <p:nvPr/>
        </p:nvSpPr>
        <p:spPr bwMode="auto">
          <a:xfrm>
            <a:off x="1752600" y="6096000"/>
            <a:ext cx="6019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E1800"/>
                    </a:gs>
                    <a:gs pos="100000">
                      <a:srgbClr val="CC3300"/>
                    </a:gs>
                  </a:gsLst>
                  <a:lin ang="5400000" scaled="1"/>
                </a:gradFill>
                <a:latin typeface="Arial Black"/>
              </a:rPr>
              <a:t>Unit 3 – Driver Physical Fitness    </a:t>
            </a:r>
            <a:endParaRPr lang="en-US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E1800"/>
                  </a:gs>
                  <a:gs pos="100000">
                    <a:srgbClr val="CC3300"/>
                  </a:gs>
                </a:gsLst>
                <a:lin ang="5400000" scaled="1"/>
              </a:gradFill>
              <a:latin typeface="Arial Black"/>
            </a:endParaRPr>
          </a:p>
        </p:txBody>
      </p:sp>
      <p:sp>
        <p:nvSpPr>
          <p:cNvPr id="5132" name="WordArt 24"/>
          <p:cNvSpPr>
            <a:spLocks noChangeArrowheads="1" noChangeShapeType="1" noTextEdit="1"/>
          </p:cNvSpPr>
          <p:nvPr/>
        </p:nvSpPr>
        <p:spPr bwMode="auto">
          <a:xfrm>
            <a:off x="1752600" y="1600200"/>
            <a:ext cx="5486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E1800"/>
                    </a:gs>
                    <a:gs pos="100000">
                      <a:srgbClr val="CC3300"/>
                    </a:gs>
                  </a:gsLst>
                  <a:lin ang="5400000" scaled="1"/>
                </a:gradFill>
                <a:latin typeface="Arial Black"/>
              </a:rPr>
              <a:t>I N T E R A C T I V E</a:t>
            </a:r>
            <a:endParaRPr lang="en-US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E1800"/>
                  </a:gs>
                  <a:gs pos="100000">
                    <a:srgbClr val="CC3300"/>
                  </a:gs>
                </a:gsLst>
                <a:lin ang="5400000" scaled="1"/>
              </a:gradFill>
              <a:latin typeface="Arial Black"/>
            </a:endParaRPr>
          </a:p>
        </p:txBody>
      </p:sp>
      <p:sp>
        <p:nvSpPr>
          <p:cNvPr id="13" name="TextBox 2"/>
          <p:cNvSpPr txBox="1"/>
          <p:nvPr/>
        </p:nvSpPr>
        <p:spPr>
          <a:xfrm rot="20624501">
            <a:off x="430853" y="3897535"/>
            <a:ext cx="24625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Partial Lesson</a:t>
            </a:r>
          </a:p>
          <a:p>
            <a:pPr algn="ctr"/>
            <a:r>
              <a:rPr lang="en-US" dirty="0"/>
              <a:t>f</a:t>
            </a:r>
            <a:r>
              <a:rPr lang="en-US" dirty="0" smtClean="0"/>
              <a:t>irst </a:t>
            </a:r>
            <a:r>
              <a:rPr lang="en-US" dirty="0" smtClean="0"/>
              <a:t>19</a:t>
            </a:r>
            <a:r>
              <a:rPr lang="en-US" dirty="0" smtClean="0"/>
              <a:t> </a:t>
            </a:r>
            <a:r>
              <a:rPr lang="en-US" dirty="0" smtClean="0"/>
              <a:t>out </a:t>
            </a:r>
            <a:r>
              <a:rPr lang="en-US" dirty="0" smtClean="0"/>
              <a:t>45 </a:t>
            </a:r>
            <a:r>
              <a:rPr lang="en-US" dirty="0" smtClean="0"/>
              <a:t>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93318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526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WordArt 4"/>
          <p:cNvSpPr>
            <a:spLocks noChangeArrowheads="1" noChangeShapeType="1" noTextEdit="1"/>
          </p:cNvSpPr>
          <p:nvPr/>
        </p:nvSpPr>
        <p:spPr bwMode="auto">
          <a:xfrm>
            <a:off x="7086600" y="4800600"/>
            <a:ext cx="1676400" cy="685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Let's consider 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 blind spots . . .</a:t>
            </a:r>
          </a:p>
        </p:txBody>
      </p:sp>
      <p:pic>
        <p:nvPicPr>
          <p:cNvPr id="26630" name="Picture 6" descr="MVC-002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05200" y="533400"/>
            <a:ext cx="5257800" cy="394335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1143000"/>
            <a:ext cx="32004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54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b="1">
                <a:solidFill>
                  <a:schemeClr val="accent2"/>
                </a:solidFill>
              </a:rPr>
              <a:t>     Other vehicles, especially compact cars and motorcycles are easily hidden in your blind spots. Your mirrors will not eliminate all blind spots.</a:t>
            </a:r>
            <a:endParaRPr lang="en-US" sz="1800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3810000" y="3886200"/>
            <a:ext cx="4953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1400" b="1">
                <a:solidFill>
                  <a:schemeClr val="bg1"/>
                </a:solidFill>
              </a:rPr>
              <a:t>This car will soon disappear into a blind spot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V="1">
            <a:off x="5486400" y="3505200"/>
            <a:ext cx="1066800" cy="5334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3352800"/>
            <a:ext cx="32004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54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b="1">
                <a:solidFill>
                  <a:schemeClr val="accent2"/>
                </a:solidFill>
              </a:rPr>
              <a:t>     Therefore, when lane changing, you need to check for vehicles in your blind spots </a:t>
            </a:r>
            <a:r>
              <a:rPr lang="en-US" sz="1800" b="1"/>
              <a:t>by turning your head and and looking into the lane you want to enter.</a:t>
            </a:r>
            <a:endParaRPr lang="en-US" sz="1800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1905000" y="5410200"/>
            <a:ext cx="6477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000" b="1">
                <a:solidFill>
                  <a:schemeClr val="tx2"/>
                </a:solidFill>
              </a:rPr>
              <a:t>Large vehicles such as trucks have more extensive blind spots than smaller vehicles.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304800" y="533400"/>
            <a:ext cx="1828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1400">
                <a:solidFill>
                  <a:schemeClr val="tx2"/>
                </a:solidFill>
              </a:rPr>
              <a:t> </a:t>
            </a:r>
            <a:r>
              <a:rPr lang="en-US" sz="1400" b="1">
                <a:solidFill>
                  <a:schemeClr val="tx2"/>
                </a:solidFill>
              </a:rPr>
              <a:t>Physical Senses </a:t>
            </a:r>
            <a:br>
              <a:rPr lang="en-US" sz="1400" b="1">
                <a:solidFill>
                  <a:schemeClr val="tx2"/>
                </a:solidFill>
              </a:rPr>
            </a:br>
            <a:r>
              <a:rPr lang="en-US" sz="1400" b="1">
                <a:solidFill>
                  <a:schemeClr val="tx2"/>
                </a:solidFill>
              </a:rPr>
              <a:t>and Driving</a:t>
            </a:r>
            <a:br>
              <a:rPr lang="en-US" sz="1400" b="1">
                <a:solidFill>
                  <a:schemeClr val="tx2"/>
                </a:solidFill>
              </a:rPr>
            </a:br>
            <a:r>
              <a:rPr lang="en-US" sz="14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6637" name="WordArt 13"/>
          <p:cNvSpPr>
            <a:spLocks noChangeArrowheads="1" noChangeShapeType="1" noTextEdit="1"/>
          </p:cNvSpPr>
          <p:nvPr/>
        </p:nvSpPr>
        <p:spPr bwMode="auto">
          <a:xfrm>
            <a:off x="609600" y="228600"/>
            <a:ext cx="838200" cy="228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>
                <a:gradFill rotWithShape="0">
                  <a:gsLst>
                    <a:gs pos="0">
                      <a:srgbClr val="3399FF">
                        <a:gamma/>
                        <a:shade val="46275"/>
                        <a:invGamma/>
                      </a:srgbClr>
                    </a:gs>
                    <a:gs pos="100000">
                      <a:srgbClr val="3399FF"/>
                    </a:gs>
                  </a:gsLst>
                  <a:lin ang="5400000" scaled="1"/>
                </a:gradFill>
                <a:latin typeface="Tahoma"/>
                <a:ea typeface="Tahoma"/>
                <a:cs typeface="Tahoma"/>
              </a:rPr>
              <a:t>Part one --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6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utoUpdateAnimBg="0"/>
      <p:bldP spid="26632" grpId="0" build="p" autoUpdateAnimBg="0" advAuto="0"/>
      <p:bldP spid="26633" grpId="0" animBg="1"/>
      <p:bldP spid="26634" grpId="0" autoUpdateAnimBg="0"/>
      <p:bldP spid="2663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8" name="Picture 10" descr="MVC-008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2800" y="533400"/>
            <a:ext cx="5181600" cy="3886200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0" name="WordArt 2"/>
          <p:cNvSpPr>
            <a:spLocks noChangeArrowheads="1" noChangeShapeType="1" noTextEdit="1"/>
          </p:cNvSpPr>
          <p:nvPr/>
        </p:nvSpPr>
        <p:spPr bwMode="auto">
          <a:xfrm>
            <a:off x="7086600" y="4800600"/>
            <a:ext cx="1676400" cy="685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Let's consider 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 blind spots . . .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1143000"/>
            <a:ext cx="32004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54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b="1">
                <a:solidFill>
                  <a:schemeClr val="accent2"/>
                </a:solidFill>
              </a:rPr>
              <a:t>     Other vehicles, especially compact cars and motorcycles are easily hidden in your blind spots. Your mirrors will not eliminate all blind spots.</a:t>
            </a:r>
            <a:endParaRPr lang="en-US" sz="1800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581400" y="3886200"/>
            <a:ext cx="4953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1400" b="1">
                <a:solidFill>
                  <a:schemeClr val="bg1"/>
                </a:solidFill>
              </a:rPr>
              <a:t>Do not linger in blind spots!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3352800"/>
            <a:ext cx="32004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54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b="1">
                <a:solidFill>
                  <a:schemeClr val="accent2"/>
                </a:solidFill>
              </a:rPr>
              <a:t>     Therefore, when lane changing, you need to check for vehicles in your blind spots </a:t>
            </a:r>
            <a:r>
              <a:rPr lang="en-US" sz="1800" b="1"/>
              <a:t>by turning your head and and looking into the lane you want to enter.</a:t>
            </a:r>
            <a:endParaRPr lang="en-US" sz="1800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1905000" y="5410200"/>
            <a:ext cx="6477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000" b="1">
                <a:solidFill>
                  <a:schemeClr val="tx2"/>
                </a:solidFill>
              </a:rPr>
              <a:t>Large vehicles such as trucks have more extensive blind spots than smaller vehicles.</a:t>
            </a: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304800" y="533400"/>
            <a:ext cx="1828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1400">
                <a:solidFill>
                  <a:schemeClr val="tx2"/>
                </a:solidFill>
              </a:rPr>
              <a:t> </a:t>
            </a:r>
            <a:r>
              <a:rPr lang="en-US" sz="1400" b="1">
                <a:solidFill>
                  <a:schemeClr val="tx2"/>
                </a:solidFill>
              </a:rPr>
              <a:t>Physical Senses </a:t>
            </a:r>
            <a:br>
              <a:rPr lang="en-US" sz="1400" b="1">
                <a:solidFill>
                  <a:schemeClr val="tx2"/>
                </a:solidFill>
              </a:rPr>
            </a:br>
            <a:r>
              <a:rPr lang="en-US" sz="1400" b="1">
                <a:solidFill>
                  <a:schemeClr val="tx2"/>
                </a:solidFill>
              </a:rPr>
              <a:t>and Driving</a:t>
            </a:r>
            <a:br>
              <a:rPr lang="en-US" sz="1400" b="1">
                <a:solidFill>
                  <a:schemeClr val="tx2"/>
                </a:solidFill>
              </a:rPr>
            </a:br>
            <a:r>
              <a:rPr lang="en-US" sz="14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7662" name="WordArt 14"/>
          <p:cNvSpPr>
            <a:spLocks noChangeArrowheads="1" noChangeShapeType="1" noTextEdit="1"/>
          </p:cNvSpPr>
          <p:nvPr/>
        </p:nvSpPr>
        <p:spPr bwMode="auto">
          <a:xfrm>
            <a:off x="609600" y="228600"/>
            <a:ext cx="838200" cy="228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>
                <a:gradFill rotWithShape="0">
                  <a:gsLst>
                    <a:gs pos="0">
                      <a:srgbClr val="3399FF">
                        <a:gamma/>
                        <a:shade val="46275"/>
                        <a:invGamma/>
                      </a:srgbClr>
                    </a:gs>
                    <a:gs pos="100000">
                      <a:srgbClr val="3399FF"/>
                    </a:gs>
                  </a:gsLst>
                  <a:lin ang="5400000" scaled="1"/>
                </a:gradFill>
                <a:latin typeface="Tahoma"/>
                <a:ea typeface="Tahoma"/>
                <a:cs typeface="Tahoma"/>
              </a:rPr>
              <a:t>Part one --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build="p" autoUpdateAnimBg="0" advAuto="400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2971800" y="2819400"/>
            <a:ext cx="26670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28682" name="WordArt 10"/>
          <p:cNvSpPr>
            <a:spLocks noChangeArrowheads="1" noChangeShapeType="1" noTextEdit="1"/>
          </p:cNvSpPr>
          <p:nvPr/>
        </p:nvSpPr>
        <p:spPr bwMode="auto">
          <a:xfrm>
            <a:off x="3124200" y="2895600"/>
            <a:ext cx="2251075" cy="76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Let’s now 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consider depth 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perception</a:t>
            </a:r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304800" y="533400"/>
            <a:ext cx="1828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1400">
                <a:solidFill>
                  <a:schemeClr val="tx2"/>
                </a:solidFill>
              </a:rPr>
              <a:t> </a:t>
            </a:r>
            <a:r>
              <a:rPr lang="en-US" sz="1400" b="1">
                <a:solidFill>
                  <a:schemeClr val="tx2"/>
                </a:solidFill>
              </a:rPr>
              <a:t>Physical Senses </a:t>
            </a:r>
            <a:br>
              <a:rPr lang="en-US" sz="1400" b="1">
                <a:solidFill>
                  <a:schemeClr val="tx2"/>
                </a:solidFill>
              </a:rPr>
            </a:br>
            <a:r>
              <a:rPr lang="en-US" sz="1400" b="1">
                <a:solidFill>
                  <a:schemeClr val="tx2"/>
                </a:solidFill>
              </a:rPr>
              <a:t>and Driving</a:t>
            </a:r>
            <a:br>
              <a:rPr lang="en-US" sz="1400" b="1">
                <a:solidFill>
                  <a:schemeClr val="tx2"/>
                </a:solidFill>
              </a:rPr>
            </a:br>
            <a:r>
              <a:rPr lang="en-US" sz="14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8687" name="WordArt 15"/>
          <p:cNvSpPr>
            <a:spLocks noChangeArrowheads="1" noChangeShapeType="1" noTextEdit="1"/>
          </p:cNvSpPr>
          <p:nvPr/>
        </p:nvSpPr>
        <p:spPr bwMode="auto">
          <a:xfrm>
            <a:off x="609600" y="228600"/>
            <a:ext cx="838200" cy="228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>
                <a:gradFill rotWithShape="0">
                  <a:gsLst>
                    <a:gs pos="0">
                      <a:srgbClr val="3399FF">
                        <a:gamma/>
                        <a:shade val="46275"/>
                        <a:invGamma/>
                      </a:srgbClr>
                    </a:gs>
                    <a:gs pos="100000">
                      <a:srgbClr val="3399FF"/>
                    </a:gs>
                  </a:gsLst>
                  <a:lin ang="5400000" scaled="1"/>
                </a:gradFill>
                <a:latin typeface="Tahoma"/>
                <a:ea typeface="Tahoma"/>
                <a:cs typeface="Tahoma"/>
              </a:rPr>
              <a:t>Part one --</a:t>
            </a:r>
          </a:p>
        </p:txBody>
      </p:sp>
    </p:spTree>
  </p:cSld>
  <p:clrMapOvr>
    <a:masterClrMapping/>
  </p:clrMapOvr>
  <p:transition advTm="4000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438400" y="533400"/>
            <a:ext cx="60198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54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2000" b="1">
                <a:solidFill>
                  <a:schemeClr val="accent2"/>
                </a:solidFill>
              </a:rPr>
              <a:t>     Depth perception is the ability to correctly perceive the distances of objects in     relation to your own position.</a:t>
            </a:r>
            <a:endParaRPr lang="en-US" sz="2000" b="1"/>
          </a:p>
        </p:txBody>
      </p:sp>
      <p:sp>
        <p:nvSpPr>
          <p:cNvPr id="29705" name="WordArt 9"/>
          <p:cNvSpPr>
            <a:spLocks noChangeArrowheads="1" noChangeShapeType="1" noTextEdit="1"/>
          </p:cNvSpPr>
          <p:nvPr/>
        </p:nvSpPr>
        <p:spPr bwMode="auto">
          <a:xfrm>
            <a:off x="304800" y="1219200"/>
            <a:ext cx="2479675" cy="914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 Depth 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perception</a:t>
            </a:r>
          </a:p>
        </p:txBody>
      </p:sp>
      <p:pic>
        <p:nvPicPr>
          <p:cNvPr id="29711" name="Picture 1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9230"/>
          <a:stretch>
            <a:fillRect/>
          </a:stretch>
        </p:blipFill>
        <p:spPr bwMode="auto">
          <a:xfrm>
            <a:off x="3429000" y="1676400"/>
            <a:ext cx="4525963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713" name="Picture 1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8200" y="5257800"/>
            <a:ext cx="762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714" name="Freeform 18"/>
          <p:cNvSpPr>
            <a:spLocks/>
          </p:cNvSpPr>
          <p:nvPr/>
        </p:nvSpPr>
        <p:spPr bwMode="auto">
          <a:xfrm>
            <a:off x="5410200" y="4876800"/>
            <a:ext cx="2014538" cy="1600200"/>
          </a:xfrm>
          <a:custGeom>
            <a:avLst/>
            <a:gdLst>
              <a:gd name="T0" fmla="*/ 339 w 1029"/>
              <a:gd name="T1" fmla="*/ 23 h 749"/>
              <a:gd name="T2" fmla="*/ 169 w 1029"/>
              <a:gd name="T3" fmla="*/ 79 h 749"/>
              <a:gd name="T4" fmla="*/ 45 w 1029"/>
              <a:gd name="T5" fmla="*/ 102 h 749"/>
              <a:gd name="T6" fmla="*/ 11 w 1029"/>
              <a:gd name="T7" fmla="*/ 124 h 749"/>
              <a:gd name="T8" fmla="*/ 68 w 1029"/>
              <a:gd name="T9" fmla="*/ 350 h 749"/>
              <a:gd name="T10" fmla="*/ 124 w 1029"/>
              <a:gd name="T11" fmla="*/ 576 h 749"/>
              <a:gd name="T12" fmla="*/ 215 w 1029"/>
              <a:gd name="T13" fmla="*/ 587 h 749"/>
              <a:gd name="T14" fmla="*/ 813 w 1029"/>
              <a:gd name="T15" fmla="*/ 429 h 749"/>
              <a:gd name="T16" fmla="*/ 779 w 1029"/>
              <a:gd name="T17" fmla="*/ 260 h 749"/>
              <a:gd name="T18" fmla="*/ 768 w 1029"/>
              <a:gd name="T19" fmla="*/ 226 h 749"/>
              <a:gd name="T20" fmla="*/ 734 w 1029"/>
              <a:gd name="T21" fmla="*/ 215 h 749"/>
              <a:gd name="T22" fmla="*/ 644 w 1029"/>
              <a:gd name="T23" fmla="*/ 124 h 749"/>
              <a:gd name="T24" fmla="*/ 587 w 1029"/>
              <a:gd name="T25" fmla="*/ 68 h 749"/>
              <a:gd name="T26" fmla="*/ 452 w 1029"/>
              <a:gd name="T27" fmla="*/ 0 h 749"/>
              <a:gd name="T28" fmla="*/ 350 w 1029"/>
              <a:gd name="T29" fmla="*/ 11 h 749"/>
              <a:gd name="T30" fmla="*/ 260 w 1029"/>
              <a:gd name="T31" fmla="*/ 45 h 749"/>
              <a:gd name="T32" fmla="*/ 288 w 1029"/>
              <a:gd name="T33" fmla="*/ 240 h 7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29" h="749">
                <a:moveTo>
                  <a:pt x="339" y="23"/>
                </a:moveTo>
                <a:cubicBezTo>
                  <a:pt x="276" y="35"/>
                  <a:pt x="227" y="57"/>
                  <a:pt x="169" y="79"/>
                </a:cubicBezTo>
                <a:cubicBezTo>
                  <a:pt x="139" y="90"/>
                  <a:pt x="68" y="99"/>
                  <a:pt x="45" y="102"/>
                </a:cubicBezTo>
                <a:cubicBezTo>
                  <a:pt x="34" y="109"/>
                  <a:pt x="13" y="111"/>
                  <a:pt x="11" y="124"/>
                </a:cubicBezTo>
                <a:cubicBezTo>
                  <a:pt x="0" y="193"/>
                  <a:pt x="28" y="291"/>
                  <a:pt x="68" y="350"/>
                </a:cubicBezTo>
                <a:cubicBezTo>
                  <a:pt x="70" y="375"/>
                  <a:pt x="50" y="556"/>
                  <a:pt x="124" y="576"/>
                </a:cubicBezTo>
                <a:cubicBezTo>
                  <a:pt x="153" y="584"/>
                  <a:pt x="185" y="583"/>
                  <a:pt x="215" y="587"/>
                </a:cubicBezTo>
                <a:cubicBezTo>
                  <a:pt x="577" y="581"/>
                  <a:pt x="1029" y="749"/>
                  <a:pt x="813" y="429"/>
                </a:cubicBezTo>
                <a:cubicBezTo>
                  <a:pt x="799" y="373"/>
                  <a:pt x="792" y="316"/>
                  <a:pt x="779" y="260"/>
                </a:cubicBezTo>
                <a:cubicBezTo>
                  <a:pt x="776" y="248"/>
                  <a:pt x="776" y="234"/>
                  <a:pt x="768" y="226"/>
                </a:cubicBezTo>
                <a:cubicBezTo>
                  <a:pt x="760" y="218"/>
                  <a:pt x="745" y="219"/>
                  <a:pt x="734" y="215"/>
                </a:cubicBezTo>
                <a:cubicBezTo>
                  <a:pt x="708" y="175"/>
                  <a:pt x="674" y="160"/>
                  <a:pt x="644" y="124"/>
                </a:cubicBezTo>
                <a:cubicBezTo>
                  <a:pt x="597" y="68"/>
                  <a:pt x="648" y="108"/>
                  <a:pt x="587" y="68"/>
                </a:cubicBezTo>
                <a:cubicBezTo>
                  <a:pt x="550" y="11"/>
                  <a:pt x="514" y="20"/>
                  <a:pt x="452" y="0"/>
                </a:cubicBezTo>
                <a:cubicBezTo>
                  <a:pt x="418" y="4"/>
                  <a:pt x="383" y="3"/>
                  <a:pt x="350" y="11"/>
                </a:cubicBezTo>
                <a:cubicBezTo>
                  <a:pt x="312" y="20"/>
                  <a:pt x="312" y="45"/>
                  <a:pt x="260" y="45"/>
                </a:cubicBezTo>
                <a:lnTo>
                  <a:pt x="288" y="240"/>
                </a:lnTo>
              </a:path>
            </a:pathLst>
          </a:custGeom>
          <a:solidFill>
            <a:srgbClr val="B1A0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Freeform 19"/>
          <p:cNvSpPr>
            <a:spLocks/>
          </p:cNvSpPr>
          <p:nvPr/>
        </p:nvSpPr>
        <p:spPr bwMode="auto">
          <a:xfrm>
            <a:off x="6064250" y="4876800"/>
            <a:ext cx="1108075" cy="1341438"/>
          </a:xfrm>
          <a:custGeom>
            <a:avLst/>
            <a:gdLst>
              <a:gd name="T0" fmla="*/ 675 w 698"/>
              <a:gd name="T1" fmla="*/ 768 h 845"/>
              <a:gd name="T2" fmla="*/ 641 w 698"/>
              <a:gd name="T3" fmla="*/ 745 h 845"/>
              <a:gd name="T4" fmla="*/ 607 w 698"/>
              <a:gd name="T5" fmla="*/ 734 h 845"/>
              <a:gd name="T6" fmla="*/ 585 w 698"/>
              <a:gd name="T7" fmla="*/ 700 h 845"/>
              <a:gd name="T8" fmla="*/ 551 w 698"/>
              <a:gd name="T9" fmla="*/ 678 h 845"/>
              <a:gd name="T10" fmla="*/ 427 w 698"/>
              <a:gd name="T11" fmla="*/ 531 h 845"/>
              <a:gd name="T12" fmla="*/ 336 w 698"/>
              <a:gd name="T13" fmla="*/ 429 h 845"/>
              <a:gd name="T14" fmla="*/ 189 w 698"/>
              <a:gd name="T15" fmla="*/ 237 h 845"/>
              <a:gd name="T16" fmla="*/ 133 w 698"/>
              <a:gd name="T17" fmla="*/ 169 h 845"/>
              <a:gd name="T18" fmla="*/ 54 w 698"/>
              <a:gd name="T19" fmla="*/ 113 h 845"/>
              <a:gd name="T20" fmla="*/ 20 w 698"/>
              <a:gd name="T21" fmla="*/ 0 h 845"/>
              <a:gd name="T22" fmla="*/ 133 w 698"/>
              <a:gd name="T23" fmla="*/ 45 h 845"/>
              <a:gd name="T24" fmla="*/ 246 w 698"/>
              <a:gd name="T25" fmla="*/ 169 h 845"/>
              <a:gd name="T26" fmla="*/ 348 w 698"/>
              <a:gd name="T27" fmla="*/ 282 h 845"/>
              <a:gd name="T28" fmla="*/ 415 w 698"/>
              <a:gd name="T29" fmla="*/ 328 h 845"/>
              <a:gd name="T30" fmla="*/ 472 w 698"/>
              <a:gd name="T31" fmla="*/ 384 h 845"/>
              <a:gd name="T32" fmla="*/ 596 w 698"/>
              <a:gd name="T33" fmla="*/ 497 h 845"/>
              <a:gd name="T34" fmla="*/ 630 w 698"/>
              <a:gd name="T35" fmla="*/ 520 h 845"/>
              <a:gd name="T36" fmla="*/ 675 w 698"/>
              <a:gd name="T37" fmla="*/ 587 h 845"/>
              <a:gd name="T38" fmla="*/ 698 w 698"/>
              <a:gd name="T39" fmla="*/ 655 h 845"/>
              <a:gd name="T40" fmla="*/ 686 w 698"/>
              <a:gd name="T41" fmla="*/ 791 h 845"/>
              <a:gd name="T42" fmla="*/ 675 w 698"/>
              <a:gd name="T43" fmla="*/ 768 h 8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98" h="845">
                <a:moveTo>
                  <a:pt x="675" y="768"/>
                </a:moveTo>
                <a:cubicBezTo>
                  <a:pt x="664" y="760"/>
                  <a:pt x="653" y="751"/>
                  <a:pt x="641" y="745"/>
                </a:cubicBezTo>
                <a:cubicBezTo>
                  <a:pt x="630" y="740"/>
                  <a:pt x="616" y="741"/>
                  <a:pt x="607" y="734"/>
                </a:cubicBezTo>
                <a:cubicBezTo>
                  <a:pt x="596" y="726"/>
                  <a:pt x="595" y="710"/>
                  <a:pt x="585" y="700"/>
                </a:cubicBezTo>
                <a:cubicBezTo>
                  <a:pt x="575" y="690"/>
                  <a:pt x="562" y="685"/>
                  <a:pt x="551" y="678"/>
                </a:cubicBezTo>
                <a:cubicBezTo>
                  <a:pt x="514" y="622"/>
                  <a:pt x="493" y="553"/>
                  <a:pt x="427" y="531"/>
                </a:cubicBezTo>
                <a:cubicBezTo>
                  <a:pt x="401" y="493"/>
                  <a:pt x="361" y="467"/>
                  <a:pt x="336" y="429"/>
                </a:cubicBezTo>
                <a:cubicBezTo>
                  <a:pt x="293" y="364"/>
                  <a:pt x="255" y="282"/>
                  <a:pt x="189" y="237"/>
                </a:cubicBezTo>
                <a:cubicBezTo>
                  <a:pt x="168" y="205"/>
                  <a:pt x="165" y="194"/>
                  <a:pt x="133" y="169"/>
                </a:cubicBezTo>
                <a:cubicBezTo>
                  <a:pt x="108" y="149"/>
                  <a:pt x="54" y="113"/>
                  <a:pt x="54" y="113"/>
                </a:cubicBezTo>
                <a:cubicBezTo>
                  <a:pt x="0" y="32"/>
                  <a:pt x="3" y="71"/>
                  <a:pt x="20" y="0"/>
                </a:cubicBezTo>
                <a:cubicBezTo>
                  <a:pt x="63" y="11"/>
                  <a:pt x="91" y="32"/>
                  <a:pt x="133" y="45"/>
                </a:cubicBezTo>
                <a:cubicBezTo>
                  <a:pt x="164" y="91"/>
                  <a:pt x="200" y="139"/>
                  <a:pt x="246" y="169"/>
                </a:cubicBezTo>
                <a:cubicBezTo>
                  <a:pt x="264" y="224"/>
                  <a:pt x="291" y="264"/>
                  <a:pt x="348" y="282"/>
                </a:cubicBezTo>
                <a:cubicBezTo>
                  <a:pt x="370" y="297"/>
                  <a:pt x="400" y="306"/>
                  <a:pt x="415" y="328"/>
                </a:cubicBezTo>
                <a:cubicBezTo>
                  <a:pt x="446" y="372"/>
                  <a:pt x="427" y="353"/>
                  <a:pt x="472" y="384"/>
                </a:cubicBezTo>
                <a:cubicBezTo>
                  <a:pt x="507" y="438"/>
                  <a:pt x="541" y="460"/>
                  <a:pt x="596" y="497"/>
                </a:cubicBezTo>
                <a:cubicBezTo>
                  <a:pt x="607" y="505"/>
                  <a:pt x="630" y="520"/>
                  <a:pt x="630" y="520"/>
                </a:cubicBezTo>
                <a:cubicBezTo>
                  <a:pt x="645" y="542"/>
                  <a:pt x="666" y="562"/>
                  <a:pt x="675" y="587"/>
                </a:cubicBezTo>
                <a:cubicBezTo>
                  <a:pt x="683" y="610"/>
                  <a:pt x="698" y="655"/>
                  <a:pt x="698" y="655"/>
                </a:cubicBezTo>
                <a:cubicBezTo>
                  <a:pt x="694" y="700"/>
                  <a:pt x="696" y="747"/>
                  <a:pt x="686" y="791"/>
                </a:cubicBezTo>
                <a:cubicBezTo>
                  <a:pt x="674" y="845"/>
                  <a:pt x="675" y="717"/>
                  <a:pt x="675" y="768"/>
                </a:cubicBezTo>
                <a:close/>
              </a:path>
            </a:pathLst>
          </a:custGeom>
          <a:solidFill>
            <a:srgbClr val="33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9712" name="Picture 1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05400" y="6172200"/>
            <a:ext cx="114300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716" name="Freeform 20"/>
          <p:cNvSpPr>
            <a:spLocks/>
          </p:cNvSpPr>
          <p:nvPr/>
        </p:nvSpPr>
        <p:spPr bwMode="auto">
          <a:xfrm>
            <a:off x="5548313" y="5337175"/>
            <a:ext cx="696912" cy="584200"/>
          </a:xfrm>
          <a:custGeom>
            <a:avLst/>
            <a:gdLst>
              <a:gd name="T0" fmla="*/ 322 w 439"/>
              <a:gd name="T1" fmla="*/ 38 h 368"/>
              <a:gd name="T2" fmla="*/ 221 w 439"/>
              <a:gd name="T3" fmla="*/ 26 h 368"/>
              <a:gd name="T4" fmla="*/ 187 w 439"/>
              <a:gd name="T5" fmla="*/ 4 h 368"/>
              <a:gd name="T6" fmla="*/ 51 w 439"/>
              <a:gd name="T7" fmla="*/ 38 h 368"/>
              <a:gd name="T8" fmla="*/ 17 w 439"/>
              <a:gd name="T9" fmla="*/ 139 h 368"/>
              <a:gd name="T10" fmla="*/ 40 w 439"/>
              <a:gd name="T11" fmla="*/ 207 h 368"/>
              <a:gd name="T12" fmla="*/ 108 w 439"/>
              <a:gd name="T13" fmla="*/ 275 h 368"/>
              <a:gd name="T14" fmla="*/ 198 w 439"/>
              <a:gd name="T15" fmla="*/ 365 h 368"/>
              <a:gd name="T16" fmla="*/ 413 w 439"/>
              <a:gd name="T17" fmla="*/ 354 h 368"/>
              <a:gd name="T18" fmla="*/ 413 w 439"/>
              <a:gd name="T19" fmla="*/ 275 h 368"/>
              <a:gd name="T20" fmla="*/ 345 w 439"/>
              <a:gd name="T21" fmla="*/ 252 h 368"/>
              <a:gd name="T22" fmla="*/ 311 w 439"/>
              <a:gd name="T23" fmla="*/ 241 h 368"/>
              <a:gd name="T24" fmla="*/ 289 w 439"/>
              <a:gd name="T25" fmla="*/ 207 h 368"/>
              <a:gd name="T26" fmla="*/ 255 w 439"/>
              <a:gd name="T27" fmla="*/ 49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39" h="368">
                <a:moveTo>
                  <a:pt x="322" y="38"/>
                </a:moveTo>
                <a:cubicBezTo>
                  <a:pt x="288" y="34"/>
                  <a:pt x="254" y="34"/>
                  <a:pt x="221" y="26"/>
                </a:cubicBezTo>
                <a:cubicBezTo>
                  <a:pt x="208" y="23"/>
                  <a:pt x="200" y="6"/>
                  <a:pt x="187" y="4"/>
                </a:cubicBezTo>
                <a:cubicBezTo>
                  <a:pt x="151" y="0"/>
                  <a:pt x="86" y="29"/>
                  <a:pt x="51" y="38"/>
                </a:cubicBezTo>
                <a:cubicBezTo>
                  <a:pt x="4" y="68"/>
                  <a:pt x="0" y="84"/>
                  <a:pt x="17" y="139"/>
                </a:cubicBezTo>
                <a:cubicBezTo>
                  <a:pt x="24" y="162"/>
                  <a:pt x="32" y="184"/>
                  <a:pt x="40" y="207"/>
                </a:cubicBezTo>
                <a:cubicBezTo>
                  <a:pt x="50" y="237"/>
                  <a:pt x="91" y="248"/>
                  <a:pt x="108" y="275"/>
                </a:cubicBezTo>
                <a:cubicBezTo>
                  <a:pt x="134" y="314"/>
                  <a:pt x="159" y="339"/>
                  <a:pt x="198" y="365"/>
                </a:cubicBezTo>
                <a:cubicBezTo>
                  <a:pt x="270" y="361"/>
                  <a:pt x="343" y="368"/>
                  <a:pt x="413" y="354"/>
                </a:cubicBezTo>
                <a:cubicBezTo>
                  <a:pt x="439" y="349"/>
                  <a:pt x="413" y="275"/>
                  <a:pt x="413" y="275"/>
                </a:cubicBezTo>
                <a:cubicBezTo>
                  <a:pt x="395" y="259"/>
                  <a:pt x="368" y="260"/>
                  <a:pt x="345" y="252"/>
                </a:cubicBezTo>
                <a:cubicBezTo>
                  <a:pt x="334" y="248"/>
                  <a:pt x="311" y="241"/>
                  <a:pt x="311" y="241"/>
                </a:cubicBezTo>
                <a:cubicBezTo>
                  <a:pt x="304" y="230"/>
                  <a:pt x="291" y="220"/>
                  <a:pt x="289" y="207"/>
                </a:cubicBezTo>
                <a:cubicBezTo>
                  <a:pt x="260" y="42"/>
                  <a:pt x="332" y="49"/>
                  <a:pt x="255" y="49"/>
                </a:cubicBezTo>
              </a:path>
            </a:pathLst>
          </a:custGeom>
          <a:solidFill>
            <a:srgbClr val="B1A0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9717" name="Picture 21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0" y="5257800"/>
            <a:ext cx="7620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718" name="AutoShape 22"/>
          <p:cNvSpPr>
            <a:spLocks noChangeArrowheads="1"/>
          </p:cNvSpPr>
          <p:nvPr/>
        </p:nvSpPr>
        <p:spPr bwMode="auto">
          <a:xfrm>
            <a:off x="6324600" y="5715000"/>
            <a:ext cx="1524000" cy="838200"/>
          </a:xfrm>
          <a:prstGeom prst="cloudCallout">
            <a:avLst>
              <a:gd name="adj1" fmla="val -65731"/>
              <a:gd name="adj2" fmla="val 26514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sz="1400"/>
              <a:t>“It’s tight, but I think I can…”</a:t>
            </a: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304800" y="533400"/>
            <a:ext cx="1828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1400">
                <a:solidFill>
                  <a:schemeClr val="tx2"/>
                </a:solidFill>
              </a:rPr>
              <a:t> </a:t>
            </a:r>
            <a:r>
              <a:rPr lang="en-US" sz="1400" b="1">
                <a:solidFill>
                  <a:schemeClr val="tx2"/>
                </a:solidFill>
              </a:rPr>
              <a:t>Physical Senses </a:t>
            </a:r>
            <a:br>
              <a:rPr lang="en-US" sz="1400" b="1">
                <a:solidFill>
                  <a:schemeClr val="tx2"/>
                </a:solidFill>
              </a:rPr>
            </a:br>
            <a:r>
              <a:rPr lang="en-US" sz="1400" b="1">
                <a:solidFill>
                  <a:schemeClr val="tx2"/>
                </a:solidFill>
              </a:rPr>
              <a:t>and Driving</a:t>
            </a:r>
            <a:br>
              <a:rPr lang="en-US" sz="1400" b="1">
                <a:solidFill>
                  <a:schemeClr val="tx2"/>
                </a:solidFill>
              </a:rPr>
            </a:br>
            <a:r>
              <a:rPr lang="en-US" sz="14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9720" name="WordArt 24"/>
          <p:cNvSpPr>
            <a:spLocks noChangeArrowheads="1" noChangeShapeType="1" noTextEdit="1"/>
          </p:cNvSpPr>
          <p:nvPr/>
        </p:nvSpPr>
        <p:spPr bwMode="auto">
          <a:xfrm>
            <a:off x="609600" y="228600"/>
            <a:ext cx="838200" cy="228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>
                <a:gradFill rotWithShape="0">
                  <a:gsLst>
                    <a:gs pos="0">
                      <a:srgbClr val="3399FF">
                        <a:gamma/>
                        <a:shade val="46275"/>
                        <a:invGamma/>
                      </a:srgbClr>
                    </a:gs>
                    <a:gs pos="100000">
                      <a:srgbClr val="3399FF"/>
                    </a:gs>
                  </a:gsLst>
                  <a:lin ang="5400000" scaled="1"/>
                </a:gradFill>
                <a:latin typeface="Tahoma"/>
                <a:ea typeface="Tahoma"/>
                <a:cs typeface="Tahoma"/>
              </a:rPr>
              <a:t>Part one --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build="p" autoUpdateAnimBg="0" advAuto="5000"/>
      <p:bldP spid="29718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2438400" y="533400"/>
            <a:ext cx="60198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54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2000" b="1">
                <a:solidFill>
                  <a:schemeClr val="accent2"/>
                </a:solidFill>
              </a:rPr>
              <a:t>     Depth perception is the ability to correctly perceive the distances of objects in     relation to your own position.</a:t>
            </a:r>
            <a:endParaRPr lang="en-US" sz="2000" b="1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2209800"/>
            <a:ext cx="28956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54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b="1">
                <a:solidFill>
                  <a:schemeClr val="accent2"/>
                </a:solidFill>
              </a:rPr>
              <a:t>      </a:t>
            </a:r>
            <a:r>
              <a:rPr lang="en-US" sz="1800" b="1" i="1"/>
              <a:t>Poor depth perception can  result in: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b="1">
                <a:solidFill>
                  <a:schemeClr val="accent2"/>
                </a:solidFill>
              </a:rPr>
              <a:t>     a) stopping too short of limit lines or inside intersections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b="1">
                <a:solidFill>
                  <a:schemeClr val="accent2"/>
                </a:solidFill>
              </a:rPr>
              <a:t>     b) turning too wide      or too short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b="1">
                <a:solidFill>
                  <a:schemeClr val="accent2"/>
                </a:solidFill>
              </a:rPr>
              <a:t>     c) being unable to maintain a constant speed, or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b="1">
                <a:solidFill>
                  <a:schemeClr val="accent2"/>
                </a:solidFill>
              </a:rPr>
              <a:t>     d) being unable to follow other vehicles at a distance appropriate  for driving conditions</a:t>
            </a:r>
            <a:endParaRPr lang="en-US" sz="1800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667000" y="5638800"/>
            <a:ext cx="6477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000" b="1">
                <a:solidFill>
                  <a:schemeClr val="tx2"/>
                </a:solidFill>
              </a:rPr>
              <a:t>Depth perception is also important                             when passing, turning and parking.</a:t>
            </a:r>
          </a:p>
        </p:txBody>
      </p:sp>
      <p:sp>
        <p:nvSpPr>
          <p:cNvPr id="30726" name="WordArt 6"/>
          <p:cNvSpPr>
            <a:spLocks noChangeArrowheads="1" noChangeShapeType="1" noTextEdit="1"/>
          </p:cNvSpPr>
          <p:nvPr/>
        </p:nvSpPr>
        <p:spPr bwMode="auto">
          <a:xfrm>
            <a:off x="304800" y="1219200"/>
            <a:ext cx="2479675" cy="914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 Depth 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perception</a:t>
            </a:r>
          </a:p>
        </p:txBody>
      </p:sp>
      <p:pic>
        <p:nvPicPr>
          <p:cNvPr id="30727" name="Picture 7" descr="MVC-002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2800" y="1981200"/>
            <a:ext cx="4800600" cy="3600450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3276600" y="4648200"/>
            <a:ext cx="4800600" cy="9144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With parked cars on both sides, it is a little tight.</a:t>
            </a:r>
            <a:r>
              <a:rPr lang="en-US" sz="1400" b="1">
                <a:solidFill>
                  <a:srgbClr val="00FFFF"/>
                </a:solidFill>
              </a:rPr>
              <a:t>       Which vehicles will you move closer to and WHY?</a:t>
            </a:r>
          </a:p>
        </p:txBody>
      </p:sp>
      <p:sp>
        <p:nvSpPr>
          <p:cNvPr id="30729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3352800" y="1981200"/>
            <a:ext cx="4800600" cy="762000"/>
          </a:xfrm>
          <a:solidFill>
            <a:schemeClr val="tx1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1400" b="1">
                <a:solidFill>
                  <a:srgbClr val="CC99FF"/>
                </a:solidFill>
              </a:rPr>
              <a:t>     </a:t>
            </a:r>
            <a:r>
              <a:rPr lang="en-US" sz="1400" b="1">
                <a:solidFill>
                  <a:schemeClr val="bg1"/>
                </a:solidFill>
              </a:rPr>
              <a:t>Vehicles on the left side. </a:t>
            </a:r>
            <a:r>
              <a:rPr lang="en-US" sz="1400" b="1">
                <a:solidFill>
                  <a:srgbClr val="CC99FF"/>
                </a:solidFill>
              </a:rPr>
              <a:t>You have better depth perception on your left side because you are sitting on that side of your car.</a:t>
            </a: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304800" y="1066800"/>
            <a:ext cx="2667000" cy="1066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30731" name="WordArt 11"/>
          <p:cNvSpPr>
            <a:spLocks noChangeArrowheads="1" noChangeShapeType="1" noTextEdit="1"/>
          </p:cNvSpPr>
          <p:nvPr/>
        </p:nvSpPr>
        <p:spPr bwMode="auto">
          <a:xfrm>
            <a:off x="533400" y="1295400"/>
            <a:ext cx="2327275" cy="990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Let's now consider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night vision </a:t>
            </a:r>
          </a:p>
          <a:p>
            <a:pPr algn="ctr"/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 Black"/>
            </a:endParaRP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3048000" y="304800"/>
            <a:ext cx="5638800" cy="1295400"/>
          </a:xfrm>
          <a:prstGeom prst="rect">
            <a:avLst/>
          </a:prstGeom>
          <a:gradFill rotWithShape="0">
            <a:gsLst>
              <a:gs pos="0">
                <a:srgbClr val="FF99FF"/>
              </a:gs>
              <a:gs pos="50000">
                <a:schemeClr val="folHlink"/>
              </a:gs>
              <a:gs pos="100000">
                <a:srgbClr val="FF99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b="1"/>
              <a:t>A person can compensate for poor depth</a:t>
            </a:r>
          </a:p>
          <a:p>
            <a:pPr algn="ctr"/>
            <a:r>
              <a:rPr lang="en-US" sz="1800" b="1"/>
              <a:t> perception by using extra caution in judging</a:t>
            </a:r>
          </a:p>
          <a:p>
            <a:pPr algn="ctr"/>
            <a:r>
              <a:rPr lang="en-US" sz="1800" b="1"/>
              <a:t> the speed and distance of on-coming vehicles</a:t>
            </a:r>
          </a:p>
          <a:p>
            <a:pPr algn="ctr"/>
            <a:r>
              <a:rPr lang="en-US" sz="1800" b="1"/>
              <a:t> and approaching objects.</a:t>
            </a:r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304800" y="533400"/>
            <a:ext cx="1828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1400">
                <a:solidFill>
                  <a:schemeClr val="tx2"/>
                </a:solidFill>
              </a:rPr>
              <a:t> </a:t>
            </a:r>
            <a:r>
              <a:rPr lang="en-US" sz="1400" b="1">
                <a:solidFill>
                  <a:schemeClr val="tx2"/>
                </a:solidFill>
              </a:rPr>
              <a:t>Physical Senses </a:t>
            </a:r>
            <a:br>
              <a:rPr lang="en-US" sz="1400" b="1">
                <a:solidFill>
                  <a:schemeClr val="tx2"/>
                </a:solidFill>
              </a:rPr>
            </a:br>
            <a:r>
              <a:rPr lang="en-US" sz="1400" b="1">
                <a:solidFill>
                  <a:schemeClr val="tx2"/>
                </a:solidFill>
              </a:rPr>
              <a:t>and Driving</a:t>
            </a:r>
            <a:br>
              <a:rPr lang="en-US" sz="1400" b="1">
                <a:solidFill>
                  <a:schemeClr val="tx2"/>
                </a:solidFill>
              </a:rPr>
            </a:br>
            <a:r>
              <a:rPr lang="en-US" sz="14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0734" name="WordArt 14"/>
          <p:cNvSpPr>
            <a:spLocks noChangeArrowheads="1" noChangeShapeType="1" noTextEdit="1"/>
          </p:cNvSpPr>
          <p:nvPr/>
        </p:nvSpPr>
        <p:spPr bwMode="auto">
          <a:xfrm>
            <a:off x="609600" y="228600"/>
            <a:ext cx="838200" cy="228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>
                <a:gradFill rotWithShape="0">
                  <a:gsLst>
                    <a:gs pos="0">
                      <a:srgbClr val="3399FF">
                        <a:gamma/>
                        <a:shade val="46275"/>
                        <a:invGamma/>
                      </a:srgbClr>
                    </a:gs>
                    <a:gs pos="100000">
                      <a:srgbClr val="3399FF"/>
                    </a:gs>
                  </a:gsLst>
                  <a:lin ang="5400000" scaled="1"/>
                </a:gradFill>
                <a:latin typeface="Tahoma"/>
                <a:ea typeface="Tahoma"/>
                <a:cs typeface="Tahoma"/>
              </a:rPr>
              <a:t>Part one --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build="p" autoUpdateAnimBg="0"/>
      <p:bldP spid="30725" grpId="0" autoUpdateAnimBg="0"/>
      <p:bldP spid="30728" grpId="0" animBg="1" autoUpdateAnimBg="0"/>
      <p:bldP spid="30729" grpId="0" animBg="1" autoUpdateAnimBg="0"/>
      <p:bldP spid="30730" grpId="0" animBg="1" autoUpdateAnimBg="0"/>
      <p:bldP spid="30731" grpId="0" animBg="1"/>
      <p:bldP spid="30732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228600" y="990600"/>
            <a:ext cx="2819400" cy="1066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971800" y="381000"/>
            <a:ext cx="5791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54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2000" b="1">
                <a:solidFill>
                  <a:schemeClr val="accent2"/>
                </a:solidFill>
              </a:rPr>
              <a:t>     Night vision refers to your ability to see well in low light levels and is necessary for being able to drive safely at night.</a:t>
            </a:r>
            <a:endParaRPr lang="en-US" sz="2000" b="1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2209800"/>
            <a:ext cx="30480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54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b="1">
                <a:solidFill>
                  <a:schemeClr val="accent2"/>
                </a:solidFill>
              </a:rPr>
              <a:t>    </a:t>
            </a:r>
            <a:r>
              <a:rPr lang="en-US" sz="1800" b="1"/>
              <a:t>Poor night vision can result in: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b="1">
                <a:solidFill>
                  <a:schemeClr val="accent2"/>
                </a:solidFill>
              </a:rPr>
              <a:t>    a) not being able to react to hazards in front of your car in time.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b="1">
                <a:solidFill>
                  <a:schemeClr val="accent2"/>
                </a:solidFill>
              </a:rPr>
              <a:t>    b) tailgating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b="1">
                <a:solidFill>
                  <a:schemeClr val="accent2"/>
                </a:solidFill>
              </a:rPr>
              <a:t>    c) failing to steer in the proper direction when necessary to avoid low contrast road features such as the edge of the roadway and other irregularities in the road surface.</a:t>
            </a:r>
            <a:endParaRPr lang="en-US" sz="1800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3048000" y="4953000"/>
            <a:ext cx="57150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2000" b="1">
                <a:solidFill>
                  <a:schemeClr val="tx2"/>
                </a:solidFill>
              </a:rPr>
              <a:t>The visual ability of two drivers may be  about the same during daylight hours,        but can be very different at night.</a:t>
            </a:r>
          </a:p>
        </p:txBody>
      </p:sp>
      <p:pic>
        <p:nvPicPr>
          <p:cNvPr id="31759" name="Picture 15"/>
          <p:cNvPicPr>
            <a:picLocks noChangeAspect="1" noChangeArrowheads="1"/>
          </p:cNvPicPr>
          <p:nvPr/>
        </p:nvPicPr>
        <p:blipFill>
          <a:blip r:embed="rId2" cstate="email">
            <a:lum brigh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9000" y="1600200"/>
            <a:ext cx="5105400" cy="334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60" name="Picture 1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86600" y="4267200"/>
            <a:ext cx="5334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61" name="Picture 17"/>
          <p:cNvPicPr>
            <a:picLocks noChangeAspect="1" noChangeArrowheads="1"/>
          </p:cNvPicPr>
          <p:nvPr/>
        </p:nvPicPr>
        <p:blipFill>
          <a:blip r:embed="rId2" cstate="email">
            <a:lum bright="-3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9000" y="1600200"/>
            <a:ext cx="5105400" cy="334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62" name="Picture 18"/>
          <p:cNvPicPr>
            <a:picLocks noChangeAspect="1" noChangeArrowheads="1"/>
          </p:cNvPicPr>
          <p:nvPr/>
        </p:nvPicPr>
        <p:blipFill>
          <a:blip r:embed="rId3" cstate="email">
            <a:lum bright="-48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86600" y="4267200"/>
            <a:ext cx="5334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304800" y="533400"/>
            <a:ext cx="1828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1400">
                <a:solidFill>
                  <a:schemeClr val="tx2"/>
                </a:solidFill>
              </a:rPr>
              <a:t> </a:t>
            </a:r>
            <a:r>
              <a:rPr lang="en-US" sz="1400" b="1">
                <a:solidFill>
                  <a:schemeClr val="tx2"/>
                </a:solidFill>
              </a:rPr>
              <a:t>Physical Senses </a:t>
            </a:r>
            <a:br>
              <a:rPr lang="en-US" sz="1400" b="1">
                <a:solidFill>
                  <a:schemeClr val="tx2"/>
                </a:solidFill>
              </a:rPr>
            </a:br>
            <a:r>
              <a:rPr lang="en-US" sz="1400" b="1">
                <a:solidFill>
                  <a:schemeClr val="tx2"/>
                </a:solidFill>
              </a:rPr>
              <a:t>and Driving</a:t>
            </a:r>
            <a:br>
              <a:rPr lang="en-US" sz="1400" b="1">
                <a:solidFill>
                  <a:schemeClr val="tx2"/>
                </a:solidFill>
              </a:rPr>
            </a:br>
            <a:r>
              <a:rPr lang="en-US" sz="14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1764" name="WordArt 20"/>
          <p:cNvSpPr>
            <a:spLocks noChangeArrowheads="1" noChangeShapeType="1" noTextEdit="1"/>
          </p:cNvSpPr>
          <p:nvPr/>
        </p:nvSpPr>
        <p:spPr bwMode="auto">
          <a:xfrm>
            <a:off x="609600" y="228600"/>
            <a:ext cx="838200" cy="228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>
                <a:gradFill rotWithShape="0">
                  <a:gsLst>
                    <a:gs pos="0">
                      <a:srgbClr val="3399FF">
                        <a:gamma/>
                        <a:shade val="46275"/>
                        <a:invGamma/>
                      </a:srgbClr>
                    </a:gs>
                    <a:gs pos="100000">
                      <a:srgbClr val="3399FF"/>
                    </a:gs>
                  </a:gsLst>
                  <a:lin ang="5400000" scaled="1"/>
                </a:gradFill>
                <a:latin typeface="Tahoma"/>
                <a:ea typeface="Tahoma"/>
                <a:cs typeface="Tahoma"/>
              </a:rPr>
              <a:t>Part one --</a:t>
            </a:r>
          </a:p>
        </p:txBody>
      </p:sp>
      <p:sp>
        <p:nvSpPr>
          <p:cNvPr id="31766" name="WordArt 22"/>
          <p:cNvSpPr>
            <a:spLocks noChangeArrowheads="1" noChangeShapeType="1" noTextEdit="1"/>
          </p:cNvSpPr>
          <p:nvPr/>
        </p:nvSpPr>
        <p:spPr bwMode="auto">
          <a:xfrm>
            <a:off x="533400" y="1295400"/>
            <a:ext cx="2327275" cy="990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Let's now consider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night vision </a:t>
            </a:r>
          </a:p>
          <a:p>
            <a:pPr algn="ctr"/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 Black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7" presetID="4" presetClass="entr" presetSubtype="32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build="p" autoUpdateAnimBg="0"/>
      <p:bldP spid="3174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2971800" y="381000"/>
            <a:ext cx="5791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54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2000" b="1">
                <a:solidFill>
                  <a:schemeClr val="accent2"/>
                </a:solidFill>
              </a:rPr>
              <a:t>     Night vision refers to your ability to see well in low light levels and is necessary for being able to drive safely at night.</a:t>
            </a:r>
            <a:endParaRPr lang="en-US" sz="2000" b="1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2209800"/>
            <a:ext cx="3200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54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b="1"/>
              <a:t>      Driving safely at night also requires being able to see low contrast objects.</a:t>
            </a:r>
            <a:r>
              <a:rPr lang="en-US" sz="1800" b="1" i="1"/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b="1" i="1"/>
              <a:t>   </a:t>
            </a:r>
            <a:endParaRPr lang="en-US" sz="1800" b="1"/>
          </a:p>
        </p:txBody>
      </p:sp>
      <p:pic>
        <p:nvPicPr>
          <p:cNvPr id="33804" name="Picture 12" descr="Slide7"/>
          <p:cNvPicPr>
            <a:picLocks noChangeAspect="1" noChangeArrowheads="1"/>
          </p:cNvPicPr>
          <p:nvPr/>
        </p:nvPicPr>
        <p:blipFill>
          <a:blip r:embed="rId2" cstate="email">
            <a:lum brigh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0" y="1905000"/>
            <a:ext cx="4495800" cy="329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3810000" y="4419600"/>
            <a:ext cx="4473575" cy="762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1800" b="1">
                <a:solidFill>
                  <a:srgbClr val="00FFFF"/>
                </a:solidFill>
              </a:rPr>
              <a:t>   What could this pedestrian have                  done to be more visible?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b="1">
                <a:solidFill>
                  <a:srgbClr val="00FFFF"/>
                </a:solidFill>
              </a:rPr>
              <a:t>                  </a:t>
            </a:r>
            <a:endParaRPr lang="en-US" sz="1800" b="1">
              <a:solidFill>
                <a:schemeClr val="bg1"/>
              </a:solidFill>
            </a:endParaRP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0" y="3505200"/>
            <a:ext cx="31242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54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b="1">
                <a:solidFill>
                  <a:schemeClr val="accent2"/>
                </a:solidFill>
              </a:rPr>
              <a:t>      A person wearing dark clothing and crossing the street in front of a driver is much harder to detect at night because there is much less contrast at night with the dark background.</a:t>
            </a:r>
            <a:endParaRPr lang="en-US" sz="1800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V="1">
            <a:off x="3048000" y="3429000"/>
            <a:ext cx="1752600" cy="3810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3810000" y="1905000"/>
            <a:ext cx="4495800" cy="381000"/>
          </a:xfrm>
          <a:solidFill>
            <a:schemeClr val="tx1"/>
          </a:solidFill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1800" b="1">
                <a:solidFill>
                  <a:srgbClr val="00FFFF"/>
                </a:solidFill>
              </a:rPr>
              <a:t>   </a:t>
            </a:r>
            <a:r>
              <a:rPr lang="en-US" sz="1800" b="1">
                <a:solidFill>
                  <a:schemeClr val="bg1"/>
                </a:solidFill>
              </a:rPr>
              <a:t>Wear lighter colored clothing.</a:t>
            </a:r>
          </a:p>
        </p:txBody>
      </p:sp>
      <p:sp>
        <p:nvSpPr>
          <p:cNvPr id="33809" name="WordArt 17"/>
          <p:cNvSpPr>
            <a:spLocks noChangeArrowheads="1" noChangeShapeType="1" noTextEdit="1"/>
          </p:cNvSpPr>
          <p:nvPr/>
        </p:nvSpPr>
        <p:spPr bwMode="auto">
          <a:xfrm>
            <a:off x="2895600" y="5638800"/>
            <a:ext cx="55626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Let's now consider glare resistance and recovery</a:t>
            </a:r>
          </a:p>
        </p:txBody>
      </p:sp>
      <p:sp>
        <p:nvSpPr>
          <p:cNvPr id="33810" name="WordArt 18"/>
          <p:cNvSpPr>
            <a:spLocks noChangeArrowheads="1" noChangeShapeType="1" noTextEdit="1"/>
          </p:cNvSpPr>
          <p:nvPr/>
        </p:nvSpPr>
        <p:spPr bwMode="auto">
          <a:xfrm>
            <a:off x="533400" y="1295400"/>
            <a:ext cx="2327275" cy="990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Let's now consider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night vision </a:t>
            </a:r>
          </a:p>
          <a:p>
            <a:pPr algn="ctr"/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 Black"/>
            </a:endParaRPr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304800" y="533400"/>
            <a:ext cx="1828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1400">
                <a:solidFill>
                  <a:schemeClr val="tx2"/>
                </a:solidFill>
              </a:rPr>
              <a:t> </a:t>
            </a:r>
            <a:r>
              <a:rPr lang="en-US" sz="1400" b="1">
                <a:solidFill>
                  <a:schemeClr val="tx2"/>
                </a:solidFill>
              </a:rPr>
              <a:t>Physical Senses </a:t>
            </a:r>
            <a:br>
              <a:rPr lang="en-US" sz="1400" b="1">
                <a:solidFill>
                  <a:schemeClr val="tx2"/>
                </a:solidFill>
              </a:rPr>
            </a:br>
            <a:r>
              <a:rPr lang="en-US" sz="1400" b="1">
                <a:solidFill>
                  <a:schemeClr val="tx2"/>
                </a:solidFill>
              </a:rPr>
              <a:t>and Driving</a:t>
            </a:r>
            <a:br>
              <a:rPr lang="en-US" sz="1400" b="1">
                <a:solidFill>
                  <a:schemeClr val="tx2"/>
                </a:solidFill>
              </a:rPr>
            </a:br>
            <a:r>
              <a:rPr lang="en-US" sz="14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3812" name="WordArt 20"/>
          <p:cNvSpPr>
            <a:spLocks noChangeArrowheads="1" noChangeShapeType="1" noTextEdit="1"/>
          </p:cNvSpPr>
          <p:nvPr/>
        </p:nvSpPr>
        <p:spPr bwMode="auto">
          <a:xfrm>
            <a:off x="609600" y="228600"/>
            <a:ext cx="838200" cy="228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>
                <a:gradFill rotWithShape="0">
                  <a:gsLst>
                    <a:gs pos="0">
                      <a:srgbClr val="3399FF">
                        <a:gamma/>
                        <a:shade val="46275"/>
                        <a:invGamma/>
                      </a:srgbClr>
                    </a:gs>
                    <a:gs pos="100000">
                      <a:srgbClr val="3399FF"/>
                    </a:gs>
                  </a:gsLst>
                  <a:lin ang="5400000" scaled="1"/>
                </a:gradFill>
                <a:latin typeface="Tahoma"/>
                <a:ea typeface="Tahoma"/>
                <a:cs typeface="Tahoma"/>
              </a:rPr>
              <a:t>Part one --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3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utoUpdateAnimBg="0"/>
      <p:bldP spid="33805" grpId="0" animBg="1" autoUpdateAnimBg="0"/>
      <p:bldP spid="33806" grpId="0" build="p" autoUpdateAnimBg="0"/>
      <p:bldP spid="33807" grpId="0" animBg="1"/>
      <p:bldP spid="33808" grpId="0" animBg="1" autoUpdateAnimBg="0"/>
      <p:bldP spid="3380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304800" y="1143000"/>
            <a:ext cx="2286000" cy="1066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2362200" y="228600"/>
            <a:ext cx="6324600" cy="457200"/>
          </a:xfrm>
          <a:prstGeom prst="rect">
            <a:avLst/>
          </a:prstGeom>
          <a:noFill/>
          <a:ln>
            <a:noFill/>
          </a:ln>
          <a:effectLst>
            <a:outerShdw dist="254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</a:rPr>
              <a:t>     </a:t>
            </a:r>
            <a:r>
              <a:rPr lang="en-US" b="1">
                <a:solidFill>
                  <a:srgbClr val="FFFF00"/>
                </a:solidFill>
              </a:rPr>
              <a:t>Glare is intense and blinding light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2590800"/>
            <a:ext cx="2971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54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chemeClr val="accent2"/>
                </a:solidFill>
              </a:rPr>
              <a:t>     </a:t>
            </a:r>
            <a:r>
              <a:rPr lang="en-US" sz="2000" b="1" i="1">
                <a:solidFill>
                  <a:schemeClr val="accent2"/>
                </a:solidFill>
              </a:rPr>
              <a:t>Glare resistance</a:t>
            </a:r>
            <a:r>
              <a:rPr lang="en-US" sz="2000" b="1" i="1"/>
              <a:t> is the extent to which a driver can still see objects and events while facing a steady source of glare such as on-coming headlights or a setting sun.</a:t>
            </a:r>
            <a:endParaRPr lang="en-US" sz="2000"/>
          </a:p>
        </p:txBody>
      </p:sp>
      <p:sp>
        <p:nvSpPr>
          <p:cNvPr id="32775" name="WordArt 7"/>
          <p:cNvSpPr>
            <a:spLocks noChangeArrowheads="1" noChangeShapeType="1" noTextEdit="1"/>
          </p:cNvSpPr>
          <p:nvPr/>
        </p:nvSpPr>
        <p:spPr bwMode="auto">
          <a:xfrm>
            <a:off x="381000" y="1219200"/>
            <a:ext cx="2057400" cy="914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Let's now consider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glare resistance 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and recovery</a:t>
            </a: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2514600" y="685800"/>
            <a:ext cx="6629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54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 b="1">
                <a:solidFill>
                  <a:schemeClr val="accent2"/>
                </a:solidFill>
              </a:rPr>
              <a:t>     For example, glare caused by the brightness of on-coming headlights can prevent a driver from seeing an approaching vehicle or pedestrian crossing the roadway.  </a:t>
            </a:r>
            <a:endParaRPr lang="en-US" sz="2000" b="1"/>
          </a:p>
        </p:txBody>
      </p:sp>
      <p:pic>
        <p:nvPicPr>
          <p:cNvPr id="32780" name="Picture 12" descr="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0400" y="2286000"/>
            <a:ext cx="4876800" cy="3195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3200400" y="5257800"/>
            <a:ext cx="4876800" cy="8540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1800" b="1">
                <a:solidFill>
                  <a:schemeClr val="bg1"/>
                </a:solidFill>
              </a:rPr>
              <a:t>If on-coming cars are blinding you with their bright lights, </a:t>
            </a:r>
            <a:r>
              <a:rPr lang="en-US" sz="1800" b="1">
                <a:solidFill>
                  <a:srgbClr val="00FFFF"/>
                </a:solidFill>
              </a:rPr>
              <a:t>where should you look to avoid the direct, bright glare?</a:t>
            </a:r>
          </a:p>
        </p:txBody>
      </p:sp>
      <p:sp>
        <p:nvSpPr>
          <p:cNvPr id="3278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6172200" y="2590800"/>
            <a:ext cx="1327150" cy="1096963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800" b="1">
                <a:solidFill>
                  <a:schemeClr val="bg1"/>
                </a:solidFill>
              </a:rPr>
              <a:t>     The  white edge line.</a:t>
            </a:r>
          </a:p>
        </p:txBody>
      </p:sp>
      <p:sp>
        <p:nvSpPr>
          <p:cNvPr id="32783" name="AutoShape 15"/>
          <p:cNvSpPr>
            <a:spLocks noChangeArrowheads="1"/>
          </p:cNvSpPr>
          <p:nvPr/>
        </p:nvSpPr>
        <p:spPr bwMode="auto">
          <a:xfrm>
            <a:off x="6781800" y="3962400"/>
            <a:ext cx="74613" cy="690563"/>
          </a:xfrm>
          <a:prstGeom prst="downArrow">
            <a:avLst>
              <a:gd name="adj1" fmla="val 50000"/>
              <a:gd name="adj2" fmla="val 231382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H="1" flipV="1">
            <a:off x="6172200" y="4419600"/>
            <a:ext cx="1905000" cy="1143000"/>
          </a:xfrm>
          <a:prstGeom prst="line">
            <a:avLst/>
          </a:prstGeom>
          <a:noFill/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2785" name="Picture 17" descr="PE01724_"/>
          <p:cNvPicPr>
            <a:picLocks noChangeAspect="1" noChangeArrowheads="1"/>
          </p:cNvPicPr>
          <p:nvPr/>
        </p:nvPicPr>
        <p:blipFill>
          <a:blip r:embed="rId3" cstate="email">
            <a:lum bright="-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67600" y="4038600"/>
            <a:ext cx="58578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86" name="WordArt 18"/>
          <p:cNvSpPr>
            <a:spLocks noChangeArrowheads="1" noChangeShapeType="1" noTextEdit="1"/>
          </p:cNvSpPr>
          <p:nvPr/>
        </p:nvSpPr>
        <p:spPr bwMode="auto">
          <a:xfrm>
            <a:off x="381000" y="6172200"/>
            <a:ext cx="2209800" cy="3190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In this situation </a:t>
            </a:r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 flipV="1">
            <a:off x="2667000" y="6172200"/>
            <a:ext cx="45720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Rectangle 20"/>
          <p:cNvSpPr>
            <a:spLocks noChangeArrowheads="1"/>
          </p:cNvSpPr>
          <p:nvPr/>
        </p:nvSpPr>
        <p:spPr bwMode="auto">
          <a:xfrm>
            <a:off x="304800" y="533400"/>
            <a:ext cx="1828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1400">
                <a:solidFill>
                  <a:schemeClr val="tx2"/>
                </a:solidFill>
              </a:rPr>
              <a:t> </a:t>
            </a:r>
            <a:r>
              <a:rPr lang="en-US" sz="1400" b="1">
                <a:solidFill>
                  <a:schemeClr val="tx2"/>
                </a:solidFill>
              </a:rPr>
              <a:t>Physical Senses </a:t>
            </a:r>
            <a:br>
              <a:rPr lang="en-US" sz="1400" b="1">
                <a:solidFill>
                  <a:schemeClr val="tx2"/>
                </a:solidFill>
              </a:rPr>
            </a:br>
            <a:r>
              <a:rPr lang="en-US" sz="1400" b="1">
                <a:solidFill>
                  <a:schemeClr val="tx2"/>
                </a:solidFill>
              </a:rPr>
              <a:t>and Driving</a:t>
            </a:r>
            <a:br>
              <a:rPr lang="en-US" sz="1400" b="1">
                <a:solidFill>
                  <a:schemeClr val="tx2"/>
                </a:solidFill>
              </a:rPr>
            </a:br>
            <a:r>
              <a:rPr lang="en-US" sz="14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2789" name="WordArt 21"/>
          <p:cNvSpPr>
            <a:spLocks noChangeArrowheads="1" noChangeShapeType="1" noTextEdit="1"/>
          </p:cNvSpPr>
          <p:nvPr/>
        </p:nvSpPr>
        <p:spPr bwMode="auto">
          <a:xfrm>
            <a:off x="609600" y="228600"/>
            <a:ext cx="838200" cy="228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>
                <a:gradFill rotWithShape="0">
                  <a:gsLst>
                    <a:gs pos="0">
                      <a:srgbClr val="3399FF">
                        <a:gamma/>
                        <a:shade val="46275"/>
                        <a:invGamma/>
                      </a:srgbClr>
                    </a:gs>
                    <a:gs pos="100000">
                      <a:srgbClr val="3399FF"/>
                    </a:gs>
                  </a:gsLst>
                  <a:lin ang="5400000" scaled="1"/>
                </a:gradFill>
                <a:latin typeface="Tahoma"/>
                <a:ea typeface="Tahoma"/>
                <a:cs typeface="Tahoma"/>
              </a:rPr>
              <a:t>Part one --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6" presetID="23" presetClass="entr" presetSubtype="32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2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build="p" autoUpdateAnimBg="0"/>
      <p:bldP spid="32779" grpId="0" autoUpdateAnimBg="0"/>
      <p:bldP spid="32781" grpId="0" animBg="1" autoUpdateAnimBg="0"/>
      <p:bldP spid="32782" grpId="0" build="p" autoUpdateAnimBg="0"/>
      <p:bldP spid="32783" grpId="0" animBg="1" autoUpdateAnimBg="0"/>
      <p:bldP spid="32784" grpId="0" animBg="1"/>
      <p:bldP spid="32786" grpId="0" animBg="1"/>
      <p:bldP spid="3278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304800" y="1143000"/>
            <a:ext cx="2286000" cy="1066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2362200" y="228600"/>
            <a:ext cx="6324600" cy="457200"/>
          </a:xfrm>
          <a:prstGeom prst="rect">
            <a:avLst/>
          </a:prstGeom>
          <a:noFill/>
          <a:ln>
            <a:noFill/>
          </a:ln>
          <a:effectLst>
            <a:outerShdw dist="254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</a:rPr>
              <a:t>     </a:t>
            </a:r>
            <a:r>
              <a:rPr lang="en-US" b="1">
                <a:solidFill>
                  <a:srgbClr val="FFFF00"/>
                </a:solidFill>
              </a:rPr>
              <a:t>Glare is intense and blinding light</a:t>
            </a:r>
          </a:p>
        </p:txBody>
      </p:sp>
      <p:sp>
        <p:nvSpPr>
          <p:cNvPr id="34822" name="WordArt 6"/>
          <p:cNvSpPr>
            <a:spLocks noChangeArrowheads="1" noChangeShapeType="1" noTextEdit="1"/>
          </p:cNvSpPr>
          <p:nvPr/>
        </p:nvSpPr>
        <p:spPr bwMode="auto">
          <a:xfrm>
            <a:off x="381000" y="1219200"/>
            <a:ext cx="2057400" cy="914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Let's now consider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glare resistance 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and recovery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2514600" y="685800"/>
            <a:ext cx="6248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54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</a:rPr>
              <a:t>    </a:t>
            </a:r>
            <a:r>
              <a:rPr lang="en-US" b="1" i="1"/>
              <a:t>Glare recovery</a:t>
            </a:r>
            <a:r>
              <a:rPr lang="en-US" b="1">
                <a:solidFill>
                  <a:schemeClr val="accent2"/>
                </a:solidFill>
              </a:rPr>
              <a:t> is the</a:t>
            </a:r>
            <a:r>
              <a:rPr lang="en-US" b="1" i="1">
                <a:solidFill>
                  <a:schemeClr val="accent2"/>
                </a:solidFill>
              </a:rPr>
              <a:t> speed</a:t>
            </a:r>
            <a:r>
              <a:rPr lang="en-US" b="1">
                <a:solidFill>
                  <a:schemeClr val="accent2"/>
                </a:solidFill>
              </a:rPr>
              <a:t> with which   a driver’s vision returns to normal   after being exposed to glare such as   the brightness of a low sun.</a:t>
            </a:r>
            <a:endParaRPr lang="en-US" b="1"/>
          </a:p>
        </p:txBody>
      </p:sp>
      <p:pic>
        <p:nvPicPr>
          <p:cNvPr id="34832" name="Picture 16" descr="P100021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57600" y="2590800"/>
            <a:ext cx="42672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34" name="AutoShape 18"/>
          <p:cNvSpPr>
            <a:spLocks noChangeArrowheads="1"/>
          </p:cNvSpPr>
          <p:nvPr/>
        </p:nvSpPr>
        <p:spPr bwMode="auto">
          <a:xfrm>
            <a:off x="381000" y="2590800"/>
            <a:ext cx="2743200" cy="2590800"/>
          </a:xfrm>
          <a:prstGeom prst="octagon">
            <a:avLst>
              <a:gd name="adj" fmla="val 28801"/>
            </a:avLst>
          </a:prstGeom>
          <a:gradFill rotWithShape="0">
            <a:gsLst>
              <a:gs pos="0">
                <a:srgbClr val="CC3300"/>
              </a:gs>
              <a:gs pos="100000">
                <a:srgbClr val="CC33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3200" b="1"/>
              <a:t>STOP</a:t>
            </a:r>
          </a:p>
          <a:p>
            <a:pPr algn="ctr" eaLnBrk="0" hangingPunct="0"/>
            <a:r>
              <a:rPr lang="en-US" sz="3200" b="1"/>
              <a:t>and</a:t>
            </a:r>
          </a:p>
          <a:p>
            <a:pPr algn="ctr" eaLnBrk="0" hangingPunct="0"/>
            <a:r>
              <a:rPr lang="en-US" sz="3200" b="1"/>
              <a:t>THINK</a:t>
            </a:r>
          </a:p>
        </p:txBody>
      </p:sp>
      <p:sp>
        <p:nvSpPr>
          <p:cNvPr id="34835" name="AutoShape 19"/>
          <p:cNvSpPr>
            <a:spLocks noChangeArrowheads="1"/>
          </p:cNvSpPr>
          <p:nvPr/>
        </p:nvSpPr>
        <p:spPr bwMode="auto">
          <a:xfrm>
            <a:off x="381000" y="2590800"/>
            <a:ext cx="2743200" cy="2590800"/>
          </a:xfrm>
          <a:prstGeom prst="octagon">
            <a:avLst>
              <a:gd name="adj" fmla="val 29537"/>
            </a:avLst>
          </a:prstGeom>
          <a:gradFill rotWithShape="0">
            <a:gsLst>
              <a:gs pos="0">
                <a:srgbClr val="CC99FF"/>
              </a:gs>
              <a:gs pos="100000">
                <a:srgbClr val="CC99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</a:pPr>
            <a:r>
              <a:rPr lang="en-US" sz="2000" b="1"/>
              <a:t>What effect 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sz="2000" b="1"/>
              <a:t>would a dirty 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sz="2000" b="1"/>
              <a:t>windshield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sz="2000" b="1"/>
              <a:t>have with  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sz="2000" b="1"/>
              <a:t>sun glare?</a:t>
            </a:r>
          </a:p>
        </p:txBody>
      </p:sp>
      <p:sp>
        <p:nvSpPr>
          <p:cNvPr id="34836" name="AutoShape 20"/>
          <p:cNvSpPr>
            <a:spLocks noChangeArrowheads="1"/>
          </p:cNvSpPr>
          <p:nvPr/>
        </p:nvSpPr>
        <p:spPr bwMode="auto">
          <a:xfrm>
            <a:off x="381000" y="2590800"/>
            <a:ext cx="2743200" cy="2667000"/>
          </a:xfrm>
          <a:prstGeom prst="octagon">
            <a:avLst>
              <a:gd name="adj" fmla="val 28801"/>
            </a:avLst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 b="1"/>
              <a:t>It would make </a:t>
            </a:r>
          </a:p>
          <a:p>
            <a:pPr algn="ctr" eaLnBrk="0" hangingPunct="0"/>
            <a:r>
              <a:rPr lang="en-US" sz="2000" b="1"/>
              <a:t>everything much </a:t>
            </a:r>
          </a:p>
          <a:p>
            <a:pPr algn="ctr" eaLnBrk="0" hangingPunct="0"/>
            <a:r>
              <a:rPr lang="en-US" sz="2000" b="1"/>
              <a:t>harder to see.</a:t>
            </a:r>
            <a:endParaRPr lang="en-US" sz="2000" b="1" i="1">
              <a:solidFill>
                <a:srgbClr val="FFFF00"/>
              </a:solidFill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59436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54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b="1" i="1">
                <a:solidFill>
                  <a:schemeClr val="accent2"/>
                </a:solidFill>
              </a:rPr>
              <a:t>     Both</a:t>
            </a:r>
            <a:r>
              <a:rPr lang="en-US" b="1">
                <a:solidFill>
                  <a:schemeClr val="accent2"/>
                </a:solidFill>
              </a:rPr>
              <a:t> </a:t>
            </a:r>
            <a:r>
              <a:rPr lang="en-US" b="1" i="1">
                <a:solidFill>
                  <a:schemeClr val="accent2"/>
                </a:solidFill>
              </a:rPr>
              <a:t>glare resistance and recovery</a:t>
            </a:r>
            <a:r>
              <a:rPr lang="en-US" b="1" i="1"/>
              <a:t> is important for               being able to drive safely during sunset or at night.</a:t>
            </a:r>
            <a:endParaRPr lang="en-US"/>
          </a:p>
        </p:txBody>
      </p:sp>
      <p:pic>
        <p:nvPicPr>
          <p:cNvPr id="34837" name="Picture 21" descr="happy_sun_lg_clr"/>
          <p:cNvPicPr>
            <a:picLocks noChangeAspect="1" noChangeArrowheads="1" noCrop="1"/>
          </p:cNvPicPr>
          <p:nvPr/>
        </p:nvPicPr>
        <p:blipFill>
          <a:blip r:embed="rId3" cstate="email">
            <a:lum bright="18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14800" y="35814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304800" y="533400"/>
            <a:ext cx="1828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1400">
                <a:solidFill>
                  <a:schemeClr val="tx2"/>
                </a:solidFill>
              </a:rPr>
              <a:t> </a:t>
            </a:r>
            <a:r>
              <a:rPr lang="en-US" sz="1400" b="1">
                <a:solidFill>
                  <a:schemeClr val="tx2"/>
                </a:solidFill>
              </a:rPr>
              <a:t>Physical Senses </a:t>
            </a:r>
            <a:br>
              <a:rPr lang="en-US" sz="1400" b="1">
                <a:solidFill>
                  <a:schemeClr val="tx2"/>
                </a:solidFill>
              </a:rPr>
            </a:br>
            <a:r>
              <a:rPr lang="en-US" sz="1400" b="1">
                <a:solidFill>
                  <a:schemeClr val="tx2"/>
                </a:solidFill>
              </a:rPr>
              <a:t>and Driving</a:t>
            </a:r>
            <a:br>
              <a:rPr lang="en-US" sz="1400" b="1">
                <a:solidFill>
                  <a:schemeClr val="tx2"/>
                </a:solidFill>
              </a:rPr>
            </a:br>
            <a:r>
              <a:rPr lang="en-US" sz="14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4839" name="WordArt 23"/>
          <p:cNvSpPr>
            <a:spLocks noChangeArrowheads="1" noChangeShapeType="1" noTextEdit="1"/>
          </p:cNvSpPr>
          <p:nvPr/>
        </p:nvSpPr>
        <p:spPr bwMode="auto">
          <a:xfrm>
            <a:off x="609600" y="228600"/>
            <a:ext cx="838200" cy="228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>
                <a:gradFill rotWithShape="0">
                  <a:gsLst>
                    <a:gs pos="0">
                      <a:srgbClr val="3399FF">
                        <a:gamma/>
                        <a:shade val="46275"/>
                        <a:invGamma/>
                      </a:srgbClr>
                    </a:gs>
                    <a:gs pos="100000">
                      <a:srgbClr val="3399FF"/>
                    </a:gs>
                  </a:gsLst>
                  <a:lin ang="5400000" scaled="1"/>
                </a:gradFill>
                <a:latin typeface="Tahoma"/>
                <a:ea typeface="Tahoma"/>
                <a:cs typeface="Tahoma"/>
              </a:rPr>
              <a:t>Part one --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27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 autoUpdateAnimBg="0"/>
      <p:bldP spid="34834" grpId="0" animBg="1" autoUpdateAnimBg="0"/>
      <p:bldP spid="34835" grpId="0" animBg="1" autoUpdateAnimBg="0"/>
      <p:bldP spid="34836" grpId="0" animBg="1" autoUpdateAnimBg="0"/>
      <p:bldP spid="3482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P101010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352800" y="1143000"/>
            <a:ext cx="5334000" cy="4000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657600" y="4343400"/>
            <a:ext cx="5181600" cy="838200"/>
          </a:xfrm>
        </p:spPr>
        <p:txBody>
          <a:bodyPr/>
          <a:lstStyle/>
          <a:p>
            <a:pPr algn="ctr">
              <a:lnSpc>
                <a:spcPct val="70000"/>
              </a:lnSpc>
              <a:buFontTx/>
              <a:buNone/>
            </a:pPr>
            <a:r>
              <a:rPr lang="en-US" sz="2000" b="1">
                <a:solidFill>
                  <a:srgbClr val="00FFFF"/>
                </a:solidFill>
              </a:rPr>
              <a:t>   What could she do to minimize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000" b="1">
                <a:solidFill>
                  <a:srgbClr val="00FFFF"/>
                </a:solidFill>
              </a:rPr>
              <a:t> the direct sun glare?</a:t>
            </a:r>
          </a:p>
        </p:txBody>
      </p:sp>
      <p:pic>
        <p:nvPicPr>
          <p:cNvPr id="37892" name="Picture 4" descr="P101009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6600" y="1143000"/>
            <a:ext cx="5410200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4419600" y="3733800"/>
            <a:ext cx="4343400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b="1">
                <a:solidFill>
                  <a:srgbClr val="FFFF00"/>
                </a:solidFill>
              </a:rPr>
              <a:t>Drop the sun                          visor / use sunglasses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362200" y="228600"/>
            <a:ext cx="6324600" cy="457200"/>
          </a:xfrm>
          <a:prstGeom prst="rect">
            <a:avLst/>
          </a:prstGeom>
          <a:noFill/>
          <a:ln>
            <a:noFill/>
          </a:ln>
          <a:effectLst>
            <a:outerShdw dist="254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</a:rPr>
              <a:t>     </a:t>
            </a:r>
            <a:r>
              <a:rPr lang="en-US" b="1">
                <a:solidFill>
                  <a:srgbClr val="FFFF00"/>
                </a:solidFill>
              </a:rPr>
              <a:t>Glare is intense and blinding light</a:t>
            </a:r>
          </a:p>
        </p:txBody>
      </p:sp>
      <p:pic>
        <p:nvPicPr>
          <p:cNvPr id="37896" name="Picture 8" descr="happy_sun_lg_clr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2400" y="1143000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0" y="1143000"/>
            <a:ext cx="28194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54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 b="1">
                <a:solidFill>
                  <a:schemeClr val="accent2"/>
                </a:solidFill>
              </a:rPr>
              <a:t>     </a:t>
            </a:r>
            <a:r>
              <a:rPr lang="en-US" sz="2000" b="1" i="1">
                <a:solidFill>
                  <a:schemeClr val="accent2"/>
                </a:solidFill>
              </a:rPr>
              <a:t>Poor glare resistance and recovery</a:t>
            </a:r>
            <a:r>
              <a:rPr lang="en-US" sz="2000" b="1" i="1"/>
              <a:t> </a:t>
            </a:r>
            <a:r>
              <a:rPr lang="en-US" sz="2000" b="1" i="1">
                <a:solidFill>
                  <a:schemeClr val="accent2"/>
                </a:solidFill>
              </a:rPr>
              <a:t>can result in a driver being blinded by  a glare source which can result: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 b="1" i="1"/>
              <a:t>     a) in missing curves in the road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 b="1" i="1"/>
              <a:t>     b) striking unobserved pedestrians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 b="1" i="1"/>
              <a:t>     c) crashing into the rear of a slow moving, stalled, or stopped vehicle</a:t>
            </a:r>
            <a:endParaRPr lang="en-US" sz="2000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2590800" y="5334000"/>
            <a:ext cx="63246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54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b="1" i="1">
                <a:solidFill>
                  <a:schemeClr val="accent2"/>
                </a:solidFill>
              </a:rPr>
              <a:t>     Glare resistance and recovery deteriorate with age; also, older drivers must drive more cautiously at night.</a:t>
            </a:r>
            <a:endParaRPr lang="en-US"/>
          </a:p>
        </p:txBody>
      </p:sp>
      <p:pic>
        <p:nvPicPr>
          <p:cNvPr id="37899" name="Picture 11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535" r="59595" b="64427"/>
          <a:stretch>
            <a:fillRect/>
          </a:stretch>
        </p:blipFill>
        <p:spPr bwMode="auto">
          <a:xfrm>
            <a:off x="3276600" y="1066800"/>
            <a:ext cx="274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304800" y="533400"/>
            <a:ext cx="1828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1400">
                <a:solidFill>
                  <a:schemeClr val="tx2"/>
                </a:solidFill>
              </a:rPr>
              <a:t> </a:t>
            </a:r>
            <a:r>
              <a:rPr lang="en-US" sz="1400" b="1">
                <a:solidFill>
                  <a:schemeClr val="tx2"/>
                </a:solidFill>
              </a:rPr>
              <a:t>Physical Senses </a:t>
            </a:r>
            <a:br>
              <a:rPr lang="en-US" sz="1400" b="1">
                <a:solidFill>
                  <a:schemeClr val="tx2"/>
                </a:solidFill>
              </a:rPr>
            </a:br>
            <a:r>
              <a:rPr lang="en-US" sz="1400" b="1">
                <a:solidFill>
                  <a:schemeClr val="tx2"/>
                </a:solidFill>
              </a:rPr>
              <a:t>and Driving</a:t>
            </a:r>
            <a:br>
              <a:rPr lang="en-US" sz="1400" b="1">
                <a:solidFill>
                  <a:schemeClr val="tx2"/>
                </a:solidFill>
              </a:rPr>
            </a:br>
            <a:r>
              <a:rPr lang="en-US" sz="14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7901" name="WordArt 13"/>
          <p:cNvSpPr>
            <a:spLocks noChangeArrowheads="1" noChangeShapeType="1" noTextEdit="1"/>
          </p:cNvSpPr>
          <p:nvPr/>
        </p:nvSpPr>
        <p:spPr bwMode="auto">
          <a:xfrm>
            <a:off x="609600" y="228600"/>
            <a:ext cx="838200" cy="228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>
                <a:gradFill rotWithShape="0">
                  <a:gsLst>
                    <a:gs pos="0">
                      <a:srgbClr val="3399FF">
                        <a:gamma/>
                        <a:shade val="46275"/>
                        <a:invGamma/>
                      </a:srgbClr>
                    </a:gs>
                    <a:gs pos="100000">
                      <a:srgbClr val="3399FF"/>
                    </a:gs>
                  </a:gsLst>
                  <a:lin ang="5400000" scaled="1"/>
                </a:gradFill>
                <a:latin typeface="Tahoma"/>
                <a:ea typeface="Tahoma"/>
                <a:cs typeface="Tahoma"/>
              </a:rPr>
              <a:t>Part one --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7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78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78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78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7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build="p" autoUpdateAnimBg="0" advAuto="0"/>
      <p:bldP spid="37897" grpId="0" build="p" autoUpdateAnimBg="0"/>
      <p:bldP spid="37898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9" name="theme music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200400"/>
            <a:ext cx="258763" cy="25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Human Physical and </a:t>
            </a:r>
            <a:br>
              <a:rPr lang="en-US" sz="3200" b="1"/>
            </a:br>
            <a:r>
              <a:rPr lang="en-US" sz="3200" b="1"/>
              <a:t> Psychological Issues of Driving</a:t>
            </a:r>
          </a:p>
        </p:txBody>
      </p:sp>
      <p:pic>
        <p:nvPicPr>
          <p:cNvPr id="2053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267200" y="4495800"/>
            <a:ext cx="1838325" cy="1749425"/>
          </a:xfrm>
          <a:noFill/>
          <a:ln/>
        </p:spPr>
      </p:pic>
      <p:pic>
        <p:nvPicPr>
          <p:cNvPr id="2055" name="Picture 7" descr="j011943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553200" y="2286000"/>
            <a:ext cx="1012825" cy="1981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43000" y="2514600"/>
            <a:ext cx="2651125" cy="1643063"/>
          </a:xfrm>
          <a:noFill/>
          <a:ln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5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3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9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Human Physical and </a:t>
            </a:r>
            <a:br>
              <a:rPr lang="en-US" sz="3200" b="1"/>
            </a:br>
            <a:r>
              <a:rPr lang="en-US" sz="3200" b="1"/>
              <a:t> Psychological Issues of Driving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362200"/>
            <a:ext cx="8077200" cy="35052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 i="1"/>
              <a:t>    Purpose:</a:t>
            </a:r>
            <a:r>
              <a:rPr lang="en-US" sz="2800"/>
              <a:t>  </a:t>
            </a:r>
            <a:r>
              <a:rPr lang="en-US" sz="2400" b="1"/>
              <a:t>To become acquainted with the important physical and psychological issues of the driver, including vision, hearing, emotional state and and introduction to the effects of alcohol and drugs.</a:t>
            </a:r>
          </a:p>
          <a:p>
            <a:pPr algn="ctr">
              <a:buFontTx/>
              <a:buNone/>
            </a:pPr>
            <a:r>
              <a:rPr lang="en-US" sz="2400" b="1"/>
              <a:t>    </a:t>
            </a:r>
            <a:r>
              <a:rPr lang="en-US" sz="2000" b="1" i="1"/>
              <a:t>This lesson will be divided into two parts.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1828800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400" b="1"/>
              <a:t> Physical Senses </a:t>
            </a:r>
            <a:br>
              <a:rPr lang="en-US" sz="1400" b="1"/>
            </a:br>
            <a:r>
              <a:rPr lang="en-US" sz="1400" b="1"/>
              <a:t>and Driving</a:t>
            </a:r>
            <a:br>
              <a:rPr lang="en-US" sz="1400" b="1"/>
            </a:br>
            <a:r>
              <a:rPr lang="en-US" sz="1400" b="1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295400"/>
            <a:ext cx="5943600" cy="5334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 i="1"/>
              <a:t>   The physical nature of the driver</a:t>
            </a:r>
            <a:endParaRPr lang="en-US" sz="240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1905000"/>
            <a:ext cx="87630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/>
              <a:t>    In order to drive safely, you must be in good physical condition. In particular, you need to be able to </a:t>
            </a:r>
            <a:r>
              <a:rPr lang="en-US" b="1">
                <a:solidFill>
                  <a:schemeClr val="accent2"/>
                </a:solidFill>
              </a:rPr>
              <a:t>see and hear well enough</a:t>
            </a:r>
            <a:r>
              <a:rPr lang="en-US" b="1"/>
              <a:t> to detect potential hazards and handle emergency situations.</a:t>
            </a:r>
            <a:endParaRPr lang="en-US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28800" y="3886200"/>
            <a:ext cx="1905000" cy="162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10200" y="3810000"/>
            <a:ext cx="2517775" cy="178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594360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i="1"/>
              <a:t>   What are some specific abilities needed for safe driving?</a:t>
            </a:r>
            <a:endParaRPr lang="en-US"/>
          </a:p>
        </p:txBody>
      </p:sp>
      <p:sp>
        <p:nvSpPr>
          <p:cNvPr id="14344" name="WordArt 8"/>
          <p:cNvSpPr>
            <a:spLocks noChangeArrowheads="1" noChangeShapeType="1" noTextEdit="1"/>
          </p:cNvSpPr>
          <p:nvPr/>
        </p:nvSpPr>
        <p:spPr bwMode="auto">
          <a:xfrm>
            <a:off x="609600" y="228600"/>
            <a:ext cx="838200" cy="228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>
                <a:gradFill rotWithShape="0">
                  <a:gsLst>
                    <a:gs pos="0">
                      <a:srgbClr val="3399FF">
                        <a:gamma/>
                        <a:shade val="46275"/>
                        <a:invGamma/>
                      </a:srgbClr>
                    </a:gs>
                    <a:gs pos="100000">
                      <a:srgbClr val="3399FF"/>
                    </a:gs>
                  </a:gsLst>
                  <a:lin ang="5400000" scaled="1"/>
                </a:gradFill>
                <a:latin typeface="Tahoma"/>
                <a:ea typeface="Tahoma"/>
                <a:cs typeface="Tahoma"/>
              </a:rPr>
              <a:t>Part one --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utoUpdateAnimBg="0"/>
      <p:bldP spid="1434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3600" y="2209800"/>
            <a:ext cx="2289175" cy="162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5867400" y="2133600"/>
            <a:ext cx="2438400" cy="1752600"/>
          </a:xfrm>
          <a:prstGeom prst="rect">
            <a:avLst/>
          </a:prstGeom>
          <a:gradFill rotWithShape="0">
            <a:gsLst>
              <a:gs pos="0">
                <a:srgbClr val="FF99FF"/>
              </a:gs>
              <a:gs pos="50000">
                <a:schemeClr val="folHlink"/>
              </a:gs>
              <a:gs pos="100000">
                <a:srgbClr val="FF99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2363" dir="20757825" algn="ctr" rotWithShape="0">
              <a:schemeClr val="tx1"/>
            </a:outerShdw>
          </a:effectLst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Let’s now </a:t>
            </a:r>
          </a:p>
          <a:p>
            <a:pPr algn="ctr"/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consider </a:t>
            </a:r>
          </a:p>
          <a:p>
            <a:pPr algn="ctr"/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visual acuity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915400" cy="1066800"/>
          </a:xfrm>
          <a:effectLst>
            <a:outerShdw dist="28398" dir="1593903" algn="ctr" rotWithShape="0">
              <a:schemeClr val="tx1"/>
            </a:outerShdw>
          </a:effectLst>
        </p:spPr>
        <p:txBody>
          <a:bodyPr/>
          <a:lstStyle/>
          <a:p>
            <a:pPr>
              <a:buFontTx/>
              <a:buNone/>
            </a:pPr>
            <a:r>
              <a:rPr lang="en-US" sz="2400" b="1" i="1" dirty="0"/>
              <a:t>     </a:t>
            </a:r>
            <a:r>
              <a:rPr lang="en-US" sz="2400" b="1" i="1" dirty="0">
                <a:solidFill>
                  <a:schemeClr val="bg1"/>
                </a:solidFill>
              </a:rPr>
              <a:t>Vision plays a key role in the steps by which you detect and avoid a hazardous situation which include: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2133600"/>
            <a:ext cx="4800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54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 b="1">
                <a:solidFill>
                  <a:schemeClr val="accent2"/>
                </a:solidFill>
              </a:rPr>
              <a:t>     a) the transmission of a              visual image to your brain,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 b="1">
                <a:solidFill>
                  <a:schemeClr val="accent2"/>
                </a:solidFill>
              </a:rPr>
              <a:t>     </a:t>
            </a:r>
            <a:r>
              <a:rPr lang="en-US" sz="2000" b="1"/>
              <a:t>b) the comparison of this image with learned rules and experiences,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 b="1">
                <a:solidFill>
                  <a:schemeClr val="accent2"/>
                </a:solidFill>
              </a:rPr>
              <a:t>     c) a decision to take an action, and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 b="1">
                <a:solidFill>
                  <a:schemeClr val="accent2"/>
                </a:solidFill>
              </a:rPr>
              <a:t>     </a:t>
            </a:r>
            <a:endParaRPr lang="en-US" sz="2000"/>
          </a:p>
        </p:txBody>
      </p:sp>
      <p:sp>
        <p:nvSpPr>
          <p:cNvPr id="21512" name="WordArt 8"/>
          <p:cNvSpPr>
            <a:spLocks noChangeArrowheads="1" noChangeShapeType="1" noTextEdit="1"/>
          </p:cNvSpPr>
          <p:nvPr/>
        </p:nvSpPr>
        <p:spPr bwMode="auto">
          <a:xfrm>
            <a:off x="3886200" y="381000"/>
            <a:ext cx="42672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 The role of vision in safe driving</a:t>
            </a: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3962400"/>
            <a:ext cx="8305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54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 b="1">
                <a:solidFill>
                  <a:schemeClr val="accent2"/>
                </a:solidFill>
              </a:rPr>
              <a:t>     </a:t>
            </a:r>
            <a:r>
              <a:rPr lang="en-US" sz="2000" b="1"/>
              <a:t>d) the transmission through your nervous system of commands to your hands and feet to turn the steering wheel, apply brakes, accelerate or decelerate, use the horn, etc.</a:t>
            </a:r>
            <a:endParaRPr lang="en-US" sz="2000"/>
          </a:p>
        </p:txBody>
      </p:sp>
      <p:sp>
        <p:nvSpPr>
          <p:cNvPr id="21515" name="WordArt 11"/>
          <p:cNvSpPr>
            <a:spLocks noChangeArrowheads="1" noChangeShapeType="1" noTextEdit="1"/>
          </p:cNvSpPr>
          <p:nvPr/>
        </p:nvSpPr>
        <p:spPr bwMode="auto">
          <a:xfrm rot="-106349">
            <a:off x="381000" y="5718175"/>
            <a:ext cx="914400" cy="3762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Therefore</a:t>
            </a: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1066800" y="5562600"/>
            <a:ext cx="7391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54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b="1" dirty="0">
                <a:solidFill>
                  <a:srgbClr val="C00000"/>
                </a:solidFill>
              </a:rPr>
              <a:t>     </a:t>
            </a:r>
            <a:r>
              <a:rPr lang="en-US" b="1" i="1" dirty="0">
                <a:solidFill>
                  <a:srgbClr val="C00000"/>
                </a:solidFill>
              </a:rPr>
              <a:t>Good vision is key to being able to stop                                 your vehicle in time to avoid a collision.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1517" name="AutoShape 13"/>
          <p:cNvSpPr>
            <a:spLocks/>
          </p:cNvSpPr>
          <p:nvPr/>
        </p:nvSpPr>
        <p:spPr bwMode="auto">
          <a:xfrm>
            <a:off x="1295400" y="5334000"/>
            <a:ext cx="381000" cy="1295400"/>
          </a:xfrm>
          <a:prstGeom prst="rightBrace">
            <a:avLst>
              <a:gd name="adj1" fmla="val 28333"/>
              <a:gd name="adj2" fmla="val 50000"/>
            </a:avLst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304800" y="533400"/>
            <a:ext cx="1828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1400">
                <a:solidFill>
                  <a:schemeClr val="tx2"/>
                </a:solidFill>
              </a:rPr>
              <a:t> </a:t>
            </a:r>
            <a:r>
              <a:rPr lang="en-US" sz="1400" b="1">
                <a:solidFill>
                  <a:schemeClr val="tx2"/>
                </a:solidFill>
              </a:rPr>
              <a:t>Physical Senses </a:t>
            </a:r>
            <a:br>
              <a:rPr lang="en-US" sz="1400" b="1">
                <a:solidFill>
                  <a:schemeClr val="tx2"/>
                </a:solidFill>
              </a:rPr>
            </a:br>
            <a:r>
              <a:rPr lang="en-US" sz="1400" b="1">
                <a:solidFill>
                  <a:schemeClr val="tx2"/>
                </a:solidFill>
              </a:rPr>
              <a:t>and Driving</a:t>
            </a:r>
            <a:br>
              <a:rPr lang="en-US" sz="1400" b="1">
                <a:solidFill>
                  <a:schemeClr val="tx2"/>
                </a:solidFill>
              </a:rPr>
            </a:br>
            <a:r>
              <a:rPr lang="en-US" sz="14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1520" name="WordArt 16"/>
          <p:cNvSpPr>
            <a:spLocks noChangeArrowheads="1" noChangeShapeType="1" noTextEdit="1"/>
          </p:cNvSpPr>
          <p:nvPr/>
        </p:nvSpPr>
        <p:spPr bwMode="auto">
          <a:xfrm>
            <a:off x="609600" y="228600"/>
            <a:ext cx="838200" cy="228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>
                <a:gradFill rotWithShape="0">
                  <a:gsLst>
                    <a:gs pos="0">
                      <a:srgbClr val="3399FF">
                        <a:gamma/>
                        <a:shade val="46275"/>
                        <a:invGamma/>
                      </a:srgbClr>
                    </a:gs>
                    <a:gs pos="100000">
                      <a:srgbClr val="3399FF"/>
                    </a:gs>
                  </a:gsLst>
                  <a:lin ang="5400000" scaled="1"/>
                </a:gradFill>
                <a:latin typeface="Tahoma"/>
                <a:ea typeface="Tahoma"/>
                <a:cs typeface="Tahoma"/>
              </a:rPr>
              <a:t>Part one --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1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8" grpId="0" animBg="1" autoUpdateAnimBg="0"/>
      <p:bldP spid="21509" grpId="0" build="p" autoUpdateAnimBg="0"/>
      <p:bldP spid="21514" grpId="0" build="p" autoUpdateAnimBg="0"/>
      <p:bldP spid="21515" grpId="0" animBg="1"/>
      <p:bldP spid="21516" grpId="0" build="p" autoUpdateAnimBg="0"/>
      <p:bldP spid="215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40" name="Picture 1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9800" y="1524000"/>
            <a:ext cx="2514600" cy="205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5867400" y="1524000"/>
            <a:ext cx="2819400" cy="2133600"/>
          </a:xfrm>
          <a:prstGeom prst="rect">
            <a:avLst/>
          </a:prstGeom>
          <a:gradFill rotWithShape="0">
            <a:gsLst>
              <a:gs pos="0">
                <a:srgbClr val="FF99FF"/>
              </a:gs>
              <a:gs pos="50000">
                <a:schemeClr val="folHlink"/>
              </a:gs>
              <a:gs pos="100000">
                <a:srgbClr val="FF99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2363" dir="20757825" algn="ctr" rotWithShape="0">
              <a:schemeClr val="tx1"/>
            </a:outerShdw>
          </a:effectLst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Let’s now </a:t>
            </a:r>
          </a:p>
          <a:p>
            <a:pPr algn="ctr"/>
            <a:r>
              <a:rPr lang="en-US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consider </a:t>
            </a:r>
          </a:p>
          <a:p>
            <a:pPr algn="ctr"/>
            <a:r>
              <a:rPr lang="en-US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peripheral </a:t>
            </a:r>
          </a:p>
          <a:p>
            <a:pPr algn="ctr"/>
            <a:r>
              <a:rPr lang="en-US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vision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5257800" cy="1676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81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 i="1"/>
              <a:t>     Visual acuity is sharpness of vision…it’s your central vision which discerns the clearest details which may be perceived.</a:t>
            </a:r>
            <a:endParaRPr lang="en-US" sz="240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2819400"/>
            <a:ext cx="5791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54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 b="1">
                <a:solidFill>
                  <a:schemeClr val="accent2"/>
                </a:solidFill>
              </a:rPr>
              <a:t>     A person who can read 3/8-inch high letters clearly from a distance of 20 feet is considered to have normal vision and is said to have _____vision.</a:t>
            </a:r>
            <a:endParaRPr lang="en-US" sz="2000"/>
          </a:p>
        </p:txBody>
      </p:sp>
      <p:sp>
        <p:nvSpPr>
          <p:cNvPr id="22533" name="WordArt 5"/>
          <p:cNvSpPr>
            <a:spLocks noChangeArrowheads="1" noChangeShapeType="1" noTextEdit="1"/>
          </p:cNvSpPr>
          <p:nvPr/>
        </p:nvSpPr>
        <p:spPr bwMode="auto">
          <a:xfrm>
            <a:off x="3886200" y="381000"/>
            <a:ext cx="42672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 The role of vision in safe driving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4343400"/>
            <a:ext cx="6705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54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 b="1">
                <a:solidFill>
                  <a:schemeClr val="accent2"/>
                </a:solidFill>
              </a:rPr>
              <a:t>     </a:t>
            </a:r>
            <a:r>
              <a:rPr lang="en-US" sz="2000" b="1"/>
              <a:t>A person with 20/40 vision must be 20 feet from the eye chart to read what a person with normal vision would be able to read at 40 feet.</a:t>
            </a:r>
            <a:endParaRPr lang="en-US" sz="2000"/>
          </a:p>
        </p:txBody>
      </p:sp>
      <p:sp>
        <p:nvSpPr>
          <p:cNvPr id="22536" name="WordArt 8"/>
          <p:cNvSpPr>
            <a:spLocks noChangeArrowheads="1" noChangeShapeType="1" noTextEdit="1"/>
          </p:cNvSpPr>
          <p:nvPr/>
        </p:nvSpPr>
        <p:spPr bwMode="auto">
          <a:xfrm rot="76141">
            <a:off x="1981200" y="3657600"/>
            <a:ext cx="609600" cy="3016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20/20</a:t>
            </a: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5562600"/>
            <a:ext cx="6248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54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 b="1">
                <a:solidFill>
                  <a:schemeClr val="accent2"/>
                </a:solidFill>
              </a:rPr>
              <a:t>     </a:t>
            </a:r>
            <a:r>
              <a:rPr lang="en-US" sz="2000" b="1"/>
              <a:t>And so when it comes to driving, visual acuity   is very important for reading road signs and identifying hazards.</a:t>
            </a:r>
            <a:endParaRPr lang="en-US" sz="2000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6477000" y="3810000"/>
            <a:ext cx="24384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54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b="1">
                <a:solidFill>
                  <a:schemeClr val="accent2"/>
                </a:solidFill>
              </a:rPr>
              <a:t>     The DMV uses Snellen wall charts and optical devices   to test eyes.  Your vision  must be at least 20/40 with or without correction.</a:t>
            </a:r>
            <a:endParaRPr lang="en-US" sz="1800">
              <a:solidFill>
                <a:schemeClr val="accent2"/>
              </a:solidFill>
            </a:endParaRPr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6553200" y="3657600"/>
            <a:ext cx="2286000" cy="2057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sz="1800" b="1"/>
              <a:t>You can </a:t>
            </a:r>
          </a:p>
          <a:p>
            <a:pPr algn="ctr">
              <a:lnSpc>
                <a:spcPct val="90000"/>
              </a:lnSpc>
            </a:pPr>
            <a:r>
              <a:rPr lang="en-US" sz="1800" b="1"/>
              <a:t>compensate for</a:t>
            </a:r>
          </a:p>
          <a:p>
            <a:pPr algn="ctr">
              <a:lnSpc>
                <a:spcPct val="90000"/>
              </a:lnSpc>
            </a:pPr>
            <a:r>
              <a:rPr lang="en-US" sz="1800" b="1"/>
              <a:t> poor visual acuity</a:t>
            </a:r>
          </a:p>
          <a:p>
            <a:pPr algn="ctr">
              <a:lnSpc>
                <a:spcPct val="90000"/>
              </a:lnSpc>
            </a:pPr>
            <a:r>
              <a:rPr lang="en-US" sz="1800" b="1"/>
              <a:t> by wearing glasses</a:t>
            </a:r>
          </a:p>
          <a:p>
            <a:pPr algn="ctr">
              <a:lnSpc>
                <a:spcPct val="90000"/>
              </a:lnSpc>
            </a:pPr>
            <a:r>
              <a:rPr lang="en-US" sz="1800" b="1"/>
              <a:t> or contact lenses</a:t>
            </a:r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6553200" y="5715000"/>
            <a:ext cx="22860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2548" name="Picture 2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10400" y="5354638"/>
            <a:ext cx="1371600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304800" y="533400"/>
            <a:ext cx="1828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1400">
                <a:solidFill>
                  <a:schemeClr val="tx2"/>
                </a:solidFill>
              </a:rPr>
              <a:t> </a:t>
            </a:r>
            <a:r>
              <a:rPr lang="en-US" sz="1400" b="1">
                <a:solidFill>
                  <a:schemeClr val="tx2"/>
                </a:solidFill>
              </a:rPr>
              <a:t>Physical Senses </a:t>
            </a:r>
            <a:br>
              <a:rPr lang="en-US" sz="1400" b="1">
                <a:solidFill>
                  <a:schemeClr val="tx2"/>
                </a:solidFill>
              </a:rPr>
            </a:br>
            <a:r>
              <a:rPr lang="en-US" sz="1400" b="1">
                <a:solidFill>
                  <a:schemeClr val="tx2"/>
                </a:solidFill>
              </a:rPr>
              <a:t>and Driving</a:t>
            </a:r>
            <a:br>
              <a:rPr lang="en-US" sz="1400" b="1">
                <a:solidFill>
                  <a:schemeClr val="tx2"/>
                </a:solidFill>
              </a:rPr>
            </a:br>
            <a:r>
              <a:rPr lang="en-US" sz="14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2550" name="WordArt 22"/>
          <p:cNvSpPr>
            <a:spLocks noChangeArrowheads="1" noChangeShapeType="1" noTextEdit="1"/>
          </p:cNvSpPr>
          <p:nvPr/>
        </p:nvSpPr>
        <p:spPr bwMode="auto">
          <a:xfrm>
            <a:off x="609600" y="228600"/>
            <a:ext cx="838200" cy="228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>
                <a:gradFill rotWithShape="0">
                  <a:gsLst>
                    <a:gs pos="0">
                      <a:srgbClr val="3399FF">
                        <a:gamma/>
                        <a:shade val="46275"/>
                        <a:invGamma/>
                      </a:srgbClr>
                    </a:gs>
                    <a:gs pos="100000">
                      <a:srgbClr val="3399FF"/>
                    </a:gs>
                  </a:gsLst>
                  <a:lin ang="5400000" scaled="1"/>
                </a:gradFill>
                <a:latin typeface="Tahoma"/>
                <a:ea typeface="Tahoma"/>
                <a:cs typeface="Tahoma"/>
              </a:rPr>
              <a:t>Part one --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3" grpId="0" animBg="1" autoUpdateAnimBg="0"/>
      <p:bldP spid="22532" grpId="0" build="p" autoUpdateAnimBg="0"/>
      <p:bldP spid="22535" grpId="0" build="p" autoUpdateAnimBg="0"/>
      <p:bldP spid="22536" grpId="0" animBg="1"/>
      <p:bldP spid="22541" grpId="0" build="p" autoUpdateAnimBg="0"/>
      <p:bldP spid="22542" grpId="0" build="p" autoUpdateAnimBg="0"/>
      <p:bldP spid="22544" grpId="0" animBg="1" autoUpdateAnimBg="0"/>
      <p:bldP spid="225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4724400"/>
            <a:ext cx="8305800" cy="838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81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 i="1"/>
              <a:t>     </a:t>
            </a:r>
            <a:r>
              <a:rPr lang="en-US" sz="2400" b="1" i="1" u="sng">
                <a:solidFill>
                  <a:schemeClr val="accent2"/>
                </a:solidFill>
              </a:rPr>
              <a:t>Peripheral vision</a:t>
            </a:r>
            <a:r>
              <a:rPr lang="en-US" sz="2400" b="1" i="1">
                <a:solidFill>
                  <a:schemeClr val="bg1"/>
                </a:solidFill>
              </a:rPr>
              <a:t> or side vision is the field of view that surrounds the </a:t>
            </a:r>
            <a:r>
              <a:rPr lang="en-US" sz="2400" b="1" i="1" u="sng">
                <a:solidFill>
                  <a:srgbClr val="FFFF00"/>
                </a:solidFill>
              </a:rPr>
              <a:t>central portion</a:t>
            </a:r>
            <a:r>
              <a:rPr lang="en-US" sz="2400" b="1" i="1">
                <a:solidFill>
                  <a:schemeClr val="bg1"/>
                </a:solidFill>
              </a:rPr>
              <a:t> of the visual field.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1828800"/>
            <a:ext cx="18288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54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b="1">
                <a:solidFill>
                  <a:schemeClr val="accent2"/>
                </a:solidFill>
              </a:rPr>
              <a:t>     If your side vision is very poor    it can seriously affect safe driving, unless…</a:t>
            </a:r>
            <a:endParaRPr lang="en-US" sz="1800"/>
          </a:p>
        </p:txBody>
      </p:sp>
      <p:sp>
        <p:nvSpPr>
          <p:cNvPr id="23559" name="WordArt 7"/>
          <p:cNvSpPr>
            <a:spLocks noChangeArrowheads="1" noChangeShapeType="1" noTextEdit="1"/>
          </p:cNvSpPr>
          <p:nvPr/>
        </p:nvSpPr>
        <p:spPr bwMode="auto">
          <a:xfrm>
            <a:off x="3886200" y="381000"/>
            <a:ext cx="42672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 The role of vision in safe driving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0" y="571500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54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2000" b="1">
                <a:solidFill>
                  <a:schemeClr val="accent2"/>
                </a:solidFill>
              </a:rPr>
              <a:t>     </a:t>
            </a:r>
            <a:r>
              <a:rPr lang="en-US" sz="2000" b="1"/>
              <a:t>You can see things most clearly directly ahead, while things        to each side (your peripheral vision) are less distinct.</a:t>
            </a:r>
            <a:endParaRPr lang="en-US" sz="2000"/>
          </a:p>
        </p:txBody>
      </p:sp>
      <p:pic>
        <p:nvPicPr>
          <p:cNvPr id="23564" name="Picture 1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5000" y="1447800"/>
            <a:ext cx="5410200" cy="305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66" name="Picture 1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86200" y="2209800"/>
            <a:ext cx="762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68" name="Line 16"/>
          <p:cNvSpPr>
            <a:spLocks noChangeShapeType="1"/>
          </p:cNvSpPr>
          <p:nvPr/>
        </p:nvSpPr>
        <p:spPr bwMode="auto">
          <a:xfrm flipV="1">
            <a:off x="3429000" y="2743200"/>
            <a:ext cx="2971800" cy="2133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 flipV="1">
            <a:off x="2209800" y="3200400"/>
            <a:ext cx="609600" cy="1600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rot="10800000" flipH="1">
            <a:off x="4419600" y="2590800"/>
            <a:ext cx="0" cy="2590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7239000" y="1752600"/>
            <a:ext cx="19050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54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b="1">
                <a:solidFill>
                  <a:schemeClr val="accent2"/>
                </a:solidFill>
              </a:rPr>
              <a:t>     …you compensate for it by increased scanning and visual searching (turning of head)</a:t>
            </a:r>
            <a:endParaRPr lang="en-US" sz="1800"/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304800" y="533400"/>
            <a:ext cx="1828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1400">
                <a:solidFill>
                  <a:schemeClr val="tx2"/>
                </a:solidFill>
              </a:rPr>
              <a:t> </a:t>
            </a:r>
            <a:r>
              <a:rPr lang="en-US" sz="1400" b="1">
                <a:solidFill>
                  <a:schemeClr val="tx2"/>
                </a:solidFill>
              </a:rPr>
              <a:t>Physical Senses </a:t>
            </a:r>
            <a:br>
              <a:rPr lang="en-US" sz="1400" b="1">
                <a:solidFill>
                  <a:schemeClr val="tx2"/>
                </a:solidFill>
              </a:rPr>
            </a:br>
            <a:r>
              <a:rPr lang="en-US" sz="1400" b="1">
                <a:solidFill>
                  <a:schemeClr val="tx2"/>
                </a:solidFill>
              </a:rPr>
              <a:t>and Driving</a:t>
            </a:r>
            <a:br>
              <a:rPr lang="en-US" sz="1400" b="1">
                <a:solidFill>
                  <a:schemeClr val="tx2"/>
                </a:solidFill>
              </a:rPr>
            </a:br>
            <a:r>
              <a:rPr lang="en-US" sz="14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3573" name="WordArt 21"/>
          <p:cNvSpPr>
            <a:spLocks noChangeArrowheads="1" noChangeShapeType="1" noTextEdit="1"/>
          </p:cNvSpPr>
          <p:nvPr/>
        </p:nvSpPr>
        <p:spPr bwMode="auto">
          <a:xfrm>
            <a:off x="609600" y="228600"/>
            <a:ext cx="838200" cy="228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>
                <a:gradFill rotWithShape="0">
                  <a:gsLst>
                    <a:gs pos="0">
                      <a:srgbClr val="3399FF">
                        <a:gamma/>
                        <a:shade val="46275"/>
                        <a:invGamma/>
                      </a:srgbClr>
                    </a:gs>
                    <a:gs pos="100000">
                      <a:srgbClr val="3399FF"/>
                    </a:gs>
                  </a:gsLst>
                  <a:lin ang="5400000" scaled="1"/>
                </a:gradFill>
                <a:latin typeface="Tahoma"/>
                <a:ea typeface="Tahoma"/>
                <a:cs typeface="Tahoma"/>
              </a:rPr>
              <a:t>Part one --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3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3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build="p" autoUpdateAnimBg="0"/>
      <p:bldP spid="23562" grpId="0" build="p" autoUpdateAnimBg="0"/>
      <p:bldP spid="23568" grpId="0" animBg="1"/>
      <p:bldP spid="23569" grpId="0" animBg="1"/>
      <p:bldP spid="23570" grpId="0" animBg="1"/>
      <p:bldP spid="2357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724400"/>
            <a:ext cx="7315200" cy="1295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81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b="1"/>
              <a:t>     </a:t>
            </a:r>
            <a:r>
              <a:rPr lang="en-US" sz="2000" b="1" u="sng">
                <a:solidFill>
                  <a:schemeClr val="accent2"/>
                </a:solidFill>
              </a:rPr>
              <a:t>Peripheral vision:</a:t>
            </a:r>
            <a:r>
              <a:rPr lang="en-US" sz="2000" b="1"/>
              <a:t> It helps detect signs, hazards, and changes in the traffic flow. As a driver, when you notice something important, you will move your eyes or head to look at the object or situation. </a:t>
            </a:r>
            <a:endParaRPr lang="en-US" sz="200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1447800"/>
            <a:ext cx="18288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54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b="1">
                <a:solidFill>
                  <a:schemeClr val="accent2"/>
                </a:solidFill>
              </a:rPr>
              <a:t>     You will also use peripheral vision </a:t>
            </a:r>
            <a:r>
              <a:rPr lang="en-US" sz="1800" b="1"/>
              <a:t>to monitor traffic in front</a:t>
            </a:r>
            <a:r>
              <a:rPr lang="en-US" sz="1800" b="1">
                <a:solidFill>
                  <a:schemeClr val="accent2"/>
                </a:solidFill>
              </a:rPr>
              <a:t> when looking in your rear view mirror…</a:t>
            </a:r>
            <a:endParaRPr lang="en-US" sz="1800"/>
          </a:p>
        </p:txBody>
      </p:sp>
      <p:sp>
        <p:nvSpPr>
          <p:cNvPr id="24581" name="WordArt 5"/>
          <p:cNvSpPr>
            <a:spLocks noChangeArrowheads="1" noChangeShapeType="1" noTextEdit="1"/>
          </p:cNvSpPr>
          <p:nvPr/>
        </p:nvSpPr>
        <p:spPr bwMode="auto">
          <a:xfrm>
            <a:off x="3886200" y="381000"/>
            <a:ext cx="42672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 The role of vision in safe driving</a:t>
            </a:r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5000" y="1447800"/>
            <a:ext cx="5410200" cy="305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6" name="Line 10"/>
          <p:cNvSpPr>
            <a:spLocks noChangeShapeType="1"/>
          </p:cNvSpPr>
          <p:nvPr/>
        </p:nvSpPr>
        <p:spPr bwMode="auto">
          <a:xfrm flipH="1" flipV="1">
            <a:off x="2209800" y="3200400"/>
            <a:ext cx="533400" cy="1447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7239000" y="1752600"/>
            <a:ext cx="19050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54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b="1">
                <a:solidFill>
                  <a:schemeClr val="accent2"/>
                </a:solidFill>
              </a:rPr>
              <a:t>     Peripheral vision also helps keep the vehicle centered in the lane as  it monitors your lane boundaries. </a:t>
            </a:r>
            <a:endParaRPr lang="en-US" sz="1800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6477000" y="27432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4589" name="Picture 1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8400" y="2438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91" name="Picture 15" descr="MVC-003S"/>
          <p:cNvPicPr>
            <a:picLocks noChangeAspect="1" noChangeArrowheads="1"/>
          </p:cNvPicPr>
          <p:nvPr/>
        </p:nvPicPr>
        <p:blipFill>
          <a:blip r:embed="rId4" cstate="email">
            <a:lum contras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57600" y="1600200"/>
            <a:ext cx="1981200" cy="66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92" name="Line 16"/>
          <p:cNvSpPr>
            <a:spLocks noChangeShapeType="1"/>
          </p:cNvSpPr>
          <p:nvPr/>
        </p:nvSpPr>
        <p:spPr bwMode="auto">
          <a:xfrm rot="10800000" flipH="1">
            <a:off x="1447800" y="2133600"/>
            <a:ext cx="2743200" cy="2209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V="1">
            <a:off x="3352800" y="2743200"/>
            <a:ext cx="3048000" cy="1981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304800" y="533400"/>
            <a:ext cx="1828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1400">
                <a:solidFill>
                  <a:schemeClr val="tx2"/>
                </a:solidFill>
              </a:rPr>
              <a:t> </a:t>
            </a:r>
            <a:r>
              <a:rPr lang="en-US" sz="1400" b="1">
                <a:solidFill>
                  <a:schemeClr val="tx2"/>
                </a:solidFill>
              </a:rPr>
              <a:t>Physical Senses </a:t>
            </a:r>
            <a:br>
              <a:rPr lang="en-US" sz="1400" b="1">
                <a:solidFill>
                  <a:schemeClr val="tx2"/>
                </a:solidFill>
              </a:rPr>
            </a:br>
            <a:r>
              <a:rPr lang="en-US" sz="1400" b="1">
                <a:solidFill>
                  <a:schemeClr val="tx2"/>
                </a:solidFill>
              </a:rPr>
              <a:t>and Driving</a:t>
            </a:r>
            <a:br>
              <a:rPr lang="en-US" sz="1400" b="1">
                <a:solidFill>
                  <a:schemeClr val="tx2"/>
                </a:solidFill>
              </a:rPr>
            </a:br>
            <a:r>
              <a:rPr lang="en-US" sz="14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4594" name="WordArt 18"/>
          <p:cNvSpPr>
            <a:spLocks noChangeArrowheads="1" noChangeShapeType="1" noTextEdit="1"/>
          </p:cNvSpPr>
          <p:nvPr/>
        </p:nvSpPr>
        <p:spPr bwMode="auto">
          <a:xfrm>
            <a:off x="609600" y="228600"/>
            <a:ext cx="838200" cy="228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>
                <a:gradFill rotWithShape="0">
                  <a:gsLst>
                    <a:gs pos="0">
                      <a:srgbClr val="3399FF">
                        <a:gamma/>
                        <a:shade val="46275"/>
                        <a:invGamma/>
                      </a:srgbClr>
                    </a:gs>
                    <a:gs pos="100000">
                      <a:srgbClr val="3399FF"/>
                    </a:gs>
                  </a:gsLst>
                  <a:lin ang="5400000" scaled="1"/>
                </a:gradFill>
                <a:latin typeface="Tahoma"/>
                <a:ea typeface="Tahoma"/>
                <a:cs typeface="Tahoma"/>
              </a:rPr>
              <a:t>Part one --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utoUpdateAnimBg="0"/>
      <p:bldP spid="24588" grpId="0" autoUpdateAnimBg="0"/>
      <p:bldP spid="2459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724400"/>
            <a:ext cx="8534400" cy="9906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81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b="1"/>
              <a:t>     </a:t>
            </a:r>
            <a:r>
              <a:rPr lang="en-US" sz="2400" b="1">
                <a:solidFill>
                  <a:schemeClr val="accent2"/>
                </a:solidFill>
              </a:rPr>
              <a:t>Poor </a:t>
            </a:r>
            <a:r>
              <a:rPr lang="en-US" sz="2400" b="1" u="sng">
                <a:solidFill>
                  <a:schemeClr val="accent2"/>
                </a:solidFill>
              </a:rPr>
              <a:t>peripheral vision</a:t>
            </a:r>
            <a:r>
              <a:rPr lang="en-US" sz="2400" b="1">
                <a:solidFill>
                  <a:schemeClr val="accent2"/>
                </a:solidFill>
              </a:rPr>
              <a:t> can result in: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solidFill>
                  <a:schemeClr val="accent2"/>
                </a:solidFill>
              </a:rPr>
              <a:t>   </a:t>
            </a:r>
            <a:r>
              <a:rPr lang="en-US" sz="2000" b="1"/>
              <a:t>a) failing to see or obey a traffic light. </a:t>
            </a:r>
            <a:endParaRPr lang="en-US" sz="20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/>
              <a:t>    </a:t>
            </a:r>
          </a:p>
        </p:txBody>
      </p:sp>
      <p:sp>
        <p:nvSpPr>
          <p:cNvPr id="25605" name="WordArt 5"/>
          <p:cNvSpPr>
            <a:spLocks noChangeArrowheads="1" noChangeShapeType="1" noTextEdit="1"/>
          </p:cNvSpPr>
          <p:nvPr/>
        </p:nvSpPr>
        <p:spPr bwMode="auto">
          <a:xfrm>
            <a:off x="3886200" y="381000"/>
            <a:ext cx="42672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 The role of vision in safe driving</a:t>
            </a:r>
          </a:p>
        </p:txBody>
      </p:sp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5000" y="1447800"/>
            <a:ext cx="5410200" cy="305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607" name="Line 7"/>
          <p:cNvSpPr>
            <a:spLocks noChangeShapeType="1"/>
          </p:cNvSpPr>
          <p:nvPr/>
        </p:nvSpPr>
        <p:spPr bwMode="auto">
          <a:xfrm flipH="1" flipV="1">
            <a:off x="2209800" y="3200400"/>
            <a:ext cx="533400" cy="1447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V="1">
            <a:off x="3352800" y="2743200"/>
            <a:ext cx="3048000" cy="1981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5614" name="Picture 1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57800" y="1905000"/>
            <a:ext cx="1555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5334000" y="2286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5618" name="Picture 18" descr="PE01724_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24600" y="2209800"/>
            <a:ext cx="3746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609600" y="5715000"/>
            <a:ext cx="6629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1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 b="1"/>
              <a:t>    b) failing to react to a hazard coming from the left                    or the right; weaving on a curve; or driving too                   close to parked cars.</a:t>
            </a:r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0" y="1143000"/>
            <a:ext cx="18288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54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b="1">
                <a:solidFill>
                  <a:schemeClr val="accent2"/>
                </a:solidFill>
              </a:rPr>
              <a:t>      No matter how good your peripheral vision, there will still be areas to the sides and behind your vehicle…</a:t>
            </a:r>
            <a:endParaRPr lang="en-US" sz="1800"/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7239000" y="1752600"/>
            <a:ext cx="19050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54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b="1">
                <a:solidFill>
                  <a:schemeClr val="accent2"/>
                </a:solidFill>
              </a:rPr>
              <a:t>     …that cannot be seen. These areas are referred     to as </a:t>
            </a:r>
            <a:r>
              <a:rPr lang="en-US" sz="1800" b="1"/>
              <a:t>blind spots.</a:t>
            </a:r>
            <a:endParaRPr lang="en-US" sz="1800"/>
          </a:p>
        </p:txBody>
      </p:sp>
      <p:sp>
        <p:nvSpPr>
          <p:cNvPr id="25622" name="WordArt 22"/>
          <p:cNvSpPr>
            <a:spLocks noChangeArrowheads="1" noChangeShapeType="1" noTextEdit="1"/>
          </p:cNvSpPr>
          <p:nvPr/>
        </p:nvSpPr>
        <p:spPr bwMode="auto">
          <a:xfrm>
            <a:off x="7086600" y="4800600"/>
            <a:ext cx="1676400" cy="685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Let's consider 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 blind spots . . .</a:t>
            </a:r>
          </a:p>
        </p:txBody>
      </p: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304800" y="533400"/>
            <a:ext cx="1828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1400">
                <a:solidFill>
                  <a:schemeClr val="tx2"/>
                </a:solidFill>
              </a:rPr>
              <a:t> </a:t>
            </a:r>
            <a:r>
              <a:rPr lang="en-US" sz="1400" b="1">
                <a:solidFill>
                  <a:schemeClr val="tx2"/>
                </a:solidFill>
              </a:rPr>
              <a:t>Physical Senses </a:t>
            </a:r>
            <a:br>
              <a:rPr lang="en-US" sz="1400" b="1">
                <a:solidFill>
                  <a:schemeClr val="tx2"/>
                </a:solidFill>
              </a:rPr>
            </a:br>
            <a:r>
              <a:rPr lang="en-US" sz="1400" b="1">
                <a:solidFill>
                  <a:schemeClr val="tx2"/>
                </a:solidFill>
              </a:rPr>
              <a:t>and Driving</a:t>
            </a:r>
            <a:br>
              <a:rPr lang="en-US" sz="1400" b="1">
                <a:solidFill>
                  <a:schemeClr val="tx2"/>
                </a:solidFill>
              </a:rPr>
            </a:br>
            <a:r>
              <a:rPr lang="en-US" sz="14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5624" name="WordArt 24"/>
          <p:cNvSpPr>
            <a:spLocks noChangeArrowheads="1" noChangeShapeType="1" noTextEdit="1"/>
          </p:cNvSpPr>
          <p:nvPr/>
        </p:nvSpPr>
        <p:spPr bwMode="auto">
          <a:xfrm>
            <a:off x="609600" y="228600"/>
            <a:ext cx="838200" cy="228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>
                <a:gradFill rotWithShape="0">
                  <a:gsLst>
                    <a:gs pos="0">
                      <a:srgbClr val="3399FF">
                        <a:gamma/>
                        <a:shade val="46275"/>
                        <a:invGamma/>
                      </a:srgbClr>
                    </a:gs>
                    <a:gs pos="100000">
                      <a:srgbClr val="3399FF"/>
                    </a:gs>
                  </a:gsLst>
                  <a:lin ang="5400000" scaled="1"/>
                </a:gradFill>
                <a:latin typeface="Tahoma"/>
                <a:ea typeface="Tahoma"/>
                <a:cs typeface="Tahoma"/>
              </a:rPr>
              <a:t>Part one --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3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9" grpId="0" autoUpdateAnimBg="0"/>
      <p:bldP spid="25620" grpId="0" autoUpdateAnimBg="0"/>
      <p:bldP spid="25621" grpId="0" autoUpdateAnimBg="0"/>
      <p:bldP spid="2562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1717</Words>
  <Application>Microsoft Office PowerPoint</Application>
  <PresentationFormat>On-screen Show (4:3)</PresentationFormat>
  <Paragraphs>180</Paragraphs>
  <Slides>19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5_Default Design</vt:lpstr>
      <vt:lpstr>PowerPoint Presentation</vt:lpstr>
      <vt:lpstr>Human Physical and   Psychological Issues of Driving</vt:lpstr>
      <vt:lpstr>Human Physical and   Psychological Issues of Driving</vt:lpstr>
      <vt:lpstr> Physical Senses  and Driving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2010-10-21T21:49:04Z</dcterms:created>
  <dcterms:modified xsi:type="dcterms:W3CDTF">2014-07-01T20:16:29Z</dcterms:modified>
</cp:coreProperties>
</file>