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  <p:sldMasterId id="2147483687" r:id="rId2"/>
  </p:sldMasterIdLst>
  <p:notesMasterIdLst>
    <p:notesMasterId r:id="rId16"/>
  </p:notesMasterIdLst>
  <p:handoutMasterIdLst>
    <p:handoutMasterId r:id="rId17"/>
  </p:handoutMasterIdLst>
  <p:sldIdLst>
    <p:sldId id="350" r:id="rId3"/>
    <p:sldId id="301" r:id="rId4"/>
    <p:sldId id="300" r:id="rId5"/>
    <p:sldId id="278" r:id="rId6"/>
    <p:sldId id="302" r:id="rId7"/>
    <p:sldId id="304" r:id="rId8"/>
    <p:sldId id="303" r:id="rId9"/>
    <p:sldId id="305" r:id="rId10"/>
    <p:sldId id="306" r:id="rId11"/>
    <p:sldId id="307" r:id="rId12"/>
    <p:sldId id="308" r:id="rId13"/>
    <p:sldId id="310" r:id="rId14"/>
    <p:sldId id="309" r:id="rId15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FF00"/>
    <a:srgbClr val="525252"/>
    <a:srgbClr val="DFDB2B"/>
    <a:srgbClr val="2A2A2A"/>
    <a:srgbClr val="353535"/>
    <a:srgbClr val="454545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8C0B980C-C1CF-4670-8663-9D437F735D77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99811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56C6B25A-EFFE-48B1-A41F-58D6BE865409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87313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1026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89091" name="Picture 1027" descr="ARTBANNA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092" name="Picture 1028" descr="Arthsepa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9093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9094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9095" name="Rectangle 1031"/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9096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9097" name="Rectangle 10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BDD287-1FD5-4E4F-B545-917BA5CE1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D1EC8-05D5-46FC-9383-6C593B7BA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9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51DAA-AD4B-4F19-89EF-105A5CE27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4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EE559-8BB4-4448-B153-AD8DA03D4C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1756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59D06-06E3-44D8-AB36-A9F5F419FC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15236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E461E-C914-49AF-9A07-A65BD7AE27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69214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09D9-D7BE-41FD-98D0-B6E73C0F0D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9934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E496-EDD4-4295-977A-A99A4CBA1E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9351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27458-2DE5-4A90-A18E-05ECDE0865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7056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1F91-D815-4A18-86DE-F517E738FE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53315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58C3-D77A-45A8-A9EB-18CE73F101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29245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BC098-CC37-479F-9F67-ABCFACED5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2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A058-70AB-4EF1-85C3-9CEC168564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90180"/>
      </p:ext>
    </p:extLst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7989-9766-436B-AF3F-6BFB2C1FD1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72089"/>
      </p:ext>
    </p:extLst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5504-1C94-4D68-922F-E051B2AB23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77490"/>
      </p:ext>
    </p:extLst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B3076-DCF7-46BF-98D2-5E390BB6AA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376437"/>
      </p:ext>
    </p:extLst>
  </p:cSld>
  <p:clrMapOvr>
    <a:masterClrMapping/>
  </p:clrMapOvr>
  <p:transition spd="slow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DB19-B378-4450-B144-8A6D04F8D0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17710"/>
      </p:ext>
    </p:extLst>
  </p:cSld>
  <p:clrMapOvr>
    <a:masterClrMapping/>
  </p:clrMapOvr>
  <p:transition spd="slow">
    <p:randomBa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8A1C-0F8A-4403-A517-10C625DA7A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5527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BC156-EDDE-4ACE-9156-10696D34F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69D7A-F704-4187-A01D-1B548114C4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9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14DA5-426B-4FE2-98CB-4A73A1A35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3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7E427-49EA-4EE3-B427-AA403C02D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3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697DB-E7A9-4016-B71F-C50731918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3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5BCD8-4C3E-42EB-975B-2C467747B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F3F72-C06F-45BE-A796-5691ECF038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3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88067" name="Picture 3" descr="ARTHSEP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68" name="Picture 4" descr="Arthsep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C519E1-F3BC-48C8-B638-279294E99C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E3D23-9D01-4DE6-8DF5-B520AE1C9A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Driver%20Education\FILES%20%20FOR%20%20MAKING%20%20CDs\RR%20ST%202007-2010%20PPTX\Signs,%20Shapes%20and%20Colors\Animusic_-_Starship_Groove.mp3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RIVER%20EDUCATION%20FILES\Drivers%20Edge%20Responsible%20Driver%20avi%20auto\wipe%20out.mid" TargetMode="Externa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nimusic_-_Starship_Groov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6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5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6858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T H E  D R I V E R S   E D G E</a:t>
            </a:r>
            <a:endParaRPr lang="en-US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E18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Arial Black"/>
            </a:endParaRPr>
          </a:p>
        </p:txBody>
      </p:sp>
      <p:pic>
        <p:nvPicPr>
          <p:cNvPr id="5124" name="Picture 16" descr="monitor_accessories_information_highway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279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17"/>
          <p:cNvSpPr>
            <a:spLocks noChangeArrowheads="1" noChangeShapeType="1" noTextEdit="1"/>
          </p:cNvSpPr>
          <p:nvPr/>
        </p:nvSpPr>
        <p:spPr bwMode="auto">
          <a:xfrm>
            <a:off x="1905000" y="2667000"/>
            <a:ext cx="5486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s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lides and videos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E18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Arial Black"/>
            </a:endParaRPr>
          </a:p>
        </p:txBody>
      </p:sp>
      <p:pic>
        <p:nvPicPr>
          <p:cNvPr id="5126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578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19" descr="lazarba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9575"/>
            <a:ext cx="914400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0" descr="lazarba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1" descr="lazarba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505200" y="3505200"/>
            <a:ext cx="70866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2" descr="lazarba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562600" y="3505200"/>
            <a:ext cx="70866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WordArt 23"/>
          <p:cNvSpPr>
            <a:spLocks noChangeArrowheads="1" noChangeShapeType="1" noTextEdit="1"/>
          </p:cNvSpPr>
          <p:nvPr/>
        </p:nvSpPr>
        <p:spPr bwMode="auto">
          <a:xfrm>
            <a:off x="1752600" y="6096000"/>
            <a:ext cx="6019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Unit 8 – Insurance and Collision Procedures   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E18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5132" name="WordArt 24"/>
          <p:cNvSpPr>
            <a:spLocks noChangeArrowheads="1" noChangeShapeType="1" noTextEdit="1"/>
          </p:cNvSpPr>
          <p:nvPr/>
        </p:nvSpPr>
        <p:spPr bwMode="auto">
          <a:xfrm>
            <a:off x="1905000" y="1632857"/>
            <a:ext cx="548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I N T E R A C T I V E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E18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13" name="TextBox 3"/>
          <p:cNvSpPr txBox="1"/>
          <p:nvPr/>
        </p:nvSpPr>
        <p:spPr>
          <a:xfrm rot="20269233">
            <a:off x="370440" y="3543493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Partial lesson</a:t>
            </a:r>
          </a:p>
          <a:p>
            <a:r>
              <a:rPr lang="en-US" dirty="0" smtClean="0"/>
              <a:t>13 </a:t>
            </a:r>
            <a:r>
              <a:rPr lang="en-US" dirty="0" smtClean="0"/>
              <a:t>of </a:t>
            </a:r>
            <a:r>
              <a:rPr lang="en-US" dirty="0" smtClean="0"/>
              <a:t>36 </a:t>
            </a:r>
            <a:r>
              <a:rPr lang="en-US" dirty="0" smtClean="0"/>
              <a:t>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408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2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Comprehensive</a:t>
            </a:r>
          </a:p>
        </p:txBody>
      </p:sp>
      <p:sp>
        <p:nvSpPr>
          <p:cNvPr id="95235" name="WordArt 3"/>
          <p:cNvSpPr>
            <a:spLocks noChangeArrowheads="1" noChangeShapeType="1" noTextEdit="1"/>
          </p:cNvSpPr>
          <p:nvPr/>
        </p:nvSpPr>
        <p:spPr bwMode="auto">
          <a:xfrm>
            <a:off x="457200" y="3733800"/>
            <a:ext cx="2886075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Insurance</a:t>
            </a:r>
          </a:p>
        </p:txBody>
      </p:sp>
      <p:sp>
        <p:nvSpPr>
          <p:cNvPr id="95236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5237" name="AutoShape 5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2438400" y="5715000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000" b="1" i="1"/>
              <a:t>Important coverage for new and expensive cars…</a:t>
            </a:r>
          </a:p>
          <a:p>
            <a:pPr algn="ctr">
              <a:lnSpc>
                <a:spcPct val="90000"/>
              </a:lnSpc>
            </a:pPr>
            <a:r>
              <a:rPr lang="en-US" sz="2000" b="1" i="1"/>
              <a:t>usually dropped after about 7 years of ownership </a:t>
            </a:r>
          </a:p>
          <a:p>
            <a:pPr algn="ctr">
              <a:lnSpc>
                <a:spcPct val="90000"/>
              </a:lnSpc>
            </a:pPr>
            <a:r>
              <a:rPr lang="en-US" sz="2000" b="1" i="1"/>
              <a:t>when the vehicle’s value has decreased.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5105400" y="304800"/>
            <a:ext cx="35814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100" i="1"/>
              <a:t>Comprehensive Insurance</a:t>
            </a:r>
            <a:r>
              <a:rPr lang="en-US" sz="2100"/>
              <a:t> </a:t>
            </a:r>
            <a:r>
              <a:rPr lang="en-US" sz="2100">
                <a:solidFill>
                  <a:srgbClr val="FFFF00"/>
                </a:solidFill>
              </a:rPr>
              <a:t>pays the cost of repairing or replacing the owners car</a:t>
            </a:r>
            <a:r>
              <a:rPr lang="en-US" sz="2100"/>
              <a:t>     if damage results from:    fire, theft, storms, flood, wind, vandalism,  earthquake and riots.</a:t>
            </a:r>
          </a:p>
        </p:txBody>
      </p:sp>
      <p:sp>
        <p:nvSpPr>
          <p:cNvPr id="95242" name="WordArt 10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Comprehensive</a:t>
            </a:r>
          </a:p>
        </p:txBody>
      </p:sp>
      <p:sp>
        <p:nvSpPr>
          <p:cNvPr id="95243" name="WordArt 11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Comprehensive</a:t>
            </a:r>
          </a:p>
        </p:txBody>
      </p:sp>
      <p:pic>
        <p:nvPicPr>
          <p:cNvPr id="95245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10000"/>
            <a:ext cx="32210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4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0"/>
            <a:ext cx="2209800" cy="176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4876800" y="609600"/>
            <a:ext cx="3733800" cy="838200"/>
          </a:xfrm>
          <a:prstGeom prst="rect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What is Comprehensive </a:t>
            </a:r>
          </a:p>
          <a:p>
            <a:pPr algn="ctr"/>
            <a:r>
              <a:rPr lang="en-US" sz="2000" b="1"/>
              <a:t>Insurance?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utoUpdateAnimBg="0"/>
      <p:bldP spid="95240" grpId="0" autoUpdateAnimBg="0"/>
      <p:bldP spid="95242" grpId="0" animBg="1"/>
      <p:bldP spid="95243" grpId="0" animBg="1"/>
      <p:bldP spid="9524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WordArt 2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No Fault</a:t>
            </a:r>
          </a:p>
        </p:txBody>
      </p:sp>
      <p:sp>
        <p:nvSpPr>
          <p:cNvPr id="96259" name="WordArt 3"/>
          <p:cNvSpPr>
            <a:spLocks noChangeArrowheads="1" noChangeShapeType="1" noTextEdit="1"/>
          </p:cNvSpPr>
          <p:nvPr/>
        </p:nvSpPr>
        <p:spPr bwMode="auto">
          <a:xfrm>
            <a:off x="457200" y="3733800"/>
            <a:ext cx="2886075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Insurance</a:t>
            </a:r>
          </a:p>
        </p:txBody>
      </p:sp>
      <p:sp>
        <p:nvSpPr>
          <p:cNvPr id="96260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6261" name="AutoShape 5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438400" y="5715000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i="1"/>
              <a:t>Some states have this to prevent over </a:t>
            </a:r>
          </a:p>
          <a:p>
            <a:pPr algn="ctr"/>
            <a:r>
              <a:rPr lang="en-US" sz="2000" b="1" i="1"/>
              <a:t>burdening the courts with litigation.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5105400" y="304800"/>
            <a:ext cx="37338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100" i="1"/>
              <a:t>No Fault Insurance:</a:t>
            </a:r>
          </a:p>
          <a:p>
            <a:pPr algn="ctr" eaLnBrk="0" hangingPunct="0"/>
            <a:r>
              <a:rPr lang="en-US" sz="2100"/>
              <a:t>People involved in collisions recover their losses </a:t>
            </a:r>
            <a:r>
              <a:rPr lang="en-US" sz="2100">
                <a:solidFill>
                  <a:srgbClr val="FFFF00"/>
                </a:solidFill>
              </a:rPr>
              <a:t>from their own insurance company</a:t>
            </a:r>
            <a:r>
              <a:rPr lang="en-US" sz="2100"/>
              <a:t> regardless of who is at fault…but with limitations as specified in the policy.</a:t>
            </a:r>
          </a:p>
        </p:txBody>
      </p:sp>
      <p:sp>
        <p:nvSpPr>
          <p:cNvPr id="96265" name="WordArt 9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No Fault</a:t>
            </a:r>
          </a:p>
        </p:txBody>
      </p:sp>
      <p:sp>
        <p:nvSpPr>
          <p:cNvPr id="96266" name="WordArt 10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No Fault</a:t>
            </a:r>
          </a:p>
        </p:txBody>
      </p:sp>
      <p:pic>
        <p:nvPicPr>
          <p:cNvPr id="962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276600" cy="176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304800" y="5029200"/>
            <a:ext cx="2819400" cy="1447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No fault insurance is</a:t>
            </a:r>
          </a:p>
          <a:p>
            <a:pPr algn="ctr"/>
            <a:r>
              <a:rPr lang="en-US" sz="2000" b="1"/>
              <a:t> handled differently</a:t>
            </a:r>
          </a:p>
          <a:p>
            <a:pPr algn="ctr"/>
            <a:r>
              <a:rPr lang="en-US" sz="2000" b="1"/>
              <a:t> from state to state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4876800" y="609600"/>
            <a:ext cx="3733800" cy="838200"/>
          </a:xfrm>
          <a:prstGeom prst="rect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What is No Fault </a:t>
            </a:r>
          </a:p>
          <a:p>
            <a:pPr algn="ctr"/>
            <a:r>
              <a:rPr lang="en-US" sz="2000" b="1"/>
              <a:t>Insurance?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utoUpdateAnimBg="0"/>
      <p:bldP spid="96264" grpId="0" autoUpdateAnimBg="0"/>
      <p:bldP spid="96265" grpId="0" animBg="1"/>
      <p:bldP spid="96266" grpId="0" animBg="1"/>
      <p:bldP spid="96270" grpId="0" animBg="1" autoUpdateAnimBg="0"/>
      <p:bldP spid="9627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WordArt 2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Uninsured and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underinsured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motorist insurance</a:t>
            </a:r>
          </a:p>
        </p:txBody>
      </p:sp>
      <p:sp>
        <p:nvSpPr>
          <p:cNvPr id="98307" name="WordArt 3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8308" name="AutoShape 4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4953000" y="762000"/>
            <a:ext cx="37338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100" i="1"/>
              <a:t>It pays for injuries to</a:t>
            </a:r>
          </a:p>
          <a:p>
            <a:pPr algn="ctr" eaLnBrk="0" hangingPunct="0"/>
            <a:r>
              <a:rPr lang="en-US" sz="2100" i="1"/>
              <a:t>you or your passengers</a:t>
            </a:r>
          </a:p>
          <a:p>
            <a:pPr algn="ctr" eaLnBrk="0" hangingPunct="0"/>
            <a:r>
              <a:rPr lang="en-US" sz="2100" i="1"/>
              <a:t>in the event of a hit and run collision or if those</a:t>
            </a:r>
          </a:p>
          <a:p>
            <a:pPr algn="ctr" eaLnBrk="0" hangingPunct="0"/>
            <a:r>
              <a:rPr lang="en-US" sz="2100" i="1"/>
              <a:t>who hit you have no </a:t>
            </a:r>
          </a:p>
          <a:p>
            <a:pPr algn="ctr" eaLnBrk="0" hangingPunct="0"/>
            <a:r>
              <a:rPr lang="en-US" sz="2100" i="1"/>
              <a:t>insurance or are</a:t>
            </a:r>
          </a:p>
          <a:p>
            <a:pPr algn="ctr" eaLnBrk="0" hangingPunct="0"/>
            <a:r>
              <a:rPr lang="en-US" sz="2100" i="1"/>
              <a:t>underinsured.</a:t>
            </a:r>
            <a:endParaRPr lang="en-US" sz="2100"/>
          </a:p>
        </p:txBody>
      </p:sp>
      <p:sp>
        <p:nvSpPr>
          <p:cNvPr id="98312" name="WordArt 8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Uninsured and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underinsured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motorist insurance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5562600" y="1295400"/>
            <a:ext cx="2590800" cy="838200"/>
          </a:xfrm>
          <a:prstGeom prst="rect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What is it?</a:t>
            </a:r>
          </a:p>
        </p:txBody>
      </p:sp>
      <p:sp>
        <p:nvSpPr>
          <p:cNvPr id="98315" name="WordArt 11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Uninsured and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underinsured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motorist insurance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 autoUpdateAnimBg="0"/>
      <p:bldP spid="98312" grpId="0" animBg="1"/>
      <p:bldP spid="98314" grpId="0" animBg="1" autoUpdateAnimBg="0"/>
      <p:bldP spid="983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WordArt 2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Uninsured and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underinsured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motorist insurance</a:t>
            </a:r>
          </a:p>
        </p:txBody>
      </p:sp>
      <p:sp>
        <p:nvSpPr>
          <p:cNvPr id="97284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7285" name="AutoShape 5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4114800" y="5715000"/>
            <a:ext cx="502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i="1"/>
              <a:t>Required in many states. </a:t>
            </a:r>
          </a:p>
          <a:p>
            <a:pPr algn="ctr"/>
            <a:r>
              <a:rPr lang="en-US" sz="2000" b="1" i="1"/>
              <a:t>Needed by all car owners.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953000" y="762000"/>
            <a:ext cx="37338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100" i="1"/>
              <a:t>It pays for injuries to</a:t>
            </a:r>
          </a:p>
          <a:p>
            <a:pPr algn="ctr" eaLnBrk="0" hangingPunct="0"/>
            <a:r>
              <a:rPr lang="en-US" sz="2100" i="1"/>
              <a:t>you or your passengers</a:t>
            </a:r>
          </a:p>
          <a:p>
            <a:pPr algn="ctr" eaLnBrk="0" hangingPunct="0"/>
            <a:r>
              <a:rPr lang="en-US" sz="2100" i="1"/>
              <a:t>in the event of a hit and run collision or if those</a:t>
            </a:r>
          </a:p>
          <a:p>
            <a:pPr algn="ctr" eaLnBrk="0" hangingPunct="0"/>
            <a:r>
              <a:rPr lang="en-US" sz="2100" i="1"/>
              <a:t>who hit you have no </a:t>
            </a:r>
          </a:p>
          <a:p>
            <a:pPr algn="ctr" eaLnBrk="0" hangingPunct="0"/>
            <a:r>
              <a:rPr lang="en-US" sz="2100" i="1"/>
              <a:t>insurance or are</a:t>
            </a:r>
          </a:p>
          <a:p>
            <a:pPr algn="ctr" eaLnBrk="0" hangingPunct="0"/>
            <a:r>
              <a:rPr lang="en-US" sz="2100" i="1"/>
              <a:t>underinsured.</a:t>
            </a:r>
            <a:endParaRPr lang="en-US" sz="2100"/>
          </a:p>
        </p:txBody>
      </p:sp>
      <p:sp>
        <p:nvSpPr>
          <p:cNvPr id="97289" name="WordArt 9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Uninsured and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underinsured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motorist insurance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304800" y="5334000"/>
            <a:ext cx="2819400" cy="1143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000" b="1"/>
              <a:t>Covers medical bills, </a:t>
            </a:r>
          </a:p>
          <a:p>
            <a:pPr algn="ctr">
              <a:lnSpc>
                <a:spcPct val="90000"/>
              </a:lnSpc>
            </a:pPr>
            <a:r>
              <a:rPr lang="en-US" sz="2000" b="1"/>
              <a:t>legal and court fees,</a:t>
            </a:r>
          </a:p>
          <a:p>
            <a:pPr algn="ctr">
              <a:lnSpc>
                <a:spcPct val="90000"/>
              </a:lnSpc>
            </a:pPr>
            <a:r>
              <a:rPr lang="en-US" sz="2000" b="1"/>
              <a:t> loss of wages</a:t>
            </a:r>
          </a:p>
        </p:txBody>
      </p:sp>
      <p:sp>
        <p:nvSpPr>
          <p:cNvPr id="97294" name="WordArt 14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Uninsured and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underinsured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motorist insurance</a:t>
            </a:r>
          </a:p>
        </p:txBody>
      </p:sp>
      <p:pic>
        <p:nvPicPr>
          <p:cNvPr id="97295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1844675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96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962400"/>
            <a:ext cx="1104900" cy="127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297" name="Freeform 17"/>
          <p:cNvSpPr>
            <a:spLocks/>
          </p:cNvSpPr>
          <p:nvPr/>
        </p:nvSpPr>
        <p:spPr bwMode="auto">
          <a:xfrm>
            <a:off x="6069013" y="4611688"/>
            <a:ext cx="3089275" cy="709612"/>
          </a:xfrm>
          <a:custGeom>
            <a:avLst/>
            <a:gdLst>
              <a:gd name="T0" fmla="*/ 9 w 1946"/>
              <a:gd name="T1" fmla="*/ 442 h 447"/>
              <a:gd name="T2" fmla="*/ 326 w 1946"/>
              <a:gd name="T3" fmla="*/ 442 h 447"/>
              <a:gd name="T4" fmla="*/ 610 w 1946"/>
              <a:gd name="T5" fmla="*/ 426 h 447"/>
              <a:gd name="T6" fmla="*/ 1703 w 1946"/>
              <a:gd name="T7" fmla="*/ 426 h 447"/>
              <a:gd name="T8" fmla="*/ 1787 w 1946"/>
              <a:gd name="T9" fmla="*/ 409 h 447"/>
              <a:gd name="T10" fmla="*/ 1862 w 1946"/>
              <a:gd name="T11" fmla="*/ 359 h 447"/>
              <a:gd name="T12" fmla="*/ 1937 w 1946"/>
              <a:gd name="T13" fmla="*/ 292 h 447"/>
              <a:gd name="T14" fmla="*/ 1929 w 1946"/>
              <a:gd name="T15" fmla="*/ 33 h 447"/>
              <a:gd name="T16" fmla="*/ 1828 w 1946"/>
              <a:gd name="T17" fmla="*/ 25 h 447"/>
              <a:gd name="T18" fmla="*/ 1636 w 1946"/>
              <a:gd name="T19" fmla="*/ 0 h 447"/>
              <a:gd name="T20" fmla="*/ 1361 w 1946"/>
              <a:gd name="T21" fmla="*/ 25 h 447"/>
              <a:gd name="T22" fmla="*/ 1344 w 1946"/>
              <a:gd name="T23" fmla="*/ 134 h 447"/>
              <a:gd name="T24" fmla="*/ 1319 w 1946"/>
              <a:gd name="T25" fmla="*/ 125 h 447"/>
              <a:gd name="T26" fmla="*/ 1278 w 1946"/>
              <a:gd name="T27" fmla="*/ 167 h 447"/>
              <a:gd name="T28" fmla="*/ 1202 w 1946"/>
              <a:gd name="T29" fmla="*/ 234 h 447"/>
              <a:gd name="T30" fmla="*/ 1102 w 1946"/>
              <a:gd name="T31" fmla="*/ 276 h 447"/>
              <a:gd name="T32" fmla="*/ 977 w 1946"/>
              <a:gd name="T33" fmla="*/ 359 h 447"/>
              <a:gd name="T34" fmla="*/ 977 w 1946"/>
              <a:gd name="T35" fmla="*/ 259 h 447"/>
              <a:gd name="T36" fmla="*/ 935 w 1946"/>
              <a:gd name="T37" fmla="*/ 267 h 447"/>
              <a:gd name="T38" fmla="*/ 910 w 1946"/>
              <a:gd name="T39" fmla="*/ 359 h 447"/>
              <a:gd name="T40" fmla="*/ 877 w 1946"/>
              <a:gd name="T41" fmla="*/ 384 h 447"/>
              <a:gd name="T42" fmla="*/ 835 w 1946"/>
              <a:gd name="T43" fmla="*/ 376 h 447"/>
              <a:gd name="T44" fmla="*/ 785 w 1946"/>
              <a:gd name="T45" fmla="*/ 342 h 447"/>
              <a:gd name="T46" fmla="*/ 768 w 1946"/>
              <a:gd name="T47" fmla="*/ 317 h 447"/>
              <a:gd name="T48" fmla="*/ 752 w 1946"/>
              <a:gd name="T49" fmla="*/ 267 h 447"/>
              <a:gd name="T50" fmla="*/ 777 w 1946"/>
              <a:gd name="T51" fmla="*/ 134 h 447"/>
              <a:gd name="T52" fmla="*/ 793 w 1946"/>
              <a:gd name="T53" fmla="*/ 84 h 447"/>
              <a:gd name="T54" fmla="*/ 226 w 1946"/>
              <a:gd name="T55" fmla="*/ 100 h 447"/>
              <a:gd name="T56" fmla="*/ 201 w 1946"/>
              <a:gd name="T57" fmla="*/ 109 h 447"/>
              <a:gd name="T58" fmla="*/ 176 w 1946"/>
              <a:gd name="T59" fmla="*/ 200 h 447"/>
              <a:gd name="T60" fmla="*/ 159 w 1946"/>
              <a:gd name="T61" fmla="*/ 317 h 447"/>
              <a:gd name="T62" fmla="*/ 100 w 1946"/>
              <a:gd name="T63" fmla="*/ 351 h 447"/>
              <a:gd name="T64" fmla="*/ 9 w 1946"/>
              <a:gd name="T65" fmla="*/ 442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46" h="447">
                <a:moveTo>
                  <a:pt x="9" y="442"/>
                </a:moveTo>
                <a:cubicBezTo>
                  <a:pt x="129" y="404"/>
                  <a:pt x="0" y="442"/>
                  <a:pt x="326" y="442"/>
                </a:cubicBezTo>
                <a:cubicBezTo>
                  <a:pt x="388" y="442"/>
                  <a:pt x="539" y="431"/>
                  <a:pt x="610" y="426"/>
                </a:cubicBezTo>
                <a:cubicBezTo>
                  <a:pt x="975" y="437"/>
                  <a:pt x="1339" y="447"/>
                  <a:pt x="1703" y="426"/>
                </a:cubicBezTo>
                <a:cubicBezTo>
                  <a:pt x="1731" y="419"/>
                  <a:pt x="1760" y="418"/>
                  <a:pt x="1787" y="409"/>
                </a:cubicBezTo>
                <a:cubicBezTo>
                  <a:pt x="1818" y="399"/>
                  <a:pt x="1830" y="369"/>
                  <a:pt x="1862" y="359"/>
                </a:cubicBezTo>
                <a:cubicBezTo>
                  <a:pt x="1886" y="335"/>
                  <a:pt x="1913" y="316"/>
                  <a:pt x="1937" y="292"/>
                </a:cubicBezTo>
                <a:cubicBezTo>
                  <a:pt x="1946" y="256"/>
                  <a:pt x="1935" y="41"/>
                  <a:pt x="1929" y="33"/>
                </a:cubicBezTo>
                <a:cubicBezTo>
                  <a:pt x="1909" y="6"/>
                  <a:pt x="1862" y="28"/>
                  <a:pt x="1828" y="25"/>
                </a:cubicBezTo>
                <a:cubicBezTo>
                  <a:pt x="1692" y="4"/>
                  <a:pt x="1756" y="11"/>
                  <a:pt x="1636" y="0"/>
                </a:cubicBezTo>
                <a:cubicBezTo>
                  <a:pt x="1544" y="9"/>
                  <a:pt x="1453" y="16"/>
                  <a:pt x="1361" y="25"/>
                </a:cubicBezTo>
                <a:cubicBezTo>
                  <a:pt x="1375" y="68"/>
                  <a:pt x="1404" y="113"/>
                  <a:pt x="1344" y="134"/>
                </a:cubicBezTo>
                <a:cubicBezTo>
                  <a:pt x="1336" y="131"/>
                  <a:pt x="1328" y="124"/>
                  <a:pt x="1319" y="125"/>
                </a:cubicBezTo>
                <a:cubicBezTo>
                  <a:pt x="1295" y="129"/>
                  <a:pt x="1291" y="152"/>
                  <a:pt x="1278" y="167"/>
                </a:cubicBezTo>
                <a:cubicBezTo>
                  <a:pt x="1260" y="189"/>
                  <a:pt x="1225" y="218"/>
                  <a:pt x="1202" y="234"/>
                </a:cubicBezTo>
                <a:cubicBezTo>
                  <a:pt x="1185" y="246"/>
                  <a:pt x="1106" y="274"/>
                  <a:pt x="1102" y="276"/>
                </a:cubicBezTo>
                <a:cubicBezTo>
                  <a:pt x="1060" y="342"/>
                  <a:pt x="1056" y="348"/>
                  <a:pt x="977" y="359"/>
                </a:cubicBezTo>
                <a:cubicBezTo>
                  <a:pt x="990" y="304"/>
                  <a:pt x="1000" y="316"/>
                  <a:pt x="977" y="259"/>
                </a:cubicBezTo>
                <a:cubicBezTo>
                  <a:pt x="963" y="262"/>
                  <a:pt x="947" y="260"/>
                  <a:pt x="935" y="267"/>
                </a:cubicBezTo>
                <a:cubicBezTo>
                  <a:pt x="909" y="282"/>
                  <a:pt x="914" y="349"/>
                  <a:pt x="910" y="359"/>
                </a:cubicBezTo>
                <a:cubicBezTo>
                  <a:pt x="904" y="372"/>
                  <a:pt x="888" y="376"/>
                  <a:pt x="877" y="384"/>
                </a:cubicBezTo>
                <a:cubicBezTo>
                  <a:pt x="863" y="381"/>
                  <a:pt x="848" y="382"/>
                  <a:pt x="835" y="376"/>
                </a:cubicBezTo>
                <a:cubicBezTo>
                  <a:pt x="817" y="368"/>
                  <a:pt x="785" y="342"/>
                  <a:pt x="785" y="342"/>
                </a:cubicBezTo>
                <a:cubicBezTo>
                  <a:pt x="779" y="334"/>
                  <a:pt x="772" y="326"/>
                  <a:pt x="768" y="317"/>
                </a:cubicBezTo>
                <a:cubicBezTo>
                  <a:pt x="761" y="301"/>
                  <a:pt x="752" y="267"/>
                  <a:pt x="752" y="267"/>
                </a:cubicBezTo>
                <a:cubicBezTo>
                  <a:pt x="758" y="207"/>
                  <a:pt x="760" y="184"/>
                  <a:pt x="777" y="134"/>
                </a:cubicBezTo>
                <a:cubicBezTo>
                  <a:pt x="783" y="117"/>
                  <a:pt x="793" y="84"/>
                  <a:pt x="793" y="84"/>
                </a:cubicBezTo>
                <a:cubicBezTo>
                  <a:pt x="701" y="21"/>
                  <a:pt x="374" y="88"/>
                  <a:pt x="226" y="100"/>
                </a:cubicBezTo>
                <a:cubicBezTo>
                  <a:pt x="218" y="103"/>
                  <a:pt x="207" y="102"/>
                  <a:pt x="201" y="109"/>
                </a:cubicBezTo>
                <a:cubicBezTo>
                  <a:pt x="186" y="127"/>
                  <a:pt x="184" y="177"/>
                  <a:pt x="176" y="200"/>
                </a:cubicBezTo>
                <a:cubicBezTo>
                  <a:pt x="171" y="239"/>
                  <a:pt x="176" y="282"/>
                  <a:pt x="159" y="317"/>
                </a:cubicBezTo>
                <a:cubicBezTo>
                  <a:pt x="155" y="325"/>
                  <a:pt x="104" y="349"/>
                  <a:pt x="100" y="351"/>
                </a:cubicBezTo>
                <a:cubicBezTo>
                  <a:pt x="85" y="399"/>
                  <a:pt x="51" y="422"/>
                  <a:pt x="9" y="442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298" name="Freeform 18"/>
          <p:cNvSpPr>
            <a:spLocks/>
          </p:cNvSpPr>
          <p:nvPr/>
        </p:nvSpPr>
        <p:spPr bwMode="auto">
          <a:xfrm>
            <a:off x="3559175" y="4757738"/>
            <a:ext cx="1131888" cy="555625"/>
          </a:xfrm>
          <a:custGeom>
            <a:avLst/>
            <a:gdLst>
              <a:gd name="T0" fmla="*/ 713 w 713"/>
              <a:gd name="T1" fmla="*/ 0 h 350"/>
              <a:gd name="T2" fmla="*/ 454 w 713"/>
              <a:gd name="T3" fmla="*/ 25 h 350"/>
              <a:gd name="T4" fmla="*/ 120 w 713"/>
              <a:gd name="T5" fmla="*/ 17 h 350"/>
              <a:gd name="T6" fmla="*/ 54 w 713"/>
              <a:gd name="T7" fmla="*/ 83 h 350"/>
              <a:gd name="T8" fmla="*/ 179 w 713"/>
              <a:gd name="T9" fmla="*/ 309 h 350"/>
              <a:gd name="T10" fmla="*/ 555 w 713"/>
              <a:gd name="T11" fmla="*/ 325 h 350"/>
              <a:gd name="T12" fmla="*/ 713 w 713"/>
              <a:gd name="T13" fmla="*/ 350 h 350"/>
              <a:gd name="T14" fmla="*/ 696 w 713"/>
              <a:gd name="T15" fmla="*/ 275 h 350"/>
              <a:gd name="T16" fmla="*/ 705 w 713"/>
              <a:gd name="T17" fmla="*/ 250 h 350"/>
              <a:gd name="T18" fmla="*/ 680 w 713"/>
              <a:gd name="T19" fmla="*/ 242 h 350"/>
              <a:gd name="T20" fmla="*/ 646 w 713"/>
              <a:gd name="T21" fmla="*/ 192 h 350"/>
              <a:gd name="T22" fmla="*/ 638 w 713"/>
              <a:gd name="T23" fmla="*/ 42 h 350"/>
              <a:gd name="T24" fmla="*/ 713 w 713"/>
              <a:gd name="T2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13" h="350">
                <a:moveTo>
                  <a:pt x="713" y="0"/>
                </a:moveTo>
                <a:cubicBezTo>
                  <a:pt x="628" y="5"/>
                  <a:pt x="538" y="5"/>
                  <a:pt x="454" y="25"/>
                </a:cubicBezTo>
                <a:cubicBezTo>
                  <a:pt x="310" y="2"/>
                  <a:pt x="369" y="8"/>
                  <a:pt x="120" y="17"/>
                </a:cubicBezTo>
                <a:cubicBezTo>
                  <a:pt x="62" y="31"/>
                  <a:pt x="33" y="26"/>
                  <a:pt x="54" y="83"/>
                </a:cubicBezTo>
                <a:cubicBezTo>
                  <a:pt x="63" y="327"/>
                  <a:pt x="0" y="325"/>
                  <a:pt x="179" y="309"/>
                </a:cubicBezTo>
                <a:cubicBezTo>
                  <a:pt x="285" y="271"/>
                  <a:pt x="439" y="315"/>
                  <a:pt x="555" y="325"/>
                </a:cubicBezTo>
                <a:cubicBezTo>
                  <a:pt x="608" y="337"/>
                  <a:pt x="662" y="334"/>
                  <a:pt x="713" y="350"/>
                </a:cubicBezTo>
                <a:cubicBezTo>
                  <a:pt x="668" y="282"/>
                  <a:pt x="673" y="322"/>
                  <a:pt x="696" y="275"/>
                </a:cubicBezTo>
                <a:cubicBezTo>
                  <a:pt x="700" y="267"/>
                  <a:pt x="702" y="258"/>
                  <a:pt x="705" y="250"/>
                </a:cubicBezTo>
                <a:cubicBezTo>
                  <a:pt x="697" y="247"/>
                  <a:pt x="686" y="248"/>
                  <a:pt x="680" y="242"/>
                </a:cubicBezTo>
                <a:cubicBezTo>
                  <a:pt x="666" y="228"/>
                  <a:pt x="646" y="192"/>
                  <a:pt x="646" y="192"/>
                </a:cubicBezTo>
                <a:cubicBezTo>
                  <a:pt x="626" y="130"/>
                  <a:pt x="617" y="122"/>
                  <a:pt x="638" y="42"/>
                </a:cubicBezTo>
                <a:cubicBezTo>
                  <a:pt x="645" y="14"/>
                  <a:pt x="691" y="7"/>
                  <a:pt x="713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299" name="AutoShape 19"/>
          <p:cNvSpPr>
            <a:spLocks noChangeArrowheads="1"/>
          </p:cNvSpPr>
          <p:nvPr/>
        </p:nvSpPr>
        <p:spPr bwMode="auto">
          <a:xfrm>
            <a:off x="5486400" y="3581400"/>
            <a:ext cx="1676400" cy="685800"/>
          </a:xfrm>
          <a:prstGeom prst="wedgeRoundRectCallout">
            <a:avLst>
              <a:gd name="adj1" fmla="val -39204"/>
              <a:gd name="adj2" fmla="val 77778"/>
              <a:gd name="adj3" fmla="val 16667"/>
            </a:avLst>
          </a:prstGeom>
          <a:gradFill rotWithShape="0">
            <a:gsLst>
              <a:gs pos="0">
                <a:srgbClr val="B2B2B2">
                  <a:gamma/>
                  <a:shade val="46275"/>
                  <a:invGamma/>
                </a:srgbClr>
              </a:gs>
              <a:gs pos="100000">
                <a:srgbClr val="B2B2B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600" b="1" i="1">
                <a:solidFill>
                  <a:srgbClr val="FFFF00"/>
                </a:solidFill>
              </a:rPr>
              <a:t>“Hey, you get back here!”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 autoUpdateAnimBg="0"/>
      <p:bldP spid="97292" grpId="0" animBg="1" autoUpdateAnimBg="0"/>
      <p:bldP spid="9729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wipe out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838200"/>
            <a:ext cx="505777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 rot="556328">
            <a:off x="5638800" y="1524000"/>
            <a:ext cx="2362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Insurance Policy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3"/>
                </p:tgtEl>
              </p:cMediaNode>
            </p:audio>
          </p:childTnLst>
        </p:cTn>
      </p:par>
    </p:tnLst>
    <p:bldLst>
      <p:bldP spid="10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WordArt 1026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87043" name="Text Box 1027"/>
          <p:cNvSpPr txBox="1">
            <a:spLocks noChangeArrowheads="1"/>
          </p:cNvSpPr>
          <p:nvPr/>
        </p:nvSpPr>
        <p:spPr bwMode="auto">
          <a:xfrm>
            <a:off x="0" y="1981200"/>
            <a:ext cx="9144000" cy="20129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6858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Arial Narrow" pitchFamily="34" charset="0"/>
              </a:rPr>
              <a:t>    A system of protection against loss in which a number of individuals agree to pay certain sums for a guarantee                 that they will be compensated for a specific loss.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latin typeface="Arial Narrow" pitchFamily="34" charset="0"/>
              </a:rPr>
              <a:t>Every state has financial responsibility laws…requiring                   that you can pay for damages that you cause.</a:t>
            </a:r>
          </a:p>
        </p:txBody>
      </p:sp>
      <p:sp>
        <p:nvSpPr>
          <p:cNvPr id="87044" name="Rectangle 1028"/>
          <p:cNvSpPr>
            <a:spLocks noChangeArrowheads="1"/>
          </p:cNvSpPr>
          <p:nvPr/>
        </p:nvSpPr>
        <p:spPr bwMode="auto">
          <a:xfrm>
            <a:off x="4876800" y="381000"/>
            <a:ext cx="3581400" cy="990600"/>
          </a:xfrm>
          <a:prstGeom prst="rect">
            <a:avLst/>
          </a:prstGeom>
          <a:gradFill rotWithShape="0">
            <a:gsLst>
              <a:gs pos="0">
                <a:srgbClr val="FF5008">
                  <a:gamma/>
                  <a:shade val="46275"/>
                  <a:invGamma/>
                </a:srgbClr>
              </a:gs>
              <a:gs pos="100000">
                <a:srgbClr val="FF5008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68392" dir="1308085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What is a definition </a:t>
            </a: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of insurance?</a:t>
            </a:r>
          </a:p>
        </p:txBody>
      </p:sp>
      <p:pic>
        <p:nvPicPr>
          <p:cNvPr id="87045" name="Picture 10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2601913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6" name="Picture 10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276350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7" name="Picture 10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2057400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048" name="Rectangle 1032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1033"/>
          <p:cNvSpPr>
            <a:spLocks noChangeArrowheads="1"/>
          </p:cNvSpPr>
          <p:nvPr/>
        </p:nvSpPr>
        <p:spPr bwMode="auto">
          <a:xfrm>
            <a:off x="6629400" y="44196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C4C4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2"/>
                </a:solidFill>
              </a:rPr>
              <a:t>Policy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  <p:bldP spid="87044" grpId="0" animBg="1" autoUpdateAnimBg="0"/>
      <p:bldP spid="8704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810000" y="2286000"/>
            <a:ext cx="53340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6858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/>
              <a:t>Property Damage Liability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/>
              <a:t>Bodily Injury Liability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/>
              <a:t>Medical Payments Insurance          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/>
              <a:t>Collision Coverage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/>
              <a:t>Comprehensive Coverage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/>
              <a:t>No-Fault Coverage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/>
              <a:t>Uninsured Motorist Coverage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/>
              <a:t>Underinsured Motorist Protection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/>
          </a:p>
        </p:txBody>
      </p:sp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304800" y="3733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Types of Car Insurance</a:t>
            </a:r>
          </a:p>
        </p:txBody>
      </p:sp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60422" name="AutoShape 6"/>
          <p:cNvSpPr>
            <a:spLocks/>
          </p:cNvSpPr>
          <p:nvPr/>
        </p:nvSpPr>
        <p:spPr bwMode="auto">
          <a:xfrm>
            <a:off x="3276600" y="2667000"/>
            <a:ext cx="381000" cy="3048000"/>
          </a:xfrm>
          <a:prstGeom prst="rightBrace">
            <a:avLst>
              <a:gd name="adj1" fmla="val 66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876800" y="381000"/>
            <a:ext cx="3581400" cy="990600"/>
          </a:xfrm>
          <a:prstGeom prst="rect">
            <a:avLst/>
          </a:prstGeom>
          <a:gradFill rotWithShape="0">
            <a:gsLst>
              <a:gs pos="0">
                <a:srgbClr val="FF5008">
                  <a:gamma/>
                  <a:shade val="46275"/>
                  <a:invGamma/>
                </a:srgbClr>
              </a:gs>
              <a:gs pos="100000">
                <a:srgbClr val="FF5008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68392" dir="1308085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What are the different</a:t>
            </a: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types of auto insurance?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1143000" y="6019800"/>
            <a:ext cx="6400800" cy="6096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…let’s consider them one at a time 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0" grpId="0" animBg="1"/>
      <p:bldP spid="60422" grpId="0" animBg="1"/>
      <p:bldP spid="60423" grpId="0" animBg="1" autoUpdateAnimBg="0"/>
      <p:bldP spid="604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5105400" y="990600"/>
            <a:ext cx="3124200" cy="1917700"/>
          </a:xfrm>
          <a:prstGeom prst="rect">
            <a:avLst/>
          </a:prstGeom>
          <a:noFill/>
          <a:ln>
            <a:noFill/>
          </a:ln>
          <a:effectLst>
            <a:outerShdw dist="40161" dir="11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6858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2000"/>
              <a:t>    Liability insurance covers the damage </a:t>
            </a:r>
            <a:r>
              <a:rPr lang="en-US" sz="2000" i="1">
                <a:solidFill>
                  <a:srgbClr val="FFFF00"/>
                </a:solidFill>
              </a:rPr>
              <a:t>you cause</a:t>
            </a:r>
            <a:r>
              <a:rPr lang="en-US" sz="2000"/>
              <a:t> to other vehicles, people, or property</a:t>
            </a:r>
          </a:p>
        </p:txBody>
      </p:sp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457200" y="35052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Liability</a:t>
            </a:r>
          </a:p>
        </p:txBody>
      </p:sp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0117" name="AutoShape 5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012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95800"/>
            <a:ext cx="4191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22" name="AutoShape 10"/>
          <p:cNvSpPr>
            <a:spLocks noChangeArrowheads="1"/>
          </p:cNvSpPr>
          <p:nvPr/>
        </p:nvSpPr>
        <p:spPr bwMode="auto">
          <a:xfrm>
            <a:off x="5638800" y="3810000"/>
            <a:ext cx="1447800" cy="609600"/>
          </a:xfrm>
          <a:prstGeom prst="cloudCallout">
            <a:avLst>
              <a:gd name="adj1" fmla="val -21931"/>
              <a:gd name="adj2" fmla="val 9375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600" b="1"/>
              <a:t>Oops, my fault</a:t>
            </a: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457200" y="4648200"/>
            <a:ext cx="2590800" cy="6096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0322" dir="1106097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000" i="1"/>
              <a:t>There are two types</a:t>
            </a:r>
          </a:p>
        </p:txBody>
      </p:sp>
      <p:sp>
        <p:nvSpPr>
          <p:cNvPr id="90127" name="WordArt 15"/>
          <p:cNvSpPr>
            <a:spLocks noChangeArrowheads="1" noChangeShapeType="1" noTextEdit="1"/>
          </p:cNvSpPr>
          <p:nvPr/>
        </p:nvSpPr>
        <p:spPr bwMode="auto">
          <a:xfrm>
            <a:off x="457200" y="35052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Liability</a:t>
            </a:r>
          </a:p>
        </p:txBody>
      </p:sp>
      <p:sp>
        <p:nvSpPr>
          <p:cNvPr id="90128" name="WordArt 16"/>
          <p:cNvSpPr>
            <a:spLocks noChangeArrowheads="1" noChangeShapeType="1" noTextEdit="1"/>
          </p:cNvSpPr>
          <p:nvPr/>
        </p:nvSpPr>
        <p:spPr bwMode="auto">
          <a:xfrm>
            <a:off x="457200" y="35052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Liability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4800600" y="304800"/>
            <a:ext cx="3657600" cy="609600"/>
          </a:xfrm>
          <a:prstGeom prst="rect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What is Liability?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22" grpId="0" animBg="1" autoUpdateAnimBg="0"/>
      <p:bldP spid="90126" grpId="0" animBg="1" autoUpdateAnimBg="0"/>
      <p:bldP spid="90127" grpId="0" animBg="1"/>
      <p:bldP spid="90128" grpId="0" animBg="1"/>
      <p:bldP spid="9012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4876800" y="609600"/>
            <a:ext cx="3733800" cy="838200"/>
          </a:xfrm>
          <a:prstGeom prst="rect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What is Property </a:t>
            </a:r>
          </a:p>
          <a:p>
            <a:pPr algn="ctr"/>
            <a:r>
              <a:rPr lang="en-US" sz="2000" b="1"/>
              <a:t>Damage Liability?</a:t>
            </a: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4038600" y="2057400"/>
            <a:ext cx="4953000" cy="1006475"/>
          </a:xfrm>
          <a:prstGeom prst="rect">
            <a:avLst/>
          </a:prstGeom>
          <a:noFill/>
          <a:ln>
            <a:noFill/>
          </a:ln>
          <a:effectLst>
            <a:outerShdw dist="40161" dir="11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6858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2000"/>
              <a:t>    Property Damage Liability insurance </a:t>
            </a:r>
            <a:r>
              <a:rPr lang="en-US" sz="2000">
                <a:solidFill>
                  <a:srgbClr val="FFFF00"/>
                </a:solidFill>
              </a:rPr>
              <a:t>covers the damage you cause</a:t>
            </a:r>
            <a:r>
              <a:rPr lang="en-US" sz="2000"/>
              <a:t> to           other vehicles or property.</a:t>
            </a:r>
          </a:p>
        </p:txBody>
      </p:sp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457200" y="38862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Liability</a:t>
            </a:r>
          </a:p>
        </p:txBody>
      </p:sp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2165" name="AutoShape 5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876800" y="381000"/>
            <a:ext cx="3733800" cy="1295400"/>
          </a:xfrm>
          <a:prstGeom prst="rect">
            <a:avLst/>
          </a:prstGeom>
          <a:gradFill rotWithShape="0">
            <a:gsLst>
              <a:gs pos="0">
                <a:srgbClr val="FF5008">
                  <a:gamma/>
                  <a:shade val="46275"/>
                  <a:invGamma/>
                </a:srgbClr>
              </a:gs>
              <a:gs pos="100000">
                <a:srgbClr val="FF5008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68392" dir="1308085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Recommended coverage: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$100,000 Property damage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each occurrence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0" y="6019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i="1"/>
              <a:t>If you were to hit a very expensive vehicle(s) or take out an expensive</a:t>
            </a:r>
          </a:p>
          <a:p>
            <a:pPr algn="ctr"/>
            <a:r>
              <a:rPr lang="en-US" sz="2000" b="1" i="1"/>
              <a:t>traffic light – the cost could be very high…required in most states.</a:t>
            </a:r>
          </a:p>
        </p:txBody>
      </p:sp>
      <p:pic>
        <p:nvPicPr>
          <p:cNvPr id="92169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95800"/>
            <a:ext cx="4191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5638800" y="3810000"/>
            <a:ext cx="1447800" cy="609600"/>
          </a:xfrm>
          <a:prstGeom prst="cloudCallout">
            <a:avLst>
              <a:gd name="adj1" fmla="val -21931"/>
              <a:gd name="adj2" fmla="val 9375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400" b="1"/>
              <a:t>Oops, my fault</a:t>
            </a:r>
          </a:p>
        </p:txBody>
      </p:sp>
      <p:sp>
        <p:nvSpPr>
          <p:cNvPr id="92171" name="WordArt 11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Property Damage</a:t>
            </a:r>
          </a:p>
        </p:txBody>
      </p:sp>
      <p:sp>
        <p:nvSpPr>
          <p:cNvPr id="92172" name="WordArt 12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Property Damage</a:t>
            </a:r>
          </a:p>
        </p:txBody>
      </p:sp>
      <p:sp>
        <p:nvSpPr>
          <p:cNvPr id="92173" name="WordArt 13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Property Damage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4" grpId="0" animBg="1" autoUpdateAnimBg="0"/>
      <p:bldP spid="92162" grpId="0" autoUpdateAnimBg="0"/>
      <p:bldP spid="92166" grpId="0" animBg="1" autoUpdateAnimBg="0"/>
      <p:bldP spid="92168" grpId="0" autoUpdateAnimBg="0"/>
      <p:bldP spid="92172" grpId="0" animBg="1"/>
      <p:bldP spid="921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4876800" y="609600"/>
            <a:ext cx="3733800" cy="838200"/>
          </a:xfrm>
          <a:prstGeom prst="rect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What is Bodily </a:t>
            </a:r>
          </a:p>
          <a:p>
            <a:pPr algn="ctr"/>
            <a:r>
              <a:rPr lang="en-US" sz="2000" b="1"/>
              <a:t>Injury Liability?</a:t>
            </a:r>
          </a:p>
        </p:txBody>
      </p:sp>
      <p:sp>
        <p:nvSpPr>
          <p:cNvPr id="91149" name="WordArt 13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Bodily Injury</a:t>
            </a:r>
          </a:p>
        </p:txBody>
      </p:sp>
      <p:sp>
        <p:nvSpPr>
          <p:cNvPr id="91139" name="WordArt 3"/>
          <p:cNvSpPr>
            <a:spLocks noChangeArrowheads="1" noChangeShapeType="1" noTextEdit="1"/>
          </p:cNvSpPr>
          <p:nvPr/>
        </p:nvSpPr>
        <p:spPr bwMode="auto">
          <a:xfrm>
            <a:off x="457200" y="38862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Liability</a:t>
            </a:r>
          </a:p>
        </p:txBody>
      </p:sp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1141" name="AutoShape 5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4876800" y="381000"/>
            <a:ext cx="3733800" cy="1295400"/>
          </a:xfrm>
          <a:prstGeom prst="rect">
            <a:avLst/>
          </a:prstGeom>
          <a:gradFill rotWithShape="0">
            <a:gsLst>
              <a:gs pos="0">
                <a:srgbClr val="FF5008">
                  <a:gamma/>
                  <a:shade val="46275"/>
                  <a:invGamma/>
                </a:srgbClr>
              </a:gs>
              <a:gs pos="100000">
                <a:srgbClr val="FF5008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68392" dir="1308085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Recommended coverage: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$100,000 each person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$300,000 each occurrence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2438400" y="6019800"/>
            <a:ext cx="6705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000" b="1" i="1"/>
              <a:t>Required in most states.</a:t>
            </a:r>
          </a:p>
          <a:p>
            <a:pPr algn="ctr">
              <a:lnSpc>
                <a:spcPct val="90000"/>
              </a:lnSpc>
            </a:pPr>
            <a:r>
              <a:rPr lang="en-US" sz="2000" b="1" i="1"/>
              <a:t>State minimums are usually inadequate</a:t>
            </a:r>
          </a:p>
        </p:txBody>
      </p:sp>
      <p:pic>
        <p:nvPicPr>
          <p:cNvPr id="9114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95800"/>
            <a:ext cx="4191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46" name="AutoShape 10"/>
          <p:cNvSpPr>
            <a:spLocks noChangeArrowheads="1"/>
          </p:cNvSpPr>
          <p:nvPr/>
        </p:nvSpPr>
        <p:spPr bwMode="auto">
          <a:xfrm>
            <a:off x="5638800" y="3810000"/>
            <a:ext cx="1447800" cy="609600"/>
          </a:xfrm>
          <a:prstGeom prst="cloudCallout">
            <a:avLst>
              <a:gd name="adj1" fmla="val -21931"/>
              <a:gd name="adj2" fmla="val 9375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400" b="1"/>
              <a:t>Oops, my fault</a:t>
            </a:r>
          </a:p>
        </p:txBody>
      </p:sp>
      <p:sp>
        <p:nvSpPr>
          <p:cNvPr id="91148" name="WordArt 12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Bodily Injury</a:t>
            </a:r>
          </a:p>
        </p:txBody>
      </p:sp>
      <p:sp>
        <p:nvSpPr>
          <p:cNvPr id="91150" name="WordArt 14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Bodily Injury</a:t>
            </a:r>
          </a:p>
        </p:txBody>
      </p:sp>
      <p:pic>
        <p:nvPicPr>
          <p:cNvPr id="91151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11461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4724400" y="2057400"/>
            <a:ext cx="4191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1900" b="1"/>
              <a:t>Bodily Injury Liability pays                  claims for injuries or death</a:t>
            </a:r>
          </a:p>
          <a:p>
            <a:pPr algn="ctr" eaLnBrk="0" hangingPunct="0"/>
            <a:r>
              <a:rPr lang="en-US" sz="1900" b="1">
                <a:solidFill>
                  <a:srgbClr val="FFFF00"/>
                </a:solidFill>
              </a:rPr>
              <a:t>you have caused to others</a:t>
            </a:r>
            <a:r>
              <a:rPr lang="en-US" sz="1900" b="1"/>
              <a:t> </a:t>
            </a:r>
          </a:p>
          <a:p>
            <a:pPr algn="ctr" eaLnBrk="0" hangingPunct="0"/>
            <a:r>
              <a:rPr lang="en-US" sz="1900" b="1"/>
              <a:t>involved in the collision.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4" grpId="0" animBg="1" autoUpdateAnimBg="0"/>
      <p:bldP spid="91142" grpId="0" animBg="1" autoUpdateAnimBg="0"/>
      <p:bldP spid="91144" grpId="0" autoUpdateAnimBg="0"/>
      <p:bldP spid="91148" grpId="0" animBg="1"/>
      <p:bldP spid="91150" grpId="0" animBg="1"/>
      <p:bldP spid="911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Medical Payments</a:t>
            </a:r>
          </a:p>
        </p:txBody>
      </p:sp>
      <p:sp>
        <p:nvSpPr>
          <p:cNvPr id="93187" name="WordArt 3"/>
          <p:cNvSpPr>
            <a:spLocks noChangeArrowheads="1" noChangeShapeType="1" noTextEdit="1"/>
          </p:cNvSpPr>
          <p:nvPr/>
        </p:nvSpPr>
        <p:spPr bwMode="auto">
          <a:xfrm>
            <a:off x="457200" y="3733800"/>
            <a:ext cx="2886075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Insurance</a:t>
            </a:r>
          </a:p>
        </p:txBody>
      </p:sp>
      <p:sp>
        <p:nvSpPr>
          <p:cNvPr id="93188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3189" name="AutoShape 5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2438400" y="6019800"/>
            <a:ext cx="6705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000" b="1" i="1"/>
              <a:t>Pays immediate medical cost even if there is </a:t>
            </a:r>
          </a:p>
          <a:p>
            <a:pPr algn="ctr">
              <a:lnSpc>
                <a:spcPct val="80000"/>
              </a:lnSpc>
            </a:pPr>
            <a:r>
              <a:rPr lang="en-US" sz="2000" b="1" i="1"/>
              <a:t>additional medical insurance.</a:t>
            </a:r>
          </a:p>
        </p:txBody>
      </p:sp>
      <p:sp>
        <p:nvSpPr>
          <p:cNvPr id="93195" name="WordArt 11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Medical Payments</a:t>
            </a:r>
          </a:p>
        </p:txBody>
      </p:sp>
      <p:sp>
        <p:nvSpPr>
          <p:cNvPr id="93196" name="WordArt 12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2886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Medical Payments</a:t>
            </a:r>
          </a:p>
        </p:txBody>
      </p:sp>
      <p:pic>
        <p:nvPicPr>
          <p:cNvPr id="9319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11461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5105400" y="304800"/>
            <a:ext cx="35814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100"/>
              <a:t>Medical Payments          Insurance covers bodily injuries and funeral expenses for occupants in an insured vehicle up to stated amounts, </a:t>
            </a:r>
            <a:r>
              <a:rPr lang="en-US" sz="2100">
                <a:solidFill>
                  <a:srgbClr val="FFFF00"/>
                </a:solidFill>
              </a:rPr>
              <a:t>regardless of who was at fault.</a:t>
            </a:r>
          </a:p>
        </p:txBody>
      </p:sp>
      <p:pic>
        <p:nvPicPr>
          <p:cNvPr id="9320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906713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4876800" y="609600"/>
            <a:ext cx="3733800" cy="838200"/>
          </a:xfrm>
          <a:prstGeom prst="rect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What is Medical </a:t>
            </a:r>
          </a:p>
          <a:p>
            <a:pPr algn="ctr"/>
            <a:r>
              <a:rPr lang="en-US" sz="2000" b="1"/>
              <a:t>Payments Insurance?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2" grpId="0" autoUpdateAnimBg="0"/>
      <p:bldP spid="93195" grpId="0" animBg="1"/>
      <p:bldP spid="93196" grpId="0" animBg="1"/>
      <p:bldP spid="93198" grpId="0" autoUpdateAnimBg="0"/>
      <p:bldP spid="9320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WordArt 2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Collision</a:t>
            </a:r>
          </a:p>
        </p:txBody>
      </p:sp>
      <p:sp>
        <p:nvSpPr>
          <p:cNvPr id="94211" name="WordArt 3"/>
          <p:cNvSpPr>
            <a:spLocks noChangeArrowheads="1" noChangeShapeType="1" noTextEdit="1"/>
          </p:cNvSpPr>
          <p:nvPr/>
        </p:nvSpPr>
        <p:spPr bwMode="auto">
          <a:xfrm>
            <a:off x="457200" y="3733800"/>
            <a:ext cx="2886075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Insurance</a:t>
            </a:r>
          </a:p>
        </p:txBody>
      </p:sp>
      <p:sp>
        <p:nvSpPr>
          <p:cNvPr id="94212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3271838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5008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DomCasual BT"/>
              </a:rPr>
              <a:t>Auto Insurance</a:t>
            </a:r>
          </a:p>
        </p:txBody>
      </p:sp>
      <p:sp>
        <p:nvSpPr>
          <p:cNvPr id="94213" name="AutoShape 5"/>
          <p:cNvSpPr>
            <a:spLocks/>
          </p:cNvSpPr>
          <p:nvPr/>
        </p:nvSpPr>
        <p:spPr bwMode="auto">
          <a:xfrm>
            <a:off x="3429000" y="2667000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5867400" y="6019800"/>
            <a:ext cx="3276600" cy="38100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438400" y="5715000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en-US" sz="2000" b="1" i="1"/>
              <a:t>Important coverage for new and expensive cars…</a:t>
            </a:r>
          </a:p>
          <a:p>
            <a:pPr algn="ctr">
              <a:lnSpc>
                <a:spcPct val="80000"/>
              </a:lnSpc>
            </a:pPr>
            <a:r>
              <a:rPr lang="en-US" sz="2000" b="1" i="1"/>
              <a:t>usually dropped after about 7 years of ownership </a:t>
            </a:r>
          </a:p>
          <a:p>
            <a:pPr algn="ctr">
              <a:lnSpc>
                <a:spcPct val="80000"/>
              </a:lnSpc>
            </a:pPr>
            <a:r>
              <a:rPr lang="en-US" sz="2000" b="1" i="1"/>
              <a:t>when the vehicle’s value has decreased.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5105400" y="304800"/>
            <a:ext cx="35814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100" i="1"/>
              <a:t>Collision Insurance</a:t>
            </a:r>
            <a:r>
              <a:rPr lang="en-US" sz="2100"/>
              <a:t> pays the cost of repairing or replacing the owners car </a:t>
            </a:r>
            <a:r>
              <a:rPr lang="en-US" sz="2100">
                <a:solidFill>
                  <a:srgbClr val="FFFF00"/>
                </a:solidFill>
              </a:rPr>
              <a:t>when the owner is at fault</a:t>
            </a:r>
            <a:r>
              <a:rPr lang="en-US" sz="2100"/>
              <a:t> or when when the owner cannot collect from the person   who is at fault.</a:t>
            </a:r>
          </a:p>
        </p:txBody>
      </p:sp>
      <p:sp>
        <p:nvSpPr>
          <p:cNvPr id="94221" name="WordArt 13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Collision</a:t>
            </a:r>
          </a:p>
        </p:txBody>
      </p:sp>
      <p:sp>
        <p:nvSpPr>
          <p:cNvPr id="94222" name="WordArt 14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7336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Arial Black"/>
              </a:rPr>
              <a:t>Collision</a:t>
            </a:r>
          </a:p>
        </p:txBody>
      </p:sp>
      <p:pic>
        <p:nvPicPr>
          <p:cNvPr id="94223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76800"/>
            <a:ext cx="1781175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4876800" y="609600"/>
            <a:ext cx="3733800" cy="838200"/>
          </a:xfrm>
          <a:prstGeom prst="rect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What is Collision </a:t>
            </a:r>
          </a:p>
          <a:p>
            <a:pPr algn="ctr"/>
            <a:r>
              <a:rPr lang="en-US" sz="2000" b="1"/>
              <a:t>Insurance?</a:t>
            </a:r>
          </a:p>
        </p:txBody>
      </p:sp>
      <p:pic>
        <p:nvPicPr>
          <p:cNvPr id="9422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906713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utoUpdateAnimBg="0"/>
      <p:bldP spid="94219" grpId="0" autoUpdateAnimBg="0"/>
      <p:bldP spid="94221" grpId="0" animBg="1"/>
      <p:bldP spid="94222" grpId="0" animBg="1"/>
      <p:bldP spid="94224" grpId="0" animBg="1" autoUpdateAnimBg="0"/>
    </p:bldLst>
  </p:timing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0</TotalTime>
  <Pages>21</Pages>
  <Words>700</Words>
  <Application>Microsoft Office PowerPoint</Application>
  <PresentationFormat>Letter Paper (8.5x11 in)</PresentationFormat>
  <Paragraphs>151</Paragraphs>
  <Slides>13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Artsy</vt:lpstr>
      <vt:lpstr>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2010-10-21T21:52:23Z</dcterms:created>
  <dcterms:modified xsi:type="dcterms:W3CDTF">2014-07-02T02:47:36Z</dcterms:modified>
</cp:coreProperties>
</file>