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5" r:id="rId3"/>
    <p:sldMasterId id="2147483755" r:id="rId4"/>
  </p:sldMasterIdLst>
  <p:notesMasterIdLst>
    <p:notesMasterId r:id="rId29"/>
  </p:notesMasterIdLst>
  <p:handoutMasterIdLst>
    <p:handoutMasterId r:id="rId30"/>
  </p:handoutMasterIdLst>
  <p:sldIdLst>
    <p:sldId id="550" r:id="rId5"/>
    <p:sldId id="400" r:id="rId6"/>
    <p:sldId id="515" r:id="rId7"/>
    <p:sldId id="401" r:id="rId8"/>
    <p:sldId id="547" r:id="rId9"/>
    <p:sldId id="511" r:id="rId10"/>
    <p:sldId id="288" r:id="rId11"/>
    <p:sldId id="512" r:id="rId12"/>
    <p:sldId id="513" r:id="rId13"/>
    <p:sldId id="318" r:id="rId14"/>
    <p:sldId id="535" r:id="rId15"/>
    <p:sldId id="384" r:id="rId16"/>
    <p:sldId id="465" r:id="rId17"/>
    <p:sldId id="498" r:id="rId18"/>
    <p:sldId id="369" r:id="rId19"/>
    <p:sldId id="507" r:id="rId20"/>
    <p:sldId id="451" r:id="rId21"/>
    <p:sldId id="514" r:id="rId22"/>
    <p:sldId id="499" r:id="rId23"/>
    <p:sldId id="500" r:id="rId24"/>
    <p:sldId id="444" r:id="rId25"/>
    <p:sldId id="441" r:id="rId26"/>
    <p:sldId id="450" r:id="rId27"/>
    <p:sldId id="51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FF"/>
    <a:srgbClr val="A8A400"/>
    <a:srgbClr val="C3BE00"/>
    <a:srgbClr val="0099FF"/>
    <a:srgbClr val="FF3300"/>
    <a:srgbClr val="00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125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21" d="100"/>
          <a:sy n="21" d="100"/>
        </p:scale>
        <p:origin x="-117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4.xml"/><Relationship Id="rId7" Type="http://schemas.openxmlformats.org/officeDocument/2006/relationships/slide" Target="slides/slide1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3.xml"/><Relationship Id="rId5" Type="http://schemas.openxmlformats.org/officeDocument/2006/relationships/slide" Target="slides/slide12.xml"/><Relationship Id="rId4" Type="http://schemas.openxmlformats.org/officeDocument/2006/relationships/slide" Target="slides/slide8.xml"/><Relationship Id="rId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238ACE-262A-4D02-BFEB-972300B74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6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6D9ECE-5A64-4D63-A04D-18F5B13E4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E659D-E0D0-420F-935F-35BC97B75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6661-0B2E-4788-8D10-393BAF570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99E37-6DB0-4313-9016-E0770E4CE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A08B12-6AE9-4DF0-A48A-A8EAE325CB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F42674-6A7B-44F7-82B1-0B8DAA8E6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AA46CE-71AB-4624-AF72-A760BCE54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C0DB2A-EB97-4B5E-A6B3-E7D580D03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E3D183-41C6-4685-83CC-FB883831A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9ADFB-F9F4-4FA4-BE53-131A62DCBD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32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71070-59BA-4D40-99EA-FFD3DCD76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4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9752-7753-4386-8298-440F6839DC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7B683-BFD6-4D0A-AB68-D8B95E1D8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4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9C43A-A216-4F93-856F-F2D7E996A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6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F2A84-A99B-4320-9E77-E6C65D5BC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7916C-7DE3-484A-A198-4927E01C4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0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49B3F-FE1C-4B21-9746-FECBA95D16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BB642-AACC-4CAB-80B5-5629DDF3F5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8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ECB97-8BF7-4D3A-95F0-640BD1E03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AC5A1-70CB-4AD8-9A5C-0A144B47F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3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B59CD-6E15-42FA-ABF4-0CB4F9732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0E743-B226-45FC-9F6A-D77946AB8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32070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2E550-B6B8-4398-9656-8D0B1461A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88859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EBFCC-8AF0-42F0-8F95-7FA230E7E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7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4C15B-EF63-45AC-8F4E-778E1BC664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31822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FA417-3A2D-4242-B75B-7FADA62E4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15428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A8E48-10C1-42FA-9710-875282F3E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9767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9217C-3CA6-4EFE-8F6B-D5D17F1D7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8621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565FA-63D4-489D-BD74-3D3E5A27E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19413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77E33-8A96-4790-AA4B-5788AB3C5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49896"/>
      </p:ext>
    </p:extLst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04183-124C-41CB-B886-92AC0EE4F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28920"/>
      </p:ext>
    </p:extLst>
  </p:cSld>
  <p:clrMapOvr>
    <a:masterClrMapping/>
  </p:clrMapOvr>
  <p:transition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D6D93-2C66-4D73-9DC4-3101B44C2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0417"/>
      </p:ext>
    </p:extLst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C874C-791E-4A5B-A513-F40260709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86753"/>
      </p:ext>
    </p:extLst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E559-8BB4-4448-B153-AD8DA03D4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702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9F048-F893-4023-A358-25D607FC9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2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9D06-06E3-44D8-AB36-A9F5F419FC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02126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E461E-C914-49AF-9A07-A65BD7AE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83388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09D9-D7BE-41FD-98D0-B6E73C0F0D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4434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E496-EDD4-4295-977A-A99A4CBA1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03059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7458-2DE5-4A90-A18E-05ECDE086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05010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1F91-D815-4A18-86DE-F517E738F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12642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58C3-D77A-45A8-A9EB-18CE73F10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38830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A058-70AB-4EF1-85C3-9CEC16856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24056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7989-9766-436B-AF3F-6BFB2C1FD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73536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5504-1C94-4D68-922F-E051B2AB23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1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19F61-27FE-4350-854B-675638711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64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3076-DCF7-46BF-98D2-5E390BB6AA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83737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DB19-B378-4450-B144-8A6D04F8D0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70379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8A1C-0F8A-4403-A517-10C625DA7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0595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2E58B-1731-4C8E-8049-46F57FC19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9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FCAB-1B7E-455A-816A-E9E62CE11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BE925-DE87-4F59-9064-03F95546FD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120A6-C163-45BE-A416-097153B2C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E34514-962A-444B-84AB-94C4830CD4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35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571A70D-3E16-4938-9FD9-2B4FF6CCF0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8C2025B0-8742-4BAB-97D4-6978E15A8D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868E3D23-9D01-4DE6-8DF5-B520AE1C9ADA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2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audio" Target="file:///C:\Driver%20Education\FILES%20%20FOR%20%20MAKING%20%20CDs\RR%20ST%202007-2010%20PPTX\Signs,%20Shapes%20and%20Colors\Animusic_-_Starship_Groove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file:///C:\DRIVER%20EDUCATION%20FILES\RR%20ST%20linked%20avi%20files\theme%20music.mid" TargetMode="External"/><Relationship Id="rId7" Type="http://schemas.openxmlformats.org/officeDocument/2006/relationships/image" Target="../media/image6.wmf"/><Relationship Id="rId2" Type="http://schemas.microsoft.com/office/2007/relationships/media" Target="file:///C:\DRIVER%20EDUCATION%20FILES\RR%20ST%20linked%20avi%20files\theme%20music.mid" TargetMode="External"/><Relationship Id="rId1" Type="http://schemas.openxmlformats.org/officeDocument/2006/relationships/audio" Target="file:///D:\DRIVER%20EDUCATION%20NV\All%20Drivers%20Edge%20segments\Drivers%20Edge%20RR%20ST\Expressway%20Interstate\beat%20music.mid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file:///C:\Drivers%20Edge%20files\SN0D090.MI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BIBLE%20related%20files\Bible%20Clipart\Freeway%20-%20Interstate\merging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usic_-_Starship_Gro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15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T H E  D R I V E R S   E D G E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4" name="Picture 16" descr="monitor_accessories_information_highway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279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17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48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s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lides and videos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6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52578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9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59575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0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1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-3505200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2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5562600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WordArt 23"/>
          <p:cNvSpPr>
            <a:spLocks noChangeArrowheads="1" noChangeShapeType="1" noTextEdit="1"/>
          </p:cNvSpPr>
          <p:nvPr/>
        </p:nvSpPr>
        <p:spPr bwMode="auto">
          <a:xfrm>
            <a:off x="1752600" y="6096000"/>
            <a:ext cx="601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Unit 7 – Interstate / Expressway Driving    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5132" name="WordArt 24"/>
          <p:cNvSpPr>
            <a:spLocks noChangeArrowheads="1" noChangeShapeType="1" noTextEdit="1"/>
          </p:cNvSpPr>
          <p:nvPr/>
        </p:nvSpPr>
        <p:spPr bwMode="auto">
          <a:xfrm>
            <a:off x="1905000" y="1632857"/>
            <a:ext cx="548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pt-B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I N T E R A C T I V 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3" name="TextBox 3"/>
          <p:cNvSpPr txBox="1"/>
          <p:nvPr/>
        </p:nvSpPr>
        <p:spPr>
          <a:xfrm rot="20269233">
            <a:off x="522840" y="3772093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Partial lesson</a:t>
            </a:r>
          </a:p>
          <a:p>
            <a:r>
              <a:rPr lang="en-US" dirty="0"/>
              <a:t>2</a:t>
            </a:r>
            <a:r>
              <a:rPr lang="en-US" dirty="0" smtClean="0"/>
              <a:t>5 </a:t>
            </a:r>
            <a:r>
              <a:rPr lang="en-US" dirty="0" smtClean="0"/>
              <a:t>of </a:t>
            </a:r>
            <a:r>
              <a:rPr lang="en-US" dirty="0" smtClean="0"/>
              <a:t>86</a:t>
            </a:r>
            <a:r>
              <a:rPr lang="en-US" dirty="0" smtClean="0"/>
              <a:t> </a:t>
            </a:r>
            <a:r>
              <a:rPr lang="en-US" dirty="0" smtClean="0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73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MVC-007S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0"/>
            <a:ext cx="9144000" cy="1524000"/>
          </a:xfrm>
          <a:solidFill>
            <a:schemeClr val="tx1"/>
          </a:solidFill>
        </p:spPr>
        <p:txBody>
          <a:bodyPr/>
          <a:lstStyle/>
          <a:p>
            <a:r>
              <a:rPr lang="en-US" sz="2800" b="1" i="1">
                <a:solidFill>
                  <a:srgbClr val="FFFF00"/>
                </a:solidFill>
              </a:rPr>
              <a:t>If you still cannot get in, you may have to               </a:t>
            </a:r>
            <a:r>
              <a:rPr lang="en-US" sz="2000" b="1">
                <a:solidFill>
                  <a:srgbClr val="00FFFF"/>
                </a:solidFill>
              </a:rPr>
              <a:t>USE PART OF THE SHOULDER</a:t>
            </a:r>
            <a:r>
              <a:rPr lang="en-US" sz="2800" b="1">
                <a:solidFill>
                  <a:srgbClr val="FF3300"/>
                </a:solidFill>
              </a:rPr>
              <a:t> </a:t>
            </a:r>
            <a:r>
              <a:rPr lang="en-US" sz="2800" b="1" i="1">
                <a:solidFill>
                  <a:srgbClr val="FFFF00"/>
                </a:solidFill>
              </a:rPr>
              <a:t>until traffic opens up.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1752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/>
              <a:t>  Do not force yourself over and do not brake hard. </a:t>
            </a:r>
          </a:p>
          <a:p>
            <a:pPr algn="ctr"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    </a:t>
            </a:r>
            <a:r>
              <a:rPr lang="en-US" sz="2400" b="1" i="1" dirty="0">
                <a:solidFill>
                  <a:schemeClr val="accent2"/>
                </a:solidFill>
              </a:rPr>
              <a:t>(you could cause a rear-end crash)</a:t>
            </a: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V="1">
            <a:off x="4953000" y="4572000"/>
            <a:ext cx="152400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 descr="DSCF0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         Be prepared for unusual merging situations                ...especially during construction.</a:t>
            </a:r>
          </a:p>
        </p:txBody>
      </p:sp>
      <p:sp>
        <p:nvSpPr>
          <p:cNvPr id="374788" name="WordArt 4"/>
          <p:cNvSpPr>
            <a:spLocks noChangeArrowheads="1" noChangeShapeType="1" noTextEdit="1"/>
          </p:cNvSpPr>
          <p:nvPr/>
        </p:nvSpPr>
        <p:spPr bwMode="auto">
          <a:xfrm rot="-1375432">
            <a:off x="304800" y="5867400"/>
            <a:ext cx="1143000" cy="476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1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6775432" scaled="1"/>
                </a:gradFill>
                <a:latin typeface="Arial"/>
                <a:cs typeface="Arial"/>
              </a:rPr>
              <a:t>Also . . 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3" name="Picture 5" descr="MVC-0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    </a:t>
            </a:r>
            <a:r>
              <a:rPr lang="en-US" sz="2800" b="1">
                <a:solidFill>
                  <a:schemeClr val="hlink"/>
                </a:solidFill>
              </a:rPr>
              <a:t>Stay back and let him merge;</a:t>
            </a:r>
            <a:r>
              <a:rPr lang="en-US" sz="2800" b="1">
                <a:solidFill>
                  <a:schemeClr val="bg1"/>
                </a:solidFill>
              </a:rPr>
              <a:t> then you can  quickly accelerate and complete your merge.</a:t>
            </a:r>
          </a:p>
        </p:txBody>
      </p:sp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5562600"/>
            <a:ext cx="9144000" cy="1295400"/>
          </a:xfrm>
          <a:solidFill>
            <a:schemeClr val="tx1"/>
          </a:solidFill>
          <a:ln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FFFF"/>
                </a:solidFill>
              </a:rPr>
              <a:t>   What should you do if there is a slow moving  truck in front of you on the merge ramp?</a:t>
            </a:r>
            <a:br>
              <a:rPr lang="en-US" sz="2800" b="1" dirty="0">
                <a:solidFill>
                  <a:srgbClr val="00FFFF"/>
                </a:solidFill>
              </a:rPr>
            </a:br>
            <a:endParaRPr lang="en-US" sz="28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 descr="P100057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solidFill>
                  <a:srgbClr val="00FFFF"/>
                </a:solidFill>
              </a:rPr>
              <a:t>    Remember, speeding in a construction work   zone, the $$$ fine will ___________.</a:t>
            </a:r>
          </a:p>
        </p:txBody>
      </p:sp>
      <p:sp>
        <p:nvSpPr>
          <p:cNvPr id="263173" name="WordArt 5"/>
          <p:cNvSpPr>
            <a:spLocks noChangeArrowheads="1" noChangeShapeType="1" noTextEdit="1"/>
          </p:cNvSpPr>
          <p:nvPr/>
        </p:nvSpPr>
        <p:spPr bwMode="auto">
          <a:xfrm>
            <a:off x="4267200" y="533400"/>
            <a:ext cx="21336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double</a:t>
            </a:r>
            <a:endParaRPr lang="en-US" sz="3600" kern="10" dirty="0">
              <a:solidFill>
                <a:srgbClr val="FFFF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P1010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00FFFF"/>
                </a:solidFill>
              </a:rPr>
              <a:t>  You predict a conflict with this merger.              </a:t>
            </a:r>
            <a:r>
              <a:rPr lang="en-US" sz="2800" b="1" dirty="0" smtClean="0">
                <a:solidFill>
                  <a:srgbClr val="00FFFF"/>
                </a:solidFill>
              </a:rPr>
              <a:t> What </a:t>
            </a:r>
            <a:r>
              <a:rPr lang="en-US" sz="2800" b="1" dirty="0">
                <a:solidFill>
                  <a:srgbClr val="00FFFF"/>
                </a:solidFill>
              </a:rPr>
              <a:t>should you do to avoid the conflict?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3810000" y="6172200"/>
            <a:ext cx="5791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b="1"/>
              <a:t>  Change lanes or brake.</a:t>
            </a:r>
          </a:p>
        </p:txBody>
      </p:sp>
      <p:sp>
        <p:nvSpPr>
          <p:cNvPr id="313349" name="Line 5"/>
          <p:cNvSpPr>
            <a:spLocks noChangeShapeType="1"/>
          </p:cNvSpPr>
          <p:nvPr/>
        </p:nvSpPr>
        <p:spPr bwMode="auto">
          <a:xfrm flipV="1">
            <a:off x="4267200" y="4267200"/>
            <a:ext cx="76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 flipH="1">
            <a:off x="4419600" y="4191000"/>
            <a:ext cx="1905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/>
      <p:bldP spid="313349" grpId="0" animBg="1"/>
      <p:bldP spid="3133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45412" name="Picture 4" descr="MVC-006S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>
                <a:solidFill>
                  <a:srgbClr val="00FFFF"/>
                </a:solidFill>
              </a:rPr>
              <a:t>If you are moving with the flow of traffic,          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800" b="1">
                <a:solidFill>
                  <a:srgbClr val="00FFFF"/>
                </a:solidFill>
              </a:rPr>
              <a:t>why is it usually best to drive in the center lane?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dirty="0"/>
              <a:t>To avoid conflicts with mergers.</a:t>
            </a:r>
          </a:p>
        </p:txBody>
      </p:sp>
      <p:sp>
        <p:nvSpPr>
          <p:cNvPr id="145415" name="Oval 7"/>
          <p:cNvSpPr>
            <a:spLocks noChangeArrowheads="1"/>
          </p:cNvSpPr>
          <p:nvPr/>
        </p:nvSpPr>
        <p:spPr bwMode="auto">
          <a:xfrm>
            <a:off x="7315200" y="3048000"/>
            <a:ext cx="1219200" cy="838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5417" name="Picture 9" descr="flashing_orange_lg_clr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228600" cy="1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1454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P1010349"/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solidFill>
                  <a:srgbClr val="FFFF00"/>
                </a:solidFill>
              </a:rPr>
              <a:t>  The vehicle to our right may lane change into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rgbClr val="FFFF00"/>
                </a:solidFill>
              </a:rPr>
              <a:t>our lane as we approach it’s blind spot.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solidFill>
                  <a:srgbClr val="FFFF00"/>
                </a:solidFill>
              </a:rPr>
              <a:t>(better stay back in case this occurs)</a:t>
            </a:r>
            <a:endParaRPr lang="en-US" sz="1800" b="1" i="1">
              <a:solidFill>
                <a:srgbClr val="CC9900"/>
              </a:solidFill>
            </a:endParaRPr>
          </a:p>
        </p:txBody>
      </p:sp>
      <p:sp>
        <p:nvSpPr>
          <p:cNvPr id="325636" name="Line 4"/>
          <p:cNvSpPr>
            <a:spLocks noChangeShapeType="1"/>
          </p:cNvSpPr>
          <p:nvPr/>
        </p:nvSpPr>
        <p:spPr bwMode="auto">
          <a:xfrm>
            <a:off x="3124200" y="914400"/>
            <a:ext cx="2743200" cy="28194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37" name="Line 5"/>
          <p:cNvSpPr>
            <a:spLocks noChangeShapeType="1"/>
          </p:cNvSpPr>
          <p:nvPr/>
        </p:nvSpPr>
        <p:spPr bwMode="auto">
          <a:xfrm>
            <a:off x="4800600" y="914400"/>
            <a:ext cx="1981200" cy="28956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38" name="Line 6"/>
          <p:cNvSpPr>
            <a:spLocks noChangeShapeType="1"/>
          </p:cNvSpPr>
          <p:nvPr/>
        </p:nvSpPr>
        <p:spPr bwMode="auto">
          <a:xfrm>
            <a:off x="2514600" y="1295400"/>
            <a:ext cx="20574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0" y="533400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</a:rPr>
              <a:t> You notice </a:t>
            </a:r>
            <a:r>
              <a:rPr lang="en-US" b="1">
                <a:solidFill>
                  <a:srgbClr val="990000"/>
                </a:solidFill>
              </a:rPr>
              <a:t>the merger</a:t>
            </a:r>
            <a:r>
              <a:rPr lang="en-US" b="1">
                <a:solidFill>
                  <a:schemeClr val="accent2"/>
                </a:solidFill>
              </a:rPr>
              <a:t> and </a:t>
            </a:r>
            <a:r>
              <a:rPr lang="en-US" b="1">
                <a:solidFill>
                  <a:srgbClr val="006600"/>
                </a:solidFill>
              </a:rPr>
              <a:t>this car</a:t>
            </a:r>
            <a:r>
              <a:rPr lang="en-US" b="1">
                <a:solidFill>
                  <a:schemeClr val="accent2"/>
                </a:solidFill>
              </a:rPr>
              <a:t> will have a conflict. In addition, </a:t>
            </a:r>
            <a:r>
              <a:rPr lang="en-US" b="1"/>
              <a:t>the van</a:t>
            </a:r>
            <a:r>
              <a:rPr lang="en-US" b="1">
                <a:solidFill>
                  <a:schemeClr val="accent2"/>
                </a:solidFill>
              </a:rPr>
              <a:t> is slowing to exit. What is your concern?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 autoUpdateAnimBg="0"/>
      <p:bldP spid="325636" grpId="0" animBg="1"/>
      <p:bldP spid="325637" grpId="0" animBg="1"/>
      <p:bldP spid="325638" grpId="0" animBg="1"/>
      <p:bldP spid="3256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8" name="Picture 4" descr="P10000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0"/>
            <a:ext cx="2590800" cy="6781800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sz="2800" dirty="0">
                <a:solidFill>
                  <a:srgbClr val="00FFFF"/>
                </a:solidFill>
              </a:rPr>
              <a:t>  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sz="2800" dirty="0">
                <a:solidFill>
                  <a:srgbClr val="00FFFF"/>
                </a:solidFill>
              </a:rPr>
              <a:t>   </a:t>
            </a:r>
            <a:r>
              <a:rPr lang="en-US" sz="2800" b="1" dirty="0">
                <a:solidFill>
                  <a:srgbClr val="00FFFF"/>
                </a:solidFill>
              </a:rPr>
              <a:t>In many urban areas,   what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sz="2800" b="1" dirty="0">
                <a:solidFill>
                  <a:srgbClr val="00FFFF"/>
                </a:solidFill>
              </a:rPr>
              <a:t> is the maximum  freeway speed limit?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P1000328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2743200" cy="1524000"/>
          </a:xfrm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So faster traffic </a:t>
            </a:r>
            <a:r>
              <a:rPr lang="en-US" sz="2800" b="1" dirty="0" smtClean="0">
                <a:solidFill>
                  <a:schemeClr val="bg1"/>
                </a:solidFill>
              </a:rPr>
              <a:t>can move safely.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  <a:solidFill>
            <a:schemeClr val="tx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solidFill>
                  <a:srgbClr val="00FFFF"/>
                </a:solidFill>
              </a:rPr>
              <a:t>Why is it best for slow drivers                                               to stay in the right lane?</a:t>
            </a: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4953000" y="838200"/>
            <a:ext cx="4191000" cy="396240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/>
              <a:t>Left lanes should</a:t>
            </a:r>
          </a:p>
          <a:p>
            <a:pPr algn="ctr" eaLnBrk="1" hangingPunct="1"/>
            <a:r>
              <a:rPr lang="en-US" sz="2000" b="1" dirty="0"/>
              <a:t> be used for passing</a:t>
            </a:r>
          </a:p>
          <a:p>
            <a:pPr algn="ctr" eaLnBrk="1" hangingPunct="1"/>
            <a:r>
              <a:rPr lang="en-US" sz="2000" b="1" dirty="0"/>
              <a:t> slower vehicles.</a:t>
            </a:r>
            <a:r>
              <a:rPr lang="en-US" sz="2000" b="1" dirty="0">
                <a:solidFill>
                  <a:srgbClr val="CC0000"/>
                </a:solidFill>
              </a:rPr>
              <a:t> Buses, </a:t>
            </a:r>
          </a:p>
          <a:p>
            <a:pPr algn="ctr" eaLnBrk="1" hangingPunct="1"/>
            <a:r>
              <a:rPr lang="en-US" sz="2000" b="1" dirty="0">
                <a:solidFill>
                  <a:srgbClr val="CC0000"/>
                </a:solidFill>
              </a:rPr>
              <a:t>large trucks, and vehicles</a:t>
            </a:r>
          </a:p>
          <a:p>
            <a:pPr algn="ctr" eaLnBrk="1" hangingPunct="1"/>
            <a:r>
              <a:rPr lang="en-US" sz="2000" b="1" dirty="0">
                <a:solidFill>
                  <a:srgbClr val="CC0000"/>
                </a:solidFill>
              </a:rPr>
              <a:t> towing trailers must use </a:t>
            </a:r>
          </a:p>
          <a:p>
            <a:pPr algn="ctr" eaLnBrk="1" hangingPunct="1"/>
            <a:r>
              <a:rPr lang="en-US" sz="2000" b="1" dirty="0">
                <a:solidFill>
                  <a:srgbClr val="CC0000"/>
                </a:solidFill>
              </a:rPr>
              <a:t>the right lane or specially</a:t>
            </a:r>
          </a:p>
          <a:p>
            <a:pPr algn="ctr" eaLnBrk="1" hangingPunct="1"/>
            <a:r>
              <a:rPr lang="en-US" sz="2000" b="1" dirty="0">
                <a:solidFill>
                  <a:srgbClr val="CC0000"/>
                </a:solidFill>
              </a:rPr>
              <a:t> marked lanes for these</a:t>
            </a:r>
          </a:p>
          <a:p>
            <a:pPr algn="ctr" eaLnBrk="1" hangingPunct="1"/>
            <a:r>
              <a:rPr lang="en-US" sz="2000" b="1" dirty="0">
                <a:solidFill>
                  <a:srgbClr val="CC0000"/>
                </a:solidFill>
              </a:rPr>
              <a:t> slower moving vehicles. </a:t>
            </a:r>
          </a:p>
          <a:p>
            <a:pPr algn="ctr" eaLnBrk="1" hangingPunct="1"/>
            <a:r>
              <a:rPr lang="en-US" sz="2000" b="1" dirty="0"/>
              <a:t>Some slower vehicles must</a:t>
            </a:r>
          </a:p>
          <a:p>
            <a:pPr algn="ctr" eaLnBrk="1" hangingPunct="1"/>
            <a:r>
              <a:rPr lang="en-US" sz="2000" b="1" dirty="0"/>
              <a:t> observe a 55 mph limit.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utoUpdateAnimBg="0"/>
      <p:bldP spid="3328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P101014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 i="1" dirty="0">
                <a:solidFill>
                  <a:srgbClr val="FFFF00"/>
                </a:solidFill>
              </a:rPr>
              <a:t>NOT REALLY!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000" b="1" i="1" dirty="0">
                <a:solidFill>
                  <a:schemeClr val="bg1"/>
                </a:solidFill>
              </a:rPr>
              <a:t>(notice when the car in front passes a white dash                    on the pavement to start calculating your 3-second interval)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533400" y="2514600"/>
            <a:ext cx="2286000" cy="2743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    Count…</a:t>
            </a:r>
          </a:p>
          <a:p>
            <a:pPr algn="ctr"/>
            <a:r>
              <a:rPr lang="en-US" sz="2800" b="1" dirty="0"/>
              <a:t>1001</a:t>
            </a:r>
          </a:p>
          <a:p>
            <a:pPr algn="ctr"/>
            <a:r>
              <a:rPr lang="en-US" sz="2800" b="1" dirty="0"/>
              <a:t>1002</a:t>
            </a:r>
          </a:p>
          <a:p>
            <a:pPr algn="ctr"/>
            <a:r>
              <a:rPr lang="en-US" sz="2800" b="1" dirty="0"/>
              <a:t>1003</a:t>
            </a:r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 flipH="1" flipV="1">
            <a:off x="5943600" y="4876800"/>
            <a:ext cx="68580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FFFF"/>
                </a:solidFill>
              </a:rPr>
              <a:t>    At 55 mph do you think you                                   are 3 seconds behind this vehicle?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rgbClr val="00FFFF"/>
                </a:solidFill>
              </a:rPr>
              <a:t>    </a:t>
            </a:r>
            <a:endParaRPr 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43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43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animBg="1"/>
      <p:bldP spid="314372" grpId="0" build="p" animBg="1" autoUpdateAnimBg="0" advAuto="1000"/>
      <p:bldP spid="3143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7" name="beat musi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6" name="theme music.mid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4" name="SN0D090.MID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DFW000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67600" y="914400"/>
            <a:ext cx="7620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</a:rPr>
              <a:t>EXPRESSWAY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numSld="2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6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66"/>
                </p:tgtEl>
              </p:cMediaNode>
            </p:audio>
            <p:audio>
              <p:cMediaNode numSld="2">
                <p:cTn id="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6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P101014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solidFill>
                  <a:srgbClr val="00FFFF"/>
                </a:solidFill>
              </a:rPr>
              <a:t>This is much better!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2052" descr="P101049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0" y="5334000"/>
            <a:ext cx="9144000" cy="1524000"/>
          </a:xfrm>
          <a:solidFill>
            <a:schemeClr val="tx1"/>
          </a:solidFill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Sometimes, a 3-second following distance does                       not work effectively in heavy traffic. Stay alert                                          for brake lights several cars ahead.</a:t>
            </a:r>
          </a:p>
        </p:txBody>
      </p:sp>
      <p:sp>
        <p:nvSpPr>
          <p:cNvPr id="226309" name="Rectangle 2053"/>
          <p:cNvSpPr>
            <a:spLocks noChangeArrowheads="1"/>
          </p:cNvSpPr>
          <p:nvPr/>
        </p:nvSpPr>
        <p:spPr bwMode="auto">
          <a:xfrm>
            <a:off x="0" y="990600"/>
            <a:ext cx="5943600" cy="9906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2000" b="1" i="1"/>
          </a:p>
          <a:p>
            <a:pPr algn="ctr" eaLnBrk="1" hangingPunct="1">
              <a:lnSpc>
                <a:spcPct val="90000"/>
              </a:lnSpc>
            </a:pPr>
            <a:r>
              <a:rPr lang="en-US" sz="2000" b="1" i="1"/>
              <a:t>It is against the law to tailgate other drivers.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i="1"/>
              <a:t>You could be cited with a traffic ticket.</a:t>
            </a:r>
          </a:p>
          <a:p>
            <a:pPr algn="ctr" eaLnBrk="1" hangingPunct="1">
              <a:lnSpc>
                <a:spcPct val="90000"/>
              </a:lnSpc>
            </a:pPr>
            <a:endParaRPr lang="en-US" sz="2000" b="1" i="1">
              <a:solidFill>
                <a:srgbClr val="CC0000"/>
              </a:solidFill>
            </a:endParaRPr>
          </a:p>
        </p:txBody>
      </p:sp>
      <p:sp>
        <p:nvSpPr>
          <p:cNvPr id="226310" name="Rectangle 205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FFFF"/>
                </a:solidFill>
              </a:rPr>
              <a:t>    What is </a:t>
            </a:r>
            <a:r>
              <a:rPr lang="en-US" sz="2800" b="1" dirty="0">
                <a:solidFill>
                  <a:srgbClr val="E9E66A"/>
                </a:solidFill>
              </a:rPr>
              <a:t>danger</a:t>
            </a:r>
            <a:r>
              <a:rPr lang="en-US" sz="2800" b="1" dirty="0">
                <a:solidFill>
                  <a:srgbClr val="00FFFF"/>
                </a:solidFill>
              </a:rPr>
              <a:t> of following too closely here?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26311" name="WordArt 2055"/>
          <p:cNvSpPr>
            <a:spLocks noChangeArrowheads="1" noChangeShapeType="1" noTextEdit="1"/>
          </p:cNvSpPr>
          <p:nvPr/>
        </p:nvSpPr>
        <p:spPr bwMode="auto">
          <a:xfrm>
            <a:off x="6248400" y="1371600"/>
            <a:ext cx="2014538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quick stop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up ahead.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nimBg="1" autoUpdateAnimBg="0"/>
      <p:bldP spid="226310" grpId="0" animBg="1"/>
      <p:bldP spid="2263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MVC-00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172200"/>
            <a:ext cx="9144000" cy="685800"/>
          </a:xfrm>
          <a:solidFill>
            <a:schemeClr val="tx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solidFill>
                  <a:schemeClr val="hlink"/>
                </a:solidFill>
              </a:rPr>
              <a:t>It reduces the possibility of hydroplaning.</a:t>
            </a:r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 flipV="1">
            <a:off x="2590800" y="4038600"/>
            <a:ext cx="609600" cy="76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 flipH="1" flipV="1">
            <a:off x="4724400" y="4038600"/>
            <a:ext cx="685800" cy="76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  </a:t>
            </a:r>
            <a:r>
              <a:rPr lang="en-US" sz="2800" b="1" dirty="0">
                <a:solidFill>
                  <a:srgbClr val="00FFFF"/>
                </a:solidFill>
              </a:rPr>
              <a:t>In heavy rain, why is it best to drive in                  the </a:t>
            </a:r>
            <a:r>
              <a:rPr lang="en-US" sz="2800" b="1" dirty="0">
                <a:solidFill>
                  <a:srgbClr val="FFFF00"/>
                </a:solidFill>
              </a:rPr>
              <a:t>tire wipes</a:t>
            </a:r>
            <a:r>
              <a:rPr lang="en-US" sz="2800" b="1" dirty="0">
                <a:solidFill>
                  <a:srgbClr val="00FFFF"/>
                </a:solidFill>
              </a:rPr>
              <a:t> of the vehicle in front of you?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   </a:t>
            </a:r>
            <a:endParaRPr lang="en-US" sz="28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MVC-002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144000" cy="1676400"/>
          </a:xfrm>
          <a:solidFill>
            <a:schemeClr val="tx1"/>
          </a:solidFill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00FFFF"/>
                </a:solidFill>
              </a:rPr>
              <a:t>On expressways, what are                                      some problems associated </a:t>
            </a:r>
            <a:br>
              <a:rPr lang="en-US" sz="2800" b="1">
                <a:solidFill>
                  <a:srgbClr val="00FFFF"/>
                </a:solidFill>
              </a:rPr>
            </a:br>
            <a:r>
              <a:rPr lang="en-US" sz="2800" b="1">
                <a:solidFill>
                  <a:srgbClr val="00FFFF"/>
                </a:solidFill>
              </a:rPr>
              <a:t>with sun glare?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6248400" cy="1371600"/>
          </a:xfrm>
          <a:noFill/>
          <a:ln/>
          <a:effectLst>
            <a:outerShdw dist="381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    In sun glare, brake lights and traffic signs are hard to see. This is especially dangerous at higher speeds.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P101057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0" y="0"/>
            <a:ext cx="8686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/>
              <a:t> You will be soon entering this vehicle’s ____________</a:t>
            </a:r>
          </a:p>
        </p:txBody>
      </p:sp>
      <p:sp>
        <p:nvSpPr>
          <p:cNvPr id="340996" name="WordArt 4"/>
          <p:cNvSpPr>
            <a:spLocks noChangeArrowheads="1" noChangeShapeType="1" noTextEdit="1"/>
          </p:cNvSpPr>
          <p:nvPr/>
        </p:nvSpPr>
        <p:spPr bwMode="auto">
          <a:xfrm>
            <a:off x="3352800" y="914400"/>
            <a:ext cx="2133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blindspot</a:t>
            </a:r>
          </a:p>
        </p:txBody>
      </p:sp>
      <p:sp>
        <p:nvSpPr>
          <p:cNvPr id="340997" name="Line 5"/>
          <p:cNvSpPr>
            <a:spLocks noChangeShapeType="1"/>
          </p:cNvSpPr>
          <p:nvPr/>
        </p:nvSpPr>
        <p:spPr bwMode="auto">
          <a:xfrm>
            <a:off x="6858000" y="1219200"/>
            <a:ext cx="11430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FF"/>
            </a:gs>
            <a:gs pos="100000">
              <a:srgbClr val="00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27432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     </a:t>
            </a:r>
            <a:r>
              <a:rPr lang="en-US" sz="2400" b="1" i="1" dirty="0">
                <a:solidFill>
                  <a:schemeClr val="accent2"/>
                </a:solidFill>
              </a:rPr>
              <a:t>Freeway entrances are identified with signs. In most cases, once an on-ramp is entered you must proceed onto the freeway.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338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16002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30" name="WordArt 6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3124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9E66A"/>
                </a:solidFill>
                <a:latin typeface="Arial Black"/>
              </a:rPr>
              <a:t>Freeway / Expressway Driving</a:t>
            </a:r>
          </a:p>
        </p:txBody>
      </p:sp>
      <p:pic>
        <p:nvPicPr>
          <p:cNvPr id="333831" name="Picture 7" descr="P10104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5867400" cy="37115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2819400" y="5257800"/>
            <a:ext cx="6019800" cy="160020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 b="1" dirty="0"/>
          </a:p>
          <a:p>
            <a:pPr algn="ctr" eaLnBrk="1" hangingPunct="1"/>
            <a:endParaRPr lang="en-US" sz="2000" b="1" dirty="0"/>
          </a:p>
          <a:p>
            <a:pPr algn="ctr" eaLnBrk="1" hangingPunct="1"/>
            <a:r>
              <a:rPr lang="en-US" sz="2000" b="1" dirty="0"/>
              <a:t>On-ramps may have special posted cautionary </a:t>
            </a:r>
          </a:p>
          <a:p>
            <a:pPr algn="ctr" eaLnBrk="1" hangingPunct="1"/>
            <a:r>
              <a:rPr lang="en-US" sz="2000" b="1" dirty="0"/>
              <a:t>speed signs which should be obeyed as</a:t>
            </a:r>
          </a:p>
          <a:p>
            <a:pPr algn="ctr" eaLnBrk="1" hangingPunct="1"/>
            <a:r>
              <a:rPr lang="en-US" sz="2000" b="1" dirty="0"/>
              <a:t>they are there for a reason. (extreme curves)</a:t>
            </a:r>
          </a:p>
          <a:p>
            <a:pPr algn="ctr" eaLnBrk="1" hangingPunct="1"/>
            <a:endParaRPr lang="en-US" sz="2000" b="1" dirty="0"/>
          </a:p>
          <a:p>
            <a:pPr algn="ctr" eaLnBrk="1" hangingPunct="1"/>
            <a:endParaRPr lang="en-US" sz="2000" b="1" dirty="0"/>
          </a:p>
          <a:p>
            <a:pPr algn="ctr" eaLnBrk="1" hangingPunct="1"/>
            <a:r>
              <a:rPr lang="en-US" sz="2000" b="1" dirty="0"/>
              <a:t>. </a:t>
            </a:r>
          </a:p>
        </p:txBody>
      </p:sp>
      <p:sp>
        <p:nvSpPr>
          <p:cNvPr id="333834" name="Rectangle 10"/>
          <p:cNvSpPr>
            <a:spLocks noChangeArrowheads="1"/>
          </p:cNvSpPr>
          <p:nvPr/>
        </p:nvSpPr>
        <p:spPr bwMode="auto">
          <a:xfrm>
            <a:off x="5791200" y="3429000"/>
            <a:ext cx="2362200" cy="8382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000" b="1" dirty="0"/>
              <a:t>Let’s now notice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/>
              <a:t> a typical merge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build="p"/>
      <p:bldP spid="333832" grpId="0" animBg="1"/>
      <p:bldP spid="3338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   Listen carefully to the procedures concerning this merge.</a:t>
            </a: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2438400" y="4191000"/>
            <a:ext cx="4114800" cy="3810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hlink"/>
                </a:solidFill>
              </a:rPr>
              <a:t>Movie will play – merge video</a:t>
            </a:r>
          </a:p>
        </p:txBody>
      </p:sp>
      <p:sp>
        <p:nvSpPr>
          <p:cNvPr id="178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2438400" cy="1219200"/>
          </a:xfrm>
          <a:noFill/>
          <a:ln/>
        </p:spPr>
        <p:txBody>
          <a:bodyPr/>
          <a:lstStyle/>
          <a:p>
            <a:r>
              <a:rPr lang="en-US" sz="3200" b="1">
                <a:solidFill>
                  <a:srgbClr val="00FFFF"/>
                </a:solidFill>
              </a:rPr>
              <a:t>Merging</a:t>
            </a:r>
          </a:p>
        </p:txBody>
      </p:sp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6" name="Rectangle 1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2438400" cy="1219200"/>
          </a:xfrm>
          <a:noFill/>
          <a:ln/>
        </p:spPr>
        <p:txBody>
          <a:bodyPr/>
          <a:lstStyle/>
          <a:p>
            <a:r>
              <a:rPr lang="en-US" sz="3200" b="1">
                <a:solidFill>
                  <a:srgbClr val="00FFFF"/>
                </a:solidFill>
              </a:rPr>
              <a:t>Merging</a:t>
            </a:r>
          </a:p>
        </p:txBody>
      </p:sp>
      <p:pic>
        <p:nvPicPr>
          <p:cNvPr id="5" name="merg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3716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0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P100048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410200"/>
            <a:ext cx="9144000" cy="144780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FFFF"/>
                </a:solidFill>
              </a:rPr>
              <a:t>What is the purpose of the first </a:t>
            </a:r>
            <a:br>
              <a:rPr lang="en-US" sz="2800" b="1" dirty="0">
                <a:solidFill>
                  <a:srgbClr val="00FFFF"/>
                </a:solidFill>
              </a:rPr>
            </a:br>
            <a:r>
              <a:rPr lang="en-US" sz="2800" b="1" dirty="0">
                <a:solidFill>
                  <a:srgbClr val="00FFFF"/>
                </a:solidFill>
              </a:rPr>
              <a:t>head check early on ramp?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10600" cy="1752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3300"/>
                </a:solidFill>
              </a:rPr>
              <a:t>   </a:t>
            </a:r>
            <a:r>
              <a:rPr lang="en-US" sz="2400" b="1" dirty="0">
                <a:solidFill>
                  <a:schemeClr val="accent2"/>
                </a:solidFill>
              </a:rPr>
              <a:t>Check the volume and speed of traffic.</a:t>
            </a:r>
          </a:p>
          <a:p>
            <a:pPr algn="ctr">
              <a:buFontTx/>
              <a:buNone/>
            </a:pPr>
            <a:r>
              <a:rPr lang="en-US" sz="2400" b="1" dirty="0">
                <a:solidFill>
                  <a:srgbClr val="FF3300"/>
                </a:solidFill>
              </a:rPr>
              <a:t>  </a:t>
            </a:r>
            <a:r>
              <a:rPr lang="en-US" sz="2000" b="1" dirty="0"/>
              <a:t>(so you’ll know how fast to accelerate)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0" y="1752600"/>
            <a:ext cx="5257800" cy="198120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CC0000"/>
                </a:solidFill>
              </a:rPr>
              <a:t>If the traffic is heavy,</a:t>
            </a:r>
            <a:r>
              <a:rPr lang="en-US" b="1" dirty="0"/>
              <a:t> be alert to</a:t>
            </a:r>
          </a:p>
          <a:p>
            <a:pPr algn="ctr" eaLnBrk="1" hangingPunct="1"/>
            <a:r>
              <a:rPr lang="en-US" b="1" dirty="0"/>
              <a:t> sudden stops by traffic already </a:t>
            </a:r>
          </a:p>
          <a:p>
            <a:pPr algn="ctr" eaLnBrk="1" hangingPunct="1"/>
            <a:r>
              <a:rPr lang="en-US" b="1" dirty="0"/>
              <a:t>on the freeway and </a:t>
            </a:r>
            <a:r>
              <a:rPr lang="en-US" b="1" dirty="0">
                <a:solidFill>
                  <a:srgbClr val="CC0000"/>
                </a:solidFill>
              </a:rPr>
              <a:t>be prepared </a:t>
            </a:r>
          </a:p>
          <a:p>
            <a:pPr algn="ctr" eaLnBrk="1" hangingPunct="1"/>
            <a:r>
              <a:rPr lang="en-US" b="1" dirty="0">
                <a:solidFill>
                  <a:srgbClr val="CC0000"/>
                </a:solidFill>
              </a:rPr>
              <a:t> to slow as you merge.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 build="p"/>
      <p:bldP spid="3297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MVC-002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0104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/>
              <a:t>Begin looking for a space to merge. Also, quickly accelerate.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00FFFF"/>
                </a:solidFill>
              </a:rPr>
              <a:t>What is the purpose of the </a:t>
            </a:r>
            <a:r>
              <a:rPr lang="en-US" sz="2800" b="1" i="1" dirty="0">
                <a:solidFill>
                  <a:srgbClr val="00FFFF"/>
                </a:solidFill>
              </a:rPr>
              <a:t>second head check        </a:t>
            </a:r>
            <a:r>
              <a:rPr lang="en-US" sz="2800" b="1" dirty="0">
                <a:solidFill>
                  <a:srgbClr val="00FFFF"/>
                </a:solidFill>
              </a:rPr>
              <a:t>as the ramp begins to straighten?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>
            <a:off x="1295400" y="4114800"/>
            <a:ext cx="17526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sp>
        <p:nvSpPr>
          <p:cNvPr id="330755" name="Freeform 3"/>
          <p:cNvSpPr>
            <a:spLocks/>
          </p:cNvSpPr>
          <p:nvPr/>
        </p:nvSpPr>
        <p:spPr bwMode="auto">
          <a:xfrm>
            <a:off x="2295525" y="2368550"/>
            <a:ext cx="1703388" cy="536575"/>
          </a:xfrm>
          <a:custGeom>
            <a:avLst/>
            <a:gdLst>
              <a:gd name="T0" fmla="*/ 971 w 1073"/>
              <a:gd name="T1" fmla="*/ 338 h 338"/>
              <a:gd name="T2" fmla="*/ 1073 w 1073"/>
              <a:gd name="T3" fmla="*/ 168 h 338"/>
              <a:gd name="T4" fmla="*/ 722 w 1073"/>
              <a:gd name="T5" fmla="*/ 10 h 338"/>
              <a:gd name="T6" fmla="*/ 384 w 1073"/>
              <a:gd name="T7" fmla="*/ 21 h 338"/>
              <a:gd name="T8" fmla="*/ 338 w 1073"/>
              <a:gd name="T9" fmla="*/ 33 h 338"/>
              <a:gd name="T10" fmla="*/ 259 w 1073"/>
              <a:gd name="T11" fmla="*/ 44 h 338"/>
              <a:gd name="T12" fmla="*/ 113 w 1073"/>
              <a:gd name="T13" fmla="*/ 67 h 338"/>
              <a:gd name="T14" fmla="*/ 0 w 1073"/>
              <a:gd name="T15" fmla="*/ 191 h 338"/>
              <a:gd name="T16" fmla="*/ 90 w 1073"/>
              <a:gd name="T17" fmla="*/ 304 h 338"/>
              <a:gd name="T18" fmla="*/ 948 w 1073"/>
              <a:gd name="T19" fmla="*/ 315 h 338"/>
              <a:gd name="T20" fmla="*/ 971 w 1073"/>
              <a:gd name="T21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3" h="338">
                <a:moveTo>
                  <a:pt x="971" y="338"/>
                </a:moveTo>
                <a:cubicBezTo>
                  <a:pt x="1008" y="283"/>
                  <a:pt x="1051" y="231"/>
                  <a:pt x="1073" y="168"/>
                </a:cubicBezTo>
                <a:cubicBezTo>
                  <a:pt x="1028" y="0"/>
                  <a:pt x="862" y="19"/>
                  <a:pt x="722" y="10"/>
                </a:cubicBezTo>
                <a:cubicBezTo>
                  <a:pt x="609" y="14"/>
                  <a:pt x="497" y="14"/>
                  <a:pt x="384" y="21"/>
                </a:cubicBezTo>
                <a:cubicBezTo>
                  <a:pt x="368" y="22"/>
                  <a:pt x="354" y="30"/>
                  <a:pt x="338" y="33"/>
                </a:cubicBezTo>
                <a:cubicBezTo>
                  <a:pt x="312" y="38"/>
                  <a:pt x="285" y="40"/>
                  <a:pt x="259" y="44"/>
                </a:cubicBezTo>
                <a:cubicBezTo>
                  <a:pt x="210" y="51"/>
                  <a:pt x="113" y="67"/>
                  <a:pt x="113" y="67"/>
                </a:cubicBezTo>
                <a:cubicBezTo>
                  <a:pt x="45" y="89"/>
                  <a:pt x="21" y="126"/>
                  <a:pt x="0" y="191"/>
                </a:cubicBezTo>
                <a:cubicBezTo>
                  <a:pt x="8" y="248"/>
                  <a:pt x="15" y="301"/>
                  <a:pt x="90" y="304"/>
                </a:cubicBezTo>
                <a:cubicBezTo>
                  <a:pt x="376" y="315"/>
                  <a:pt x="662" y="311"/>
                  <a:pt x="948" y="315"/>
                </a:cubicBezTo>
                <a:cubicBezTo>
                  <a:pt x="987" y="328"/>
                  <a:pt x="990" y="317"/>
                  <a:pt x="971" y="33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0756" name="Picture 4" descr="MVC-002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FFFF"/>
                </a:solidFill>
              </a:rPr>
              <a:t/>
            </a:r>
            <a:br>
              <a:rPr lang="en-US" b="1" dirty="0">
                <a:solidFill>
                  <a:srgbClr val="00FFFF"/>
                </a:solidFill>
              </a:rPr>
            </a:br>
            <a:r>
              <a:rPr lang="en-US" b="1" dirty="0">
                <a:solidFill>
                  <a:srgbClr val="00FFFF"/>
                </a:solidFill>
              </a:rPr>
              <a:t/>
            </a:r>
            <a:br>
              <a:rPr lang="en-US" b="1" dirty="0">
                <a:solidFill>
                  <a:srgbClr val="00FFFF"/>
                </a:solidFill>
              </a:rPr>
            </a:br>
            <a:r>
              <a:rPr lang="en-US" b="1" dirty="0">
                <a:solidFill>
                  <a:srgbClr val="00FFFF"/>
                </a:solidFill>
              </a:rPr>
              <a:t>What should you do as you are now building up speed?</a:t>
            </a:r>
            <a:br>
              <a:rPr lang="en-US" b="1" dirty="0">
                <a:solidFill>
                  <a:srgbClr val="00FFFF"/>
                </a:solidFill>
              </a:rPr>
            </a:br>
            <a:r>
              <a:rPr lang="en-US" b="1" dirty="0">
                <a:solidFill>
                  <a:srgbClr val="00FFFF"/>
                </a:solidFill>
              </a:rPr>
              <a:t/>
            </a:r>
            <a:br>
              <a:rPr lang="en-US" b="1" dirty="0">
                <a:solidFill>
                  <a:srgbClr val="00FFFF"/>
                </a:solidFill>
              </a:rPr>
            </a:br>
            <a:endParaRPr lang="en-US" b="1" dirty="0">
              <a:solidFill>
                <a:srgbClr val="00FFFF"/>
              </a:solidFill>
            </a:endParaRP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      Signal, check outside mirror, and make                                a final head check to the left.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1524000" y="1066800"/>
            <a:ext cx="5715000" cy="106680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/>
              <a:t>Enter the freeway at approximately</a:t>
            </a:r>
          </a:p>
          <a:p>
            <a:pPr algn="ctr" eaLnBrk="1" hangingPunct="1"/>
            <a:r>
              <a:rPr lang="en-US" sz="2000" b="1" dirty="0"/>
              <a:t> the same speed as traffic.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8" grpId="0" animBg="1"/>
      <p:bldP spid="3307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P100048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257800"/>
            <a:ext cx="9144000" cy="160020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Make necessary speed adjustments.  </a:t>
            </a:r>
            <a:r>
              <a:rPr lang="en-US" sz="2000" b="1" dirty="0">
                <a:solidFill>
                  <a:srgbClr val="FFFF00"/>
                </a:solidFill>
              </a:rPr>
              <a:t>(speed up or slow down)</a:t>
            </a:r>
            <a:r>
              <a:rPr lang="en-US" sz="2400" b="1" dirty="0">
                <a:solidFill>
                  <a:schemeClr val="bg1"/>
                </a:solidFill>
              </a:rPr>
              <a:t>      Do not try and squeeze into a gap that is too small.</a:t>
            </a:r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However, what will you do if you </a:t>
            </a:r>
            <a:r>
              <a:rPr lang="en-US" sz="2400" b="1" i="1">
                <a:solidFill>
                  <a:srgbClr val="FFFF00"/>
                </a:solidFill>
              </a:rPr>
              <a:t>can not get over   </a:t>
            </a:r>
            <a:r>
              <a:rPr lang="en-US" sz="2400" b="1">
                <a:solidFill>
                  <a:srgbClr val="00FFFF"/>
                </a:solidFill>
              </a:rPr>
              <a:t> because other vehicles are preventing your merge?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4876800" y="1524000"/>
            <a:ext cx="3962400" cy="205740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2000" b="1" dirty="0"/>
              <a:t>Do not stop in the acceleration</a:t>
            </a:r>
          </a:p>
          <a:p>
            <a:pPr eaLnBrk="1" hangingPunct="1"/>
            <a:r>
              <a:rPr lang="en-US" sz="2000" b="1" dirty="0"/>
              <a:t>lane. </a:t>
            </a:r>
            <a:r>
              <a:rPr lang="en-US" sz="2000" b="1" i="1" dirty="0"/>
              <a:t>(unless due to traffic</a:t>
            </a:r>
          </a:p>
          <a:p>
            <a:pPr eaLnBrk="1" hangingPunct="1"/>
            <a:r>
              <a:rPr lang="en-US" sz="2000" b="1" i="1" dirty="0"/>
              <a:t>congestion)</a:t>
            </a:r>
            <a:r>
              <a:rPr lang="en-US" sz="2000" b="1" dirty="0"/>
              <a:t> Traffic will not </a:t>
            </a:r>
          </a:p>
          <a:p>
            <a:pPr eaLnBrk="1" hangingPunct="1"/>
            <a:r>
              <a:rPr lang="en-US" sz="2000" b="1" dirty="0"/>
              <a:t>expect you to stop and you</a:t>
            </a:r>
          </a:p>
          <a:p>
            <a:pPr eaLnBrk="1" hangingPunct="1"/>
            <a:r>
              <a:rPr lang="en-US" sz="2000" b="1" dirty="0"/>
              <a:t>could cause an accident. </a:t>
            </a:r>
            <a:endParaRPr lang="en-US" sz="2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animBg="1"/>
      <p:bldP spid="33178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797</Words>
  <Application>Microsoft Office PowerPoint</Application>
  <PresentationFormat>On-screen Show (4:3)</PresentationFormat>
  <Paragraphs>98</Paragraphs>
  <Slides>24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Blank Presentation</vt:lpstr>
      <vt:lpstr>Default Design</vt:lpstr>
      <vt:lpstr>3_Default Design</vt:lpstr>
      <vt:lpstr>6_Default Design</vt:lpstr>
      <vt:lpstr>PowerPoint Presentation</vt:lpstr>
      <vt:lpstr>PowerPoint Presentation</vt:lpstr>
      <vt:lpstr>PowerPoint Presentation</vt:lpstr>
      <vt:lpstr>Merging</vt:lpstr>
      <vt:lpstr>Merging</vt:lpstr>
      <vt:lpstr>What is the purpose of the first  head check early on ramp?</vt:lpstr>
      <vt:lpstr>PowerPoint Presentation</vt:lpstr>
      <vt:lpstr>PowerPoint Presentation</vt:lpstr>
      <vt:lpstr>Make necessary speed adjustments.  (speed up or slow down)      Do not try and squeeze into a gap that is too small.</vt:lpstr>
      <vt:lpstr>If you still cannot get in, you may have to               USE PART OF THE SHOULDER until traffic opens up.</vt:lpstr>
      <vt:lpstr>PowerPoint Presentation</vt:lpstr>
      <vt:lpstr>   What should you do if there is a slow moving  truck in front of you on the merge ramp?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faster traffic can move safely.</vt:lpstr>
      <vt:lpstr>PowerPoint Presentation</vt:lpstr>
      <vt:lpstr>PowerPoint Presentation</vt:lpstr>
      <vt:lpstr>PowerPoint Presentation</vt:lpstr>
      <vt:lpstr>PowerPoint Presentation</vt:lpstr>
      <vt:lpstr>On expressways, what are                                      some problems associated  with sun glare?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2010-10-22T00:57:14Z</dcterms:created>
  <dcterms:modified xsi:type="dcterms:W3CDTF">2014-07-02T02:33:18Z</dcterms:modified>
</cp:coreProperties>
</file>