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49" r:id="rId2"/>
    <p:sldMasterId id="2147483672" r:id="rId3"/>
  </p:sldMasterIdLst>
  <p:notesMasterIdLst>
    <p:notesMasterId r:id="rId23"/>
  </p:notesMasterIdLst>
  <p:sldIdLst>
    <p:sldId id="337" r:id="rId4"/>
    <p:sldId id="322" r:id="rId5"/>
    <p:sldId id="260" r:id="rId6"/>
    <p:sldId id="266" r:id="rId7"/>
    <p:sldId id="267" r:id="rId8"/>
    <p:sldId id="268" r:id="rId9"/>
    <p:sldId id="269" r:id="rId10"/>
    <p:sldId id="272" r:id="rId11"/>
    <p:sldId id="277" r:id="rId12"/>
    <p:sldId id="278" r:id="rId13"/>
    <p:sldId id="279" r:id="rId14"/>
    <p:sldId id="280" r:id="rId15"/>
    <p:sldId id="281" r:id="rId16"/>
    <p:sldId id="282" r:id="rId17"/>
    <p:sldId id="283" r:id="rId18"/>
    <p:sldId id="284" r:id="rId19"/>
    <p:sldId id="285" r:id="rId20"/>
    <p:sldId id="286" r:id="rId21"/>
    <p:sldId id="287" r:id="rId2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a:srgbClr val="66FFFF"/>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8973" autoAdjust="0"/>
    <p:restoredTop sz="94737" autoAdjust="0"/>
  </p:normalViewPr>
  <p:slideViewPr>
    <p:cSldViewPr>
      <p:cViewPr varScale="1">
        <p:scale>
          <a:sx n="102" d="100"/>
          <a:sy n="102" d="100"/>
        </p:scale>
        <p:origin x="-492" y="-9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00" d="100"/>
        <a:sy n="100" d="100"/>
      </p:scale>
      <p:origin x="0" y="0"/>
    </p:cViewPr>
  </p:notesTextViewPr>
  <p:sorterViewPr>
    <p:cViewPr>
      <p:scale>
        <a:sx n="68" d="100"/>
        <a:sy n="68"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18.xml"/><Relationship Id="rId3" Type="http://schemas.openxmlformats.org/officeDocument/2006/relationships/slide" Target="slides/slide5.xml"/><Relationship Id="rId7" Type="http://schemas.openxmlformats.org/officeDocument/2006/relationships/slide" Target="slides/slide12.xml"/><Relationship Id="rId2" Type="http://schemas.openxmlformats.org/officeDocument/2006/relationships/slide" Target="slides/slide4.xml"/><Relationship Id="rId1" Type="http://schemas.openxmlformats.org/officeDocument/2006/relationships/slide" Target="slides/slide3.xml"/><Relationship Id="rId6" Type="http://schemas.openxmlformats.org/officeDocument/2006/relationships/slide" Target="slides/slide9.xml"/><Relationship Id="rId5" Type="http://schemas.openxmlformats.org/officeDocument/2006/relationships/slide" Target="slides/slide8.xml"/><Relationship Id="rId4"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8435"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438"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8439"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52B45D3-6ADD-4710-B4A8-8664BD7DCC60}" type="slidenum">
              <a:rPr lang="en-US"/>
              <a:pPr/>
              <a:t>‹#›</a:t>
            </a:fld>
            <a:endParaRPr lang="en-US"/>
          </a:p>
        </p:txBody>
      </p:sp>
    </p:spTree>
    <p:extLst>
      <p:ext uri="{BB962C8B-B14F-4D97-AF65-F5344CB8AC3E}">
        <p14:creationId xmlns:p14="http://schemas.microsoft.com/office/powerpoint/2010/main" val="247160444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8EE4D21-95EC-48DC-8B40-A69DF2873D80}" type="slidenum">
              <a:rPr lang="en-US"/>
              <a:pPr/>
              <a:t>‹#›</a:t>
            </a:fld>
            <a:endParaRPr lang="en-US"/>
          </a:p>
        </p:txBody>
      </p:sp>
    </p:spTree>
    <p:extLst>
      <p:ext uri="{BB962C8B-B14F-4D97-AF65-F5344CB8AC3E}">
        <p14:creationId xmlns:p14="http://schemas.microsoft.com/office/powerpoint/2010/main" val="71705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C344979-F250-4182-BD75-28C1A98CA6A8}" type="slidenum">
              <a:rPr lang="en-US"/>
              <a:pPr/>
              <a:t>‹#›</a:t>
            </a:fld>
            <a:endParaRPr lang="en-US"/>
          </a:p>
        </p:txBody>
      </p:sp>
    </p:spTree>
    <p:extLst>
      <p:ext uri="{BB962C8B-B14F-4D97-AF65-F5344CB8AC3E}">
        <p14:creationId xmlns:p14="http://schemas.microsoft.com/office/powerpoint/2010/main" val="394857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7F38140-AD64-4BC8-A775-47774E07D7DF}" type="slidenum">
              <a:rPr lang="en-US"/>
              <a:pPr/>
              <a:t>‹#›</a:t>
            </a:fld>
            <a:endParaRPr lang="en-US"/>
          </a:p>
        </p:txBody>
      </p:sp>
    </p:spTree>
    <p:extLst>
      <p:ext uri="{BB962C8B-B14F-4D97-AF65-F5344CB8AC3E}">
        <p14:creationId xmlns:p14="http://schemas.microsoft.com/office/powerpoint/2010/main" val="38020963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CFDB6E-3D15-4E94-9C05-959D8A4FB8AD}" type="slidenum">
              <a:rPr lang="en-US"/>
              <a:pPr/>
              <a:t>‹#›</a:t>
            </a:fld>
            <a:endParaRPr lang="en-US"/>
          </a:p>
        </p:txBody>
      </p:sp>
    </p:spTree>
    <p:extLst>
      <p:ext uri="{BB962C8B-B14F-4D97-AF65-F5344CB8AC3E}">
        <p14:creationId xmlns:p14="http://schemas.microsoft.com/office/powerpoint/2010/main" val="29265637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5442A0D-37E0-421F-A185-2953D494DD75}" type="slidenum">
              <a:rPr lang="en-US"/>
              <a:pPr/>
              <a:t>‹#›</a:t>
            </a:fld>
            <a:endParaRPr lang="en-US"/>
          </a:p>
        </p:txBody>
      </p:sp>
    </p:spTree>
    <p:extLst>
      <p:ext uri="{BB962C8B-B14F-4D97-AF65-F5344CB8AC3E}">
        <p14:creationId xmlns:p14="http://schemas.microsoft.com/office/powerpoint/2010/main" val="2903446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99BA6F3-43B8-4948-A028-C74D987DB0AF}" type="slidenum">
              <a:rPr lang="en-US"/>
              <a:pPr/>
              <a:t>‹#›</a:t>
            </a:fld>
            <a:endParaRPr lang="en-US"/>
          </a:p>
        </p:txBody>
      </p:sp>
    </p:spTree>
    <p:extLst>
      <p:ext uri="{BB962C8B-B14F-4D97-AF65-F5344CB8AC3E}">
        <p14:creationId xmlns:p14="http://schemas.microsoft.com/office/powerpoint/2010/main" val="38601820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BD408F9-6DD5-4F7A-9D61-BF5392592280}" type="slidenum">
              <a:rPr lang="en-US"/>
              <a:pPr/>
              <a:t>‹#›</a:t>
            </a:fld>
            <a:endParaRPr lang="en-US"/>
          </a:p>
        </p:txBody>
      </p:sp>
    </p:spTree>
    <p:extLst>
      <p:ext uri="{BB962C8B-B14F-4D97-AF65-F5344CB8AC3E}">
        <p14:creationId xmlns:p14="http://schemas.microsoft.com/office/powerpoint/2010/main" val="9239705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5B0E6AB-160A-4EC4-9AA9-F08E13E88275}" type="slidenum">
              <a:rPr lang="en-US"/>
              <a:pPr/>
              <a:t>‹#›</a:t>
            </a:fld>
            <a:endParaRPr lang="en-US"/>
          </a:p>
        </p:txBody>
      </p:sp>
    </p:spTree>
    <p:extLst>
      <p:ext uri="{BB962C8B-B14F-4D97-AF65-F5344CB8AC3E}">
        <p14:creationId xmlns:p14="http://schemas.microsoft.com/office/powerpoint/2010/main" val="19698219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DEEAEA4-829F-4EE9-8B78-28A0738BE97D}" type="slidenum">
              <a:rPr lang="en-US"/>
              <a:pPr/>
              <a:t>‹#›</a:t>
            </a:fld>
            <a:endParaRPr lang="en-US"/>
          </a:p>
        </p:txBody>
      </p:sp>
    </p:spTree>
    <p:extLst>
      <p:ext uri="{BB962C8B-B14F-4D97-AF65-F5344CB8AC3E}">
        <p14:creationId xmlns:p14="http://schemas.microsoft.com/office/powerpoint/2010/main" val="10476939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CDC28D7-1AF1-471B-A860-5718ECFF7444}" type="slidenum">
              <a:rPr lang="en-US"/>
              <a:pPr/>
              <a:t>‹#›</a:t>
            </a:fld>
            <a:endParaRPr lang="en-US"/>
          </a:p>
        </p:txBody>
      </p:sp>
    </p:spTree>
    <p:extLst>
      <p:ext uri="{BB962C8B-B14F-4D97-AF65-F5344CB8AC3E}">
        <p14:creationId xmlns:p14="http://schemas.microsoft.com/office/powerpoint/2010/main" val="24032362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9410666-1FFB-46F5-B647-405CF2B4EF95}" type="slidenum">
              <a:rPr lang="en-US"/>
              <a:pPr/>
              <a:t>‹#›</a:t>
            </a:fld>
            <a:endParaRPr lang="en-US"/>
          </a:p>
        </p:txBody>
      </p:sp>
    </p:spTree>
    <p:extLst>
      <p:ext uri="{BB962C8B-B14F-4D97-AF65-F5344CB8AC3E}">
        <p14:creationId xmlns:p14="http://schemas.microsoft.com/office/powerpoint/2010/main" val="2043599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9E75FF1-E07A-4C55-98C1-6F979D0FA518}" type="slidenum">
              <a:rPr lang="en-US"/>
              <a:pPr/>
              <a:t>‹#›</a:t>
            </a:fld>
            <a:endParaRPr lang="en-US"/>
          </a:p>
        </p:txBody>
      </p:sp>
    </p:spTree>
    <p:extLst>
      <p:ext uri="{BB962C8B-B14F-4D97-AF65-F5344CB8AC3E}">
        <p14:creationId xmlns:p14="http://schemas.microsoft.com/office/powerpoint/2010/main" val="36187923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96AC8AC-1FC9-4695-BEA2-7075B573F08A}" type="slidenum">
              <a:rPr lang="en-US"/>
              <a:pPr/>
              <a:t>‹#›</a:t>
            </a:fld>
            <a:endParaRPr lang="en-US"/>
          </a:p>
        </p:txBody>
      </p:sp>
    </p:spTree>
    <p:extLst>
      <p:ext uri="{BB962C8B-B14F-4D97-AF65-F5344CB8AC3E}">
        <p14:creationId xmlns:p14="http://schemas.microsoft.com/office/powerpoint/2010/main" val="40453613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4D0B0E9-25BD-48E2-A7F8-37988C26AA2F}" type="slidenum">
              <a:rPr lang="en-US"/>
              <a:pPr/>
              <a:t>‹#›</a:t>
            </a:fld>
            <a:endParaRPr lang="en-US"/>
          </a:p>
        </p:txBody>
      </p:sp>
    </p:spTree>
    <p:extLst>
      <p:ext uri="{BB962C8B-B14F-4D97-AF65-F5344CB8AC3E}">
        <p14:creationId xmlns:p14="http://schemas.microsoft.com/office/powerpoint/2010/main" val="3300049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507389E-DAD6-4D4D-B782-D733A1B437FE}" type="slidenum">
              <a:rPr lang="en-US"/>
              <a:pPr/>
              <a:t>‹#›</a:t>
            </a:fld>
            <a:endParaRPr lang="en-US"/>
          </a:p>
        </p:txBody>
      </p:sp>
    </p:spTree>
    <p:extLst>
      <p:ext uri="{BB962C8B-B14F-4D97-AF65-F5344CB8AC3E}">
        <p14:creationId xmlns:p14="http://schemas.microsoft.com/office/powerpoint/2010/main" val="23896311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05BE327-6D23-4A05-9D77-E739F5EB5C91}" type="datetimeFigureOut">
              <a:rPr lang="en-US">
                <a:solidFill>
                  <a:prstClr val="black">
                    <a:tint val="75000"/>
                  </a:prstClr>
                </a:solidFill>
              </a:rPr>
              <a:pPr/>
              <a:t>7/1/2014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F35DAD9-AD6A-40D6-9D47-0ADBB0B40227}"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5BE327-6D23-4A05-9D77-E739F5EB5C91}" type="datetimeFigureOut">
              <a:rPr lang="en-US">
                <a:solidFill>
                  <a:prstClr val="black">
                    <a:tint val="75000"/>
                  </a:prstClr>
                </a:solidFill>
              </a:rPr>
              <a:pPr/>
              <a:t>7/1/2014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F35DAD9-AD6A-40D6-9D47-0ADBB0B40227}"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5BE327-6D23-4A05-9D77-E739F5EB5C91}" type="datetimeFigureOut">
              <a:rPr lang="en-US">
                <a:solidFill>
                  <a:prstClr val="black">
                    <a:tint val="75000"/>
                  </a:prstClr>
                </a:solidFill>
              </a:rPr>
              <a:pPr/>
              <a:t>7/1/2014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F35DAD9-AD6A-40D6-9D47-0ADBB0B40227}"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5BE327-6D23-4A05-9D77-E739F5EB5C91}" type="datetimeFigureOut">
              <a:rPr lang="en-US">
                <a:solidFill>
                  <a:prstClr val="black">
                    <a:tint val="75000"/>
                  </a:prstClr>
                </a:solidFill>
              </a:rPr>
              <a:pPr/>
              <a:t>7/1/2014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F35DAD9-AD6A-40D6-9D47-0ADBB0B40227}"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5BE327-6D23-4A05-9D77-E739F5EB5C91}" type="datetimeFigureOut">
              <a:rPr lang="en-US">
                <a:solidFill>
                  <a:prstClr val="black">
                    <a:tint val="75000"/>
                  </a:prstClr>
                </a:solidFill>
              </a:rPr>
              <a:pPr/>
              <a:t>7/1/2014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7F35DAD9-AD6A-40D6-9D47-0ADBB0B40227}"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5BE327-6D23-4A05-9D77-E739F5EB5C91}" type="datetimeFigureOut">
              <a:rPr lang="en-US">
                <a:solidFill>
                  <a:prstClr val="black">
                    <a:tint val="75000"/>
                  </a:prstClr>
                </a:solidFill>
              </a:rPr>
              <a:pPr/>
              <a:t>7/1/2014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7F35DAD9-AD6A-40D6-9D47-0ADBB0B40227}"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5BE327-6D23-4A05-9D77-E739F5EB5C91}" type="datetimeFigureOut">
              <a:rPr lang="en-US">
                <a:solidFill>
                  <a:prstClr val="black">
                    <a:tint val="75000"/>
                  </a:prstClr>
                </a:solidFill>
              </a:rPr>
              <a:pPr/>
              <a:t>7/1/2014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7F35DAD9-AD6A-40D6-9D47-0ADBB0B40227}"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43B07A3-00BD-4B9D-AE9F-12BBEAA39766}" type="slidenum">
              <a:rPr lang="en-US"/>
              <a:pPr/>
              <a:t>‹#›</a:t>
            </a:fld>
            <a:endParaRPr lang="en-US"/>
          </a:p>
        </p:txBody>
      </p:sp>
    </p:spTree>
    <p:extLst>
      <p:ext uri="{BB962C8B-B14F-4D97-AF65-F5344CB8AC3E}">
        <p14:creationId xmlns:p14="http://schemas.microsoft.com/office/powerpoint/2010/main" val="142335436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5BE327-6D23-4A05-9D77-E739F5EB5C91}" type="datetimeFigureOut">
              <a:rPr lang="en-US">
                <a:solidFill>
                  <a:prstClr val="black">
                    <a:tint val="75000"/>
                  </a:prstClr>
                </a:solidFill>
              </a:rPr>
              <a:pPr/>
              <a:t>7/1/2014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F35DAD9-AD6A-40D6-9D47-0ADBB0B40227}"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5BE327-6D23-4A05-9D77-E739F5EB5C91}" type="datetimeFigureOut">
              <a:rPr lang="en-US">
                <a:solidFill>
                  <a:prstClr val="black">
                    <a:tint val="75000"/>
                  </a:prstClr>
                </a:solidFill>
              </a:rPr>
              <a:pPr/>
              <a:t>7/1/2014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F35DAD9-AD6A-40D6-9D47-0ADBB0B40227}"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5BE327-6D23-4A05-9D77-E739F5EB5C91}" type="datetimeFigureOut">
              <a:rPr lang="en-US">
                <a:solidFill>
                  <a:prstClr val="black">
                    <a:tint val="75000"/>
                  </a:prstClr>
                </a:solidFill>
              </a:rPr>
              <a:pPr/>
              <a:t>7/1/2014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F35DAD9-AD6A-40D6-9D47-0ADBB0B40227}"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5BE327-6D23-4A05-9D77-E739F5EB5C91}" type="datetimeFigureOut">
              <a:rPr lang="en-US">
                <a:solidFill>
                  <a:prstClr val="black">
                    <a:tint val="75000"/>
                  </a:prstClr>
                </a:solidFill>
              </a:rPr>
              <a:pPr/>
              <a:t>7/1/2014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F35DAD9-AD6A-40D6-9D47-0ADBB0B40227}"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A471E1C-F10D-4EEB-B2ED-E0F0A63DAC6C}" type="slidenum">
              <a:rPr lang="en-US"/>
              <a:pPr/>
              <a:t>‹#›</a:t>
            </a:fld>
            <a:endParaRPr lang="en-US"/>
          </a:p>
        </p:txBody>
      </p:sp>
    </p:spTree>
    <p:extLst>
      <p:ext uri="{BB962C8B-B14F-4D97-AF65-F5344CB8AC3E}">
        <p14:creationId xmlns:p14="http://schemas.microsoft.com/office/powerpoint/2010/main" val="1013128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42F194D-9A17-41F8-A920-735A0A0B2388}" type="slidenum">
              <a:rPr lang="en-US"/>
              <a:pPr/>
              <a:t>‹#›</a:t>
            </a:fld>
            <a:endParaRPr lang="en-US"/>
          </a:p>
        </p:txBody>
      </p:sp>
    </p:spTree>
    <p:extLst>
      <p:ext uri="{BB962C8B-B14F-4D97-AF65-F5344CB8AC3E}">
        <p14:creationId xmlns:p14="http://schemas.microsoft.com/office/powerpoint/2010/main" val="724719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CF84063-D933-46D3-8B11-6EC2D83CF2AA}" type="slidenum">
              <a:rPr lang="en-US"/>
              <a:pPr/>
              <a:t>‹#›</a:t>
            </a:fld>
            <a:endParaRPr lang="en-US"/>
          </a:p>
        </p:txBody>
      </p:sp>
    </p:spTree>
    <p:extLst>
      <p:ext uri="{BB962C8B-B14F-4D97-AF65-F5344CB8AC3E}">
        <p14:creationId xmlns:p14="http://schemas.microsoft.com/office/powerpoint/2010/main" val="440545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D602482-946B-48A9-B0C8-CEA5A4670F5F}" type="slidenum">
              <a:rPr lang="en-US"/>
              <a:pPr/>
              <a:t>‹#›</a:t>
            </a:fld>
            <a:endParaRPr lang="en-US"/>
          </a:p>
        </p:txBody>
      </p:sp>
    </p:spTree>
    <p:extLst>
      <p:ext uri="{BB962C8B-B14F-4D97-AF65-F5344CB8AC3E}">
        <p14:creationId xmlns:p14="http://schemas.microsoft.com/office/powerpoint/2010/main" val="2176653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84E5C11-9A91-4B8C-A379-E121424FA6D5}" type="slidenum">
              <a:rPr lang="en-US"/>
              <a:pPr/>
              <a:t>‹#›</a:t>
            </a:fld>
            <a:endParaRPr lang="en-US"/>
          </a:p>
        </p:txBody>
      </p:sp>
    </p:spTree>
    <p:extLst>
      <p:ext uri="{BB962C8B-B14F-4D97-AF65-F5344CB8AC3E}">
        <p14:creationId xmlns:p14="http://schemas.microsoft.com/office/powerpoint/2010/main" val="518481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57C1778-970D-45B9-A12A-FA155B039973}" type="slidenum">
              <a:rPr lang="en-US"/>
              <a:pPr/>
              <a:t>‹#›</a:t>
            </a:fld>
            <a:endParaRPr lang="en-US"/>
          </a:p>
        </p:txBody>
      </p:sp>
    </p:spTree>
    <p:extLst>
      <p:ext uri="{BB962C8B-B14F-4D97-AF65-F5344CB8AC3E}">
        <p14:creationId xmlns:p14="http://schemas.microsoft.com/office/powerpoint/2010/main" val="1900311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accent2"/>
            </a:gs>
            <a:gs pos="50000">
              <a:srgbClr val="FFCCFF"/>
            </a:gs>
            <a:gs pos="100000">
              <a:schemeClr val="accent2"/>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8D836F6A-1727-4EE0-9E02-59D06908CC5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6803"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6804"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400"/>
            </a:lvl1pPr>
          </a:lstStyle>
          <a:p>
            <a:endParaRPr lang="en-US"/>
          </a:p>
        </p:txBody>
      </p:sp>
      <p:sp>
        <p:nvSpPr>
          <p:cNvPr id="76805"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0" hangingPunct="0">
              <a:defRPr sz="1400"/>
            </a:lvl1pPr>
          </a:lstStyle>
          <a:p>
            <a:endParaRPr lang="en-US"/>
          </a:p>
        </p:txBody>
      </p:sp>
      <p:sp>
        <p:nvSpPr>
          <p:cNvPr id="76806"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400"/>
            </a:lvl1pPr>
          </a:lstStyle>
          <a:p>
            <a:fld id="{84976D03-10C2-4213-A22E-96E0D35B3E6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D05BE327-6D23-4A05-9D77-E739F5EB5C91}" type="datetimeFigureOut">
              <a:rPr lang="en-US" smtClean="0">
                <a:solidFill>
                  <a:prstClr val="black">
                    <a:tint val="75000"/>
                  </a:prstClr>
                </a:solidFill>
                <a:latin typeface="Calibri"/>
              </a:rPr>
              <a:pPr fontAlgn="auto">
                <a:spcBef>
                  <a:spcPts val="0"/>
                </a:spcBef>
                <a:spcAft>
                  <a:spcPts val="0"/>
                </a:spcAft>
              </a:pPr>
              <a:t>7/1/2014</a:t>
            </a:fld>
            <a:endParaRPr lang="en-US" smtClean="0">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smtClean="0">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7F35DAD9-AD6A-40D6-9D47-0ADBB0B40227}" type="slidenum">
              <a:rPr lang="en-US" smtClean="0">
                <a:solidFill>
                  <a:prstClr val="black">
                    <a:tint val="75000"/>
                  </a:prstClr>
                </a:solidFill>
                <a:latin typeface="Calibri"/>
              </a:rPr>
              <a:pPr fontAlgn="auto">
                <a:spcBef>
                  <a:spcPts val="0"/>
                </a:spcBef>
                <a:spcAft>
                  <a:spcPts val="0"/>
                </a:spcAft>
              </a:pPr>
              <a:t>‹#›</a:t>
            </a:fld>
            <a:endParaRPr lang="en-US" smtClean="0">
              <a:solidFill>
                <a:prstClr val="black">
                  <a:tint val="75000"/>
                </a:prstClr>
              </a:solidFill>
              <a:latin typeface="Calibri"/>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9.gif"/><Relationship Id="rId2" Type="http://schemas.openxmlformats.org/officeDocument/2006/relationships/image" Target="../media/image18.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gif"/><Relationship Id="rId1" Type="http://schemas.openxmlformats.org/officeDocument/2006/relationships/slideLayout" Target="../slideLayouts/slideLayout18.xml"/><Relationship Id="rId4" Type="http://schemas.openxmlformats.org/officeDocument/2006/relationships/image" Target="../media/image3.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438400"/>
            <a:ext cx="6400800" cy="3200400"/>
          </a:xfrm>
        </p:spPr>
        <p:txBody>
          <a:bodyPr>
            <a:noAutofit/>
          </a:bodyPr>
          <a:lstStyle/>
          <a:p>
            <a:r>
              <a:rPr lang="en-US" b="1" dirty="0" smtClean="0">
                <a:solidFill>
                  <a:srgbClr val="C00000"/>
                </a:solidFill>
              </a:rPr>
              <a:t>This lesson contains 48 slides and a related video. The first 16 slides are presented here as samples…they deal with a few of the forces of nature as they relate to driving. </a:t>
            </a:r>
            <a:endParaRPr lang="en-US" b="1" dirty="0">
              <a:solidFill>
                <a:srgbClr val="C00000"/>
              </a:solidFill>
            </a:endParaRPr>
          </a:p>
        </p:txBody>
      </p:sp>
      <p:sp>
        <p:nvSpPr>
          <p:cNvPr id="5" name="WordArt 11"/>
          <p:cNvSpPr>
            <a:spLocks noChangeArrowheads="1" noChangeShapeType="1" noTextEdit="1"/>
          </p:cNvSpPr>
          <p:nvPr/>
        </p:nvSpPr>
        <p:spPr bwMode="auto">
          <a:xfrm>
            <a:off x="1295400" y="6324600"/>
            <a:ext cx="6553200" cy="3048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fontAlgn="auto">
              <a:spcBef>
                <a:spcPts val="0"/>
              </a:spcBef>
              <a:spcAft>
                <a:spcPts val="0"/>
              </a:spcAft>
            </a:pPr>
            <a:r>
              <a:rPr lang="en-US" sz="3600" i="1" kern="10" dirty="0" smtClean="0">
                <a:ln w="9525">
                  <a:solidFill>
                    <a:srgbClr val="000000"/>
                  </a:solidFill>
                  <a:round/>
                  <a:headEnd/>
                  <a:tailEnd/>
                </a:ln>
                <a:gradFill rotWithShape="0">
                  <a:gsLst>
                    <a:gs pos="0">
                      <a:srgbClr val="CC3300">
                        <a:gamma/>
                        <a:shade val="46275"/>
                        <a:invGamma/>
                      </a:srgbClr>
                    </a:gs>
                    <a:gs pos="100000">
                      <a:srgbClr val="CC3300"/>
                    </a:gs>
                  </a:gsLst>
                  <a:lin ang="5400000" scaled="1"/>
                </a:gradFill>
                <a:latin typeface="Arial Black"/>
              </a:rPr>
              <a:t>Unit 1 – Natural Forces on a vehicle </a:t>
            </a:r>
            <a:endParaRPr lang="en-US" sz="3600" i="1" kern="10" dirty="0">
              <a:ln w="9525">
                <a:solidFill>
                  <a:srgbClr val="000000"/>
                </a:solidFill>
                <a:round/>
                <a:headEnd/>
                <a:tailEnd/>
              </a:ln>
              <a:gradFill rotWithShape="0">
                <a:gsLst>
                  <a:gs pos="0">
                    <a:srgbClr val="CC3300">
                      <a:gamma/>
                      <a:shade val="46275"/>
                      <a:invGamma/>
                    </a:srgbClr>
                  </a:gs>
                  <a:gs pos="100000">
                    <a:srgbClr val="CC3300"/>
                  </a:gs>
                </a:gsLst>
                <a:lin ang="5400000" scaled="1"/>
              </a:gradFill>
              <a:latin typeface="Arial Black"/>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762000" y="228600"/>
            <a:ext cx="7772400" cy="1143000"/>
          </a:xfrm>
        </p:spPr>
        <p:txBody>
          <a:bodyPr/>
          <a:lstStyle/>
          <a:p>
            <a:r>
              <a:rPr lang="en-US" sz="4000" b="1"/>
              <a:t>The Law of Inertia</a:t>
            </a:r>
          </a:p>
        </p:txBody>
      </p:sp>
      <p:sp>
        <p:nvSpPr>
          <p:cNvPr id="28675" name="Rectangle 3"/>
          <p:cNvSpPr>
            <a:spLocks noGrp="1" noChangeArrowheads="1"/>
          </p:cNvSpPr>
          <p:nvPr>
            <p:ph type="body" idx="1"/>
          </p:nvPr>
        </p:nvSpPr>
        <p:spPr>
          <a:xfrm>
            <a:off x="762000" y="1219200"/>
            <a:ext cx="7772400" cy="1524000"/>
          </a:xfrm>
          <a:extLst>
            <a:ext uri="{AF507438-7753-43E0-B8FC-AC1667EBCBE1}">
              <a14:hiddenEffects xmlns:a14="http://schemas.microsoft.com/office/drawing/2010/main">
                <a:effectLst>
                  <a:outerShdw dist="25400" algn="ctr" rotWithShape="0">
                    <a:schemeClr val="tx1"/>
                  </a:outerShdw>
                </a:effectLst>
              </a14:hiddenEffects>
            </a:ext>
          </a:extLst>
        </p:spPr>
        <p:txBody>
          <a:bodyPr/>
          <a:lstStyle/>
          <a:p>
            <a:pPr algn="ctr">
              <a:buFontTx/>
              <a:buNone/>
            </a:pPr>
            <a:r>
              <a:rPr lang="en-US" sz="2400" b="1"/>
              <a:t>   This force causes your body and loose objects in your vehicle to keep moving forward when your vehicle suddenly slows or stops.</a:t>
            </a:r>
          </a:p>
        </p:txBody>
      </p:sp>
      <p:pic>
        <p:nvPicPr>
          <p:cNvPr id="28677" name="Picture 5"/>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895600" y="2667000"/>
            <a:ext cx="3352800" cy="189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678" name="Rectangle 6"/>
          <p:cNvSpPr>
            <a:spLocks noChangeArrowheads="1"/>
          </p:cNvSpPr>
          <p:nvPr/>
        </p:nvSpPr>
        <p:spPr bwMode="auto">
          <a:xfrm>
            <a:off x="762000" y="4953000"/>
            <a:ext cx="76200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5400" algn="ctr" rotWithShape="0">
                    <a:schemeClr val="tx1"/>
                  </a:outerShdw>
                </a:effectLst>
              </a14:hiddenEffects>
            </a:ext>
          </a:extLst>
        </p:spPr>
        <p:txBody>
          <a:bodyPr/>
          <a:lstStyle/>
          <a:p>
            <a:pPr marL="342900" indent="-342900" algn="ctr">
              <a:spcBef>
                <a:spcPct val="20000"/>
              </a:spcBef>
            </a:pPr>
            <a:r>
              <a:rPr lang="en-US" b="1" dirty="0"/>
              <a:t>   You may be injured because of the inertia and              the </a:t>
            </a:r>
            <a:r>
              <a:rPr lang="en-US" b="1" dirty="0" smtClean="0"/>
              <a:t>momentum of </a:t>
            </a:r>
            <a:r>
              <a:rPr lang="en-US" b="1" dirty="0"/>
              <a:t>loose objects that become          airborne during a sudden stop.</a:t>
            </a:r>
          </a:p>
        </p:txBody>
      </p:sp>
      <p:sp>
        <p:nvSpPr>
          <p:cNvPr id="28679" name="WordArt 7"/>
          <p:cNvSpPr>
            <a:spLocks noChangeArrowheads="1" noChangeShapeType="1" noTextEdit="1"/>
          </p:cNvSpPr>
          <p:nvPr/>
        </p:nvSpPr>
        <p:spPr bwMode="auto">
          <a:xfrm rot="-1945068">
            <a:off x="304800" y="609600"/>
            <a:ext cx="1524000" cy="33337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rgbClr val="FF3300"/>
                </a:solidFill>
                <a:latin typeface="Arial Black"/>
              </a:rPr>
              <a:t>Laws of Nature</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8678">
                                            <p:txEl>
                                              <p:pRg st="0" end="0"/>
                                            </p:txEl>
                                          </p:spTgt>
                                        </p:tgtEl>
                                        <p:attrNameLst>
                                          <p:attrName>style.visibility</p:attrName>
                                        </p:attrNameLst>
                                      </p:cBhvr>
                                      <p:to>
                                        <p:strVal val="visible"/>
                                      </p:to>
                                    </p:set>
                                    <p:animEffect transition="in" filter="dissolve">
                                      <p:cBhvr>
                                        <p:cTn id="7" dur="500"/>
                                        <p:tgtEl>
                                          <p:spTgt spid="2867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8"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762000" y="228600"/>
            <a:ext cx="7772400" cy="1143000"/>
          </a:xfrm>
        </p:spPr>
        <p:txBody>
          <a:bodyPr/>
          <a:lstStyle/>
          <a:p>
            <a:r>
              <a:rPr lang="en-US" sz="4000" b="1"/>
              <a:t>The Law of Inertia</a:t>
            </a:r>
          </a:p>
        </p:txBody>
      </p:sp>
      <p:sp>
        <p:nvSpPr>
          <p:cNvPr id="29699" name="Rectangle 3"/>
          <p:cNvSpPr>
            <a:spLocks noGrp="1" noChangeArrowheads="1"/>
          </p:cNvSpPr>
          <p:nvPr>
            <p:ph type="body" idx="1"/>
          </p:nvPr>
        </p:nvSpPr>
        <p:spPr>
          <a:xfrm>
            <a:off x="762000" y="1219200"/>
            <a:ext cx="7467600" cy="1905000"/>
          </a:xfrm>
          <a:extLst>
            <a:ext uri="{AF507438-7753-43E0-B8FC-AC1667EBCBE1}">
              <a14:hiddenEffects xmlns:a14="http://schemas.microsoft.com/office/drawing/2010/main">
                <a:effectLst>
                  <a:outerShdw dist="25400" algn="ctr" rotWithShape="0">
                    <a:schemeClr val="tx1"/>
                  </a:outerShdw>
                </a:effectLst>
              </a14:hiddenEffects>
            </a:ext>
          </a:extLst>
        </p:spPr>
        <p:txBody>
          <a:bodyPr/>
          <a:lstStyle/>
          <a:p>
            <a:pPr algn="ctr">
              <a:lnSpc>
                <a:spcPct val="90000"/>
              </a:lnSpc>
              <a:buFontTx/>
              <a:buNone/>
            </a:pPr>
            <a:r>
              <a:rPr lang="en-US" sz="2400" b="1">
                <a:solidFill>
                  <a:schemeClr val="accent2"/>
                </a:solidFill>
              </a:rPr>
              <a:t>   Wearing a seatbelt while driving will stop the forward momentum of your body if you have    a collision. It will prevent you from hitting the windshield, steering wheel, and other parts     of the interior of your vehicle.</a:t>
            </a:r>
          </a:p>
        </p:txBody>
      </p:sp>
      <p:sp>
        <p:nvSpPr>
          <p:cNvPr id="29702" name="Rectangle 6"/>
          <p:cNvSpPr>
            <a:spLocks noChangeArrowheads="1"/>
          </p:cNvSpPr>
          <p:nvPr/>
        </p:nvSpPr>
        <p:spPr bwMode="auto">
          <a:xfrm>
            <a:off x="0" y="4953000"/>
            <a:ext cx="91440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5400" algn="ctr" rotWithShape="0">
                    <a:schemeClr val="tx1"/>
                  </a:outerShdw>
                </a:effectLst>
              </a14:hiddenEffects>
            </a:ext>
          </a:extLst>
        </p:spPr>
        <p:txBody>
          <a:bodyPr/>
          <a:lstStyle/>
          <a:p>
            <a:pPr marL="342900" indent="-342900" algn="ctr">
              <a:spcBef>
                <a:spcPct val="20000"/>
              </a:spcBef>
            </a:pPr>
            <a:r>
              <a:rPr lang="en-US" b="1"/>
              <a:t>   If you are hit from behind while stopped, your head tends to stay in place due to inertia while the rest of  your body is pushed forward by the seat. This causes whiplash.      Using your headrest minimizes injuries.</a:t>
            </a:r>
          </a:p>
        </p:txBody>
      </p:sp>
      <p:pic>
        <p:nvPicPr>
          <p:cNvPr id="29703" name="Picture 7"/>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581400" y="3352800"/>
            <a:ext cx="1981200" cy="151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704" name="Line 8"/>
          <p:cNvSpPr>
            <a:spLocks noChangeShapeType="1"/>
          </p:cNvSpPr>
          <p:nvPr/>
        </p:nvSpPr>
        <p:spPr bwMode="auto">
          <a:xfrm flipH="1" flipV="1">
            <a:off x="5562600" y="3581400"/>
            <a:ext cx="685800" cy="152400"/>
          </a:xfrm>
          <a:prstGeom prst="line">
            <a:avLst/>
          </a:prstGeom>
          <a:noFill/>
          <a:ln w="57150">
            <a:solidFill>
              <a:srgbClr val="FFFF00"/>
            </a:solidFill>
            <a:round/>
            <a:headEnd/>
            <a:tailEnd type="triangle" w="med" len="med"/>
          </a:ln>
          <a:effectLst>
            <a:outerShdw dist="35921" dir="2700000" algn="ctr" rotWithShape="0">
              <a:schemeClr val="tx1"/>
            </a:outerShdw>
          </a:effectLst>
          <a:extLst>
            <a:ext uri="{909E8E84-426E-40DD-AFC4-6F175D3DCCD1}">
              <a14:hiddenFill xmlns:a14="http://schemas.microsoft.com/office/drawing/2010/main">
                <a:noFill/>
              </a14:hiddenFill>
            </a:ext>
          </a:extLst>
        </p:spPr>
        <p:txBody>
          <a:bodyPr/>
          <a:lstStyle/>
          <a:p>
            <a:endParaRPr lang="en-US"/>
          </a:p>
        </p:txBody>
      </p:sp>
      <p:sp>
        <p:nvSpPr>
          <p:cNvPr id="29705" name="Rectangle 9"/>
          <p:cNvSpPr>
            <a:spLocks noChangeArrowheads="1"/>
          </p:cNvSpPr>
          <p:nvPr/>
        </p:nvSpPr>
        <p:spPr bwMode="auto">
          <a:xfrm>
            <a:off x="6248400" y="3733800"/>
            <a:ext cx="2590800" cy="990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pPr>
            <a:r>
              <a:rPr lang="en-US" sz="2000" b="1"/>
              <a:t>Check to see</a:t>
            </a:r>
          </a:p>
          <a:p>
            <a:pPr algn="ctr">
              <a:lnSpc>
                <a:spcPct val="80000"/>
              </a:lnSpc>
            </a:pPr>
            <a:r>
              <a:rPr lang="en-US" sz="2000" b="1"/>
              <a:t> that it is</a:t>
            </a:r>
          </a:p>
          <a:p>
            <a:pPr algn="ctr">
              <a:lnSpc>
                <a:spcPct val="80000"/>
              </a:lnSpc>
            </a:pPr>
            <a:r>
              <a:rPr lang="en-US" sz="2000" b="1"/>
              <a:t> properly adjusted</a:t>
            </a:r>
          </a:p>
        </p:txBody>
      </p:sp>
      <p:sp>
        <p:nvSpPr>
          <p:cNvPr id="29706" name="WordArt 10"/>
          <p:cNvSpPr>
            <a:spLocks noChangeArrowheads="1" noChangeShapeType="1" noTextEdit="1"/>
          </p:cNvSpPr>
          <p:nvPr/>
        </p:nvSpPr>
        <p:spPr bwMode="auto">
          <a:xfrm rot="-1945068">
            <a:off x="304800" y="609600"/>
            <a:ext cx="1524000" cy="33337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rgbClr val="FF3300"/>
                </a:solidFill>
                <a:latin typeface="Arial Black"/>
              </a:rPr>
              <a:t>Laws of Nature</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9702">
                                            <p:txEl>
                                              <p:pRg st="0" end="0"/>
                                            </p:txEl>
                                          </p:spTgt>
                                        </p:tgtEl>
                                        <p:attrNameLst>
                                          <p:attrName>style.visibility</p:attrName>
                                        </p:attrNameLst>
                                      </p:cBhvr>
                                      <p:to>
                                        <p:strVal val="visible"/>
                                      </p:to>
                                    </p:set>
                                    <p:animEffect transition="in" filter="dissolve">
                                      <p:cBhvr>
                                        <p:cTn id="7" dur="500"/>
                                        <p:tgtEl>
                                          <p:spTgt spid="29702">
                                            <p:txEl>
                                              <p:pRg st="0" end="0"/>
                                            </p:txEl>
                                          </p:spTgt>
                                        </p:tgtEl>
                                      </p:cBhvr>
                                    </p:animEffect>
                                  </p:childTnLst>
                                </p:cTn>
                              </p:par>
                            </p:childTnLst>
                          </p:cTn>
                        </p:par>
                        <p:par>
                          <p:cTn id="8" fill="hold" nodeType="afterGroup">
                            <p:stCondLst>
                              <p:cond delay="500"/>
                            </p:stCondLst>
                            <p:childTnLst>
                              <p:par>
                                <p:cTn id="9" presetID="9" presetClass="entr" presetSubtype="0" fill="hold" grpId="0" nodeType="afterEffect">
                                  <p:stCondLst>
                                    <p:cond delay="7000"/>
                                  </p:stCondLst>
                                  <p:childTnLst>
                                    <p:set>
                                      <p:cBhvr>
                                        <p:cTn id="10" dur="1" fill="hold">
                                          <p:stCondLst>
                                            <p:cond delay="0"/>
                                          </p:stCondLst>
                                        </p:cTn>
                                        <p:tgtEl>
                                          <p:spTgt spid="29704"/>
                                        </p:tgtEl>
                                        <p:attrNameLst>
                                          <p:attrName>style.visibility</p:attrName>
                                        </p:attrNameLst>
                                      </p:cBhvr>
                                      <p:to>
                                        <p:strVal val="visible"/>
                                      </p:to>
                                    </p:set>
                                    <p:animEffect transition="in" filter="dissolve">
                                      <p:cBhvr>
                                        <p:cTn id="11" dur="500"/>
                                        <p:tgtEl>
                                          <p:spTgt spid="2970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29705"/>
                                        </p:tgtEl>
                                        <p:attrNameLst>
                                          <p:attrName>style.visibility</p:attrName>
                                        </p:attrNameLst>
                                      </p:cBhvr>
                                      <p:to>
                                        <p:strVal val="visible"/>
                                      </p:to>
                                    </p:set>
                                    <p:animEffect transition="in" filter="dissolve">
                                      <p:cBhvr>
                                        <p:cTn id="16" dur="500"/>
                                        <p:tgtEl>
                                          <p:spTgt spid="297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2" grpId="0" build="p" autoUpdateAnimBg="0"/>
      <p:bldP spid="29704" grpId="0" animBg="1"/>
      <p:bldP spid="29705"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762000" y="228600"/>
            <a:ext cx="7772400" cy="914400"/>
          </a:xfrm>
        </p:spPr>
        <p:txBody>
          <a:bodyPr/>
          <a:lstStyle/>
          <a:p>
            <a:r>
              <a:rPr lang="en-US" sz="4000" b="1"/>
              <a:t>Potential Energy</a:t>
            </a:r>
          </a:p>
        </p:txBody>
      </p:sp>
      <p:sp>
        <p:nvSpPr>
          <p:cNvPr id="30723" name="Rectangle 3"/>
          <p:cNvSpPr>
            <a:spLocks noGrp="1" noChangeArrowheads="1"/>
          </p:cNvSpPr>
          <p:nvPr>
            <p:ph type="body" idx="1"/>
          </p:nvPr>
        </p:nvSpPr>
        <p:spPr>
          <a:xfrm>
            <a:off x="4800600" y="1219200"/>
            <a:ext cx="3962400" cy="1828800"/>
          </a:xfrm>
          <a:extLst>
            <a:ext uri="{AF507438-7753-43E0-B8FC-AC1667EBCBE1}">
              <a14:hiddenEffects xmlns:a14="http://schemas.microsoft.com/office/drawing/2010/main">
                <a:effectLst>
                  <a:outerShdw dist="25400" algn="ctr" rotWithShape="0">
                    <a:schemeClr val="tx1"/>
                  </a:outerShdw>
                </a:effectLst>
              </a14:hiddenEffects>
            </a:ext>
          </a:extLst>
        </p:spPr>
        <p:txBody>
          <a:bodyPr/>
          <a:lstStyle/>
          <a:p>
            <a:pPr>
              <a:lnSpc>
                <a:spcPct val="90000"/>
              </a:lnSpc>
              <a:buFontTx/>
              <a:buNone/>
            </a:pPr>
            <a:r>
              <a:rPr lang="en-US" sz="2400" b="1">
                <a:solidFill>
                  <a:schemeClr val="accent2"/>
                </a:solidFill>
              </a:rPr>
              <a:t>    Potential energy is the energy that an object possesses because of its position or form. </a:t>
            </a:r>
          </a:p>
        </p:txBody>
      </p:sp>
      <p:pic>
        <p:nvPicPr>
          <p:cNvPr id="30728" name="Picture 8"/>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806700" y="5029200"/>
            <a:ext cx="1084263" cy="1179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29" name="Picture 9"/>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09600" y="1447800"/>
            <a:ext cx="2898775"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30" name="Rectangle 10"/>
          <p:cNvSpPr>
            <a:spLocks noChangeArrowheads="1"/>
          </p:cNvSpPr>
          <p:nvPr/>
        </p:nvSpPr>
        <p:spPr bwMode="auto">
          <a:xfrm>
            <a:off x="4800600" y="2819400"/>
            <a:ext cx="39624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5400" algn="ctr" rotWithShape="0">
                    <a:schemeClr val="tx1"/>
                  </a:outerShdw>
                </a:effectLst>
              </a14:hiddenEffects>
            </a:ext>
          </a:extLst>
        </p:spPr>
        <p:txBody>
          <a:bodyPr/>
          <a:lstStyle/>
          <a:p>
            <a:pPr marL="342900" indent="-342900">
              <a:lnSpc>
                <a:spcPct val="90000"/>
              </a:lnSpc>
              <a:spcBef>
                <a:spcPct val="20000"/>
              </a:spcBef>
            </a:pPr>
            <a:r>
              <a:rPr lang="en-US" b="1">
                <a:solidFill>
                  <a:schemeClr val="accent2"/>
                </a:solidFill>
              </a:rPr>
              <a:t>    </a:t>
            </a:r>
            <a:r>
              <a:rPr lang="en-US" b="1" i="1"/>
              <a:t>For example,</a:t>
            </a:r>
            <a:r>
              <a:rPr lang="en-US" b="1">
                <a:solidFill>
                  <a:schemeClr val="accent2"/>
                </a:solidFill>
              </a:rPr>
              <a:t> a book on the edge of a table has the “potential” energy to fall to the floor. </a:t>
            </a:r>
          </a:p>
        </p:txBody>
      </p:sp>
      <p:sp>
        <p:nvSpPr>
          <p:cNvPr id="30731" name="Line 11"/>
          <p:cNvSpPr>
            <a:spLocks noChangeShapeType="1"/>
          </p:cNvSpPr>
          <p:nvPr/>
        </p:nvSpPr>
        <p:spPr bwMode="auto">
          <a:xfrm flipH="1">
            <a:off x="3657600" y="3124200"/>
            <a:ext cx="13716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33" name="Line 13"/>
          <p:cNvSpPr>
            <a:spLocks noChangeShapeType="1"/>
          </p:cNvSpPr>
          <p:nvPr/>
        </p:nvSpPr>
        <p:spPr bwMode="auto">
          <a:xfrm>
            <a:off x="3276600" y="3810000"/>
            <a:ext cx="0" cy="10668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34" name="Rectangle 14"/>
          <p:cNvSpPr>
            <a:spLocks noChangeArrowheads="1"/>
          </p:cNvSpPr>
          <p:nvPr/>
        </p:nvSpPr>
        <p:spPr bwMode="auto">
          <a:xfrm>
            <a:off x="4800600" y="4724400"/>
            <a:ext cx="3962400"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5400" algn="ctr" rotWithShape="0">
                    <a:schemeClr val="tx1"/>
                  </a:outerShdw>
                </a:effectLst>
              </a14:hiddenEffects>
            </a:ext>
          </a:extLst>
        </p:spPr>
        <p:txBody>
          <a:bodyPr/>
          <a:lstStyle/>
          <a:p>
            <a:pPr marL="342900" indent="-342900">
              <a:lnSpc>
                <a:spcPct val="90000"/>
              </a:lnSpc>
              <a:spcBef>
                <a:spcPct val="20000"/>
              </a:spcBef>
            </a:pPr>
            <a:r>
              <a:rPr lang="en-US" b="1"/>
              <a:t>    However, a book that  is already on the floor does not have this potential energy.</a:t>
            </a:r>
          </a:p>
        </p:txBody>
      </p:sp>
      <p:sp>
        <p:nvSpPr>
          <p:cNvPr id="30735" name="WordArt 15"/>
          <p:cNvSpPr>
            <a:spLocks noChangeArrowheads="1" noChangeShapeType="1" noTextEdit="1"/>
          </p:cNvSpPr>
          <p:nvPr/>
        </p:nvSpPr>
        <p:spPr bwMode="auto">
          <a:xfrm>
            <a:off x="457200" y="6324600"/>
            <a:ext cx="4243388" cy="319088"/>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 . . now, applying this to vehicles</a:t>
            </a:r>
          </a:p>
        </p:txBody>
      </p:sp>
      <p:sp>
        <p:nvSpPr>
          <p:cNvPr id="30736" name="WordArt 16"/>
          <p:cNvSpPr>
            <a:spLocks noChangeArrowheads="1" noChangeShapeType="1" noTextEdit="1"/>
          </p:cNvSpPr>
          <p:nvPr/>
        </p:nvSpPr>
        <p:spPr bwMode="auto">
          <a:xfrm rot="-1945068">
            <a:off x="304800" y="609600"/>
            <a:ext cx="1524000" cy="33337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rgbClr val="FF3300"/>
                </a:solidFill>
                <a:latin typeface="Arial Black"/>
              </a:rPr>
              <a:t>Laws of Nature</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dissolve">
                                      <p:cBhvr>
                                        <p:cTn id="7" dur="500"/>
                                        <p:tgtEl>
                                          <p:spTgt spid="307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0729"/>
                                        </p:tgtEl>
                                        <p:attrNameLst>
                                          <p:attrName>style.visibility</p:attrName>
                                        </p:attrNameLst>
                                      </p:cBhvr>
                                      <p:to>
                                        <p:strVal val="visible"/>
                                      </p:to>
                                    </p:set>
                                    <p:animEffect transition="in" filter="dissolve">
                                      <p:cBhvr>
                                        <p:cTn id="12" dur="500"/>
                                        <p:tgtEl>
                                          <p:spTgt spid="30729"/>
                                        </p:tgtEl>
                                      </p:cBhvr>
                                    </p:animEffect>
                                  </p:childTnLst>
                                </p:cTn>
                              </p:par>
                            </p:childTnLst>
                          </p:cTn>
                        </p:par>
                        <p:par>
                          <p:cTn id="13" fill="hold" nodeType="afterGroup">
                            <p:stCondLst>
                              <p:cond delay="500"/>
                            </p:stCondLst>
                            <p:childTnLst>
                              <p:par>
                                <p:cTn id="14" presetID="22" presetClass="entr" presetSubtype="1" fill="hold" grpId="0" nodeType="afterEffect">
                                  <p:stCondLst>
                                    <p:cond delay="1000"/>
                                  </p:stCondLst>
                                  <p:childTnLst>
                                    <p:set>
                                      <p:cBhvr>
                                        <p:cTn id="15" dur="1" fill="hold">
                                          <p:stCondLst>
                                            <p:cond delay="0"/>
                                          </p:stCondLst>
                                        </p:cTn>
                                        <p:tgtEl>
                                          <p:spTgt spid="30730"/>
                                        </p:tgtEl>
                                        <p:attrNameLst>
                                          <p:attrName>style.visibility</p:attrName>
                                        </p:attrNameLst>
                                      </p:cBhvr>
                                      <p:to>
                                        <p:strVal val="visible"/>
                                      </p:to>
                                    </p:set>
                                    <p:animEffect transition="in" filter="wipe(up)">
                                      <p:cBhvr>
                                        <p:cTn id="16" dur="500"/>
                                        <p:tgtEl>
                                          <p:spTgt spid="30730"/>
                                        </p:tgtEl>
                                      </p:cBhvr>
                                    </p:animEffect>
                                  </p:childTnLst>
                                </p:cTn>
                              </p:par>
                            </p:childTnLst>
                          </p:cTn>
                        </p:par>
                        <p:par>
                          <p:cTn id="17" fill="hold" nodeType="afterGroup">
                            <p:stCondLst>
                              <p:cond delay="2000"/>
                            </p:stCondLst>
                            <p:childTnLst>
                              <p:par>
                                <p:cTn id="18" presetID="22" presetClass="entr" presetSubtype="2" fill="hold" grpId="0" nodeType="afterEffect">
                                  <p:stCondLst>
                                    <p:cond delay="0"/>
                                  </p:stCondLst>
                                  <p:childTnLst>
                                    <p:set>
                                      <p:cBhvr>
                                        <p:cTn id="19" dur="1" fill="hold">
                                          <p:stCondLst>
                                            <p:cond delay="0"/>
                                          </p:stCondLst>
                                        </p:cTn>
                                        <p:tgtEl>
                                          <p:spTgt spid="30731"/>
                                        </p:tgtEl>
                                        <p:attrNameLst>
                                          <p:attrName>style.visibility</p:attrName>
                                        </p:attrNameLst>
                                      </p:cBhvr>
                                      <p:to>
                                        <p:strVal val="visible"/>
                                      </p:to>
                                    </p:set>
                                    <p:animEffect transition="in" filter="wipe(right)">
                                      <p:cBhvr>
                                        <p:cTn id="20" dur="500"/>
                                        <p:tgtEl>
                                          <p:spTgt spid="30731"/>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30733"/>
                                        </p:tgtEl>
                                        <p:attrNameLst>
                                          <p:attrName>style.visibility</p:attrName>
                                        </p:attrNameLst>
                                      </p:cBhvr>
                                      <p:to>
                                        <p:strVal val="visible"/>
                                      </p:to>
                                    </p:set>
                                    <p:animEffect transition="in" filter="wipe(up)">
                                      <p:cBhvr>
                                        <p:cTn id="25" dur="500"/>
                                        <p:tgtEl>
                                          <p:spTgt spid="30733"/>
                                        </p:tgtEl>
                                      </p:cBhvr>
                                    </p:animEffect>
                                  </p:childTnLst>
                                </p:cTn>
                              </p:par>
                            </p:childTnLst>
                          </p:cTn>
                        </p:par>
                        <p:par>
                          <p:cTn id="26" fill="hold" nodeType="afterGroup">
                            <p:stCondLst>
                              <p:cond delay="500"/>
                            </p:stCondLst>
                            <p:childTnLst>
                              <p:par>
                                <p:cTn id="27" presetID="22" presetClass="entr" presetSubtype="1" fill="hold" nodeType="afterEffect">
                                  <p:stCondLst>
                                    <p:cond delay="0"/>
                                  </p:stCondLst>
                                  <p:childTnLst>
                                    <p:set>
                                      <p:cBhvr>
                                        <p:cTn id="28" dur="1" fill="hold">
                                          <p:stCondLst>
                                            <p:cond delay="0"/>
                                          </p:stCondLst>
                                        </p:cTn>
                                        <p:tgtEl>
                                          <p:spTgt spid="30728"/>
                                        </p:tgtEl>
                                        <p:attrNameLst>
                                          <p:attrName>style.visibility</p:attrName>
                                        </p:attrNameLst>
                                      </p:cBhvr>
                                      <p:to>
                                        <p:strVal val="visible"/>
                                      </p:to>
                                    </p:set>
                                    <p:animEffect transition="in" filter="wipe(up)">
                                      <p:cBhvr>
                                        <p:cTn id="29" dur="500"/>
                                        <p:tgtEl>
                                          <p:spTgt spid="30728"/>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30734"/>
                                        </p:tgtEl>
                                        <p:attrNameLst>
                                          <p:attrName>style.visibility</p:attrName>
                                        </p:attrNameLst>
                                      </p:cBhvr>
                                      <p:to>
                                        <p:strVal val="visible"/>
                                      </p:to>
                                    </p:set>
                                    <p:animEffect transition="in" filter="wipe(up)">
                                      <p:cBhvr>
                                        <p:cTn id="34" dur="500"/>
                                        <p:tgtEl>
                                          <p:spTgt spid="30734"/>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30735"/>
                                        </p:tgtEl>
                                        <p:attrNameLst>
                                          <p:attrName>style.visibility</p:attrName>
                                        </p:attrNameLst>
                                      </p:cBhvr>
                                      <p:to>
                                        <p:strVal val="visible"/>
                                      </p:to>
                                    </p:set>
                                    <p:animEffect transition="in" filter="wipe(left)">
                                      <p:cBhvr>
                                        <p:cTn id="39" dur="500"/>
                                        <p:tgtEl>
                                          <p:spTgt spid="307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P spid="30730" grpId="0" autoUpdateAnimBg="0"/>
      <p:bldP spid="30731" grpId="0" animBg="1"/>
      <p:bldP spid="30733" grpId="0" animBg="1"/>
      <p:bldP spid="30734" grpId="0" autoUpdateAnimBg="0"/>
      <p:bldP spid="30735"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762000" y="228600"/>
            <a:ext cx="7772400" cy="914400"/>
          </a:xfrm>
        </p:spPr>
        <p:txBody>
          <a:bodyPr/>
          <a:lstStyle/>
          <a:p>
            <a:r>
              <a:rPr lang="en-US" sz="4000" b="1"/>
              <a:t>Potential Energy</a:t>
            </a:r>
          </a:p>
        </p:txBody>
      </p:sp>
      <p:sp>
        <p:nvSpPr>
          <p:cNvPr id="31747" name="Rectangle 3"/>
          <p:cNvSpPr>
            <a:spLocks noGrp="1" noChangeArrowheads="1"/>
          </p:cNvSpPr>
          <p:nvPr>
            <p:ph type="body" idx="1"/>
          </p:nvPr>
        </p:nvSpPr>
        <p:spPr>
          <a:xfrm>
            <a:off x="381000" y="1143000"/>
            <a:ext cx="3962400" cy="1828800"/>
          </a:xfrm>
          <a:extLst>
            <a:ext uri="{AF507438-7753-43E0-B8FC-AC1667EBCBE1}">
              <a14:hiddenEffects xmlns:a14="http://schemas.microsoft.com/office/drawing/2010/main">
                <a:effectLst>
                  <a:outerShdw dist="25400" algn="ctr" rotWithShape="0">
                    <a:schemeClr val="tx1"/>
                  </a:outerShdw>
                </a:effectLst>
              </a14:hiddenEffects>
            </a:ext>
          </a:extLst>
        </p:spPr>
        <p:txBody>
          <a:bodyPr/>
          <a:lstStyle/>
          <a:p>
            <a:pPr>
              <a:lnSpc>
                <a:spcPct val="90000"/>
              </a:lnSpc>
              <a:buFontTx/>
              <a:buNone/>
            </a:pPr>
            <a:r>
              <a:rPr lang="en-US" sz="2400" b="1">
                <a:solidFill>
                  <a:schemeClr val="accent2"/>
                </a:solidFill>
              </a:rPr>
              <a:t>    When you are parked on a hill, gravity also causes your car to have potential energy.</a:t>
            </a:r>
          </a:p>
        </p:txBody>
      </p:sp>
      <p:sp>
        <p:nvSpPr>
          <p:cNvPr id="31751" name="Rectangle 7"/>
          <p:cNvSpPr>
            <a:spLocks noChangeArrowheads="1"/>
          </p:cNvSpPr>
          <p:nvPr/>
        </p:nvSpPr>
        <p:spPr bwMode="auto">
          <a:xfrm>
            <a:off x="304800" y="2743200"/>
            <a:ext cx="39624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5400" algn="ctr" rotWithShape="0">
                    <a:schemeClr val="tx1"/>
                  </a:outerShdw>
                </a:effectLst>
              </a14:hiddenEffects>
            </a:ext>
          </a:extLst>
        </p:spPr>
        <p:txBody>
          <a:bodyPr/>
          <a:lstStyle/>
          <a:p>
            <a:pPr marL="342900" indent="-342900">
              <a:lnSpc>
                <a:spcPct val="90000"/>
              </a:lnSpc>
              <a:spcBef>
                <a:spcPct val="20000"/>
              </a:spcBef>
            </a:pPr>
            <a:r>
              <a:rPr lang="en-US" b="1">
                <a:solidFill>
                  <a:schemeClr val="accent2"/>
                </a:solidFill>
              </a:rPr>
              <a:t>    This energy is converted to kinetic energy (motion) </a:t>
            </a:r>
            <a:r>
              <a:rPr lang="en-US" b="1" i="1">
                <a:solidFill>
                  <a:schemeClr val="accent2"/>
                </a:solidFill>
              </a:rPr>
              <a:t>if it brakes loose</a:t>
            </a:r>
            <a:r>
              <a:rPr lang="en-US" b="1">
                <a:solidFill>
                  <a:schemeClr val="accent2"/>
                </a:solidFill>
              </a:rPr>
              <a:t> and rolls down the hill.</a:t>
            </a:r>
          </a:p>
        </p:txBody>
      </p:sp>
      <p:sp>
        <p:nvSpPr>
          <p:cNvPr id="31754" name="Rectangle 10"/>
          <p:cNvSpPr>
            <a:spLocks noChangeArrowheads="1"/>
          </p:cNvSpPr>
          <p:nvPr/>
        </p:nvSpPr>
        <p:spPr bwMode="auto">
          <a:xfrm>
            <a:off x="228600" y="4876800"/>
            <a:ext cx="39624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5400" algn="ctr" rotWithShape="0">
                    <a:schemeClr val="tx1"/>
                  </a:outerShdw>
                </a:effectLst>
              </a14:hiddenEffects>
            </a:ext>
          </a:extLst>
        </p:spPr>
        <p:txBody>
          <a:bodyPr/>
          <a:lstStyle/>
          <a:p>
            <a:pPr marL="342900" indent="-342900" algn="ctr">
              <a:lnSpc>
                <a:spcPct val="90000"/>
              </a:lnSpc>
              <a:spcBef>
                <a:spcPct val="20000"/>
              </a:spcBef>
            </a:pPr>
            <a:r>
              <a:rPr lang="en-US" sz="2000" b="1" i="1"/>
              <a:t>    There is also potential energy built up in the components of your car’s suspension that may cause you to swerve out of a turn. </a:t>
            </a:r>
          </a:p>
        </p:txBody>
      </p:sp>
      <p:pic>
        <p:nvPicPr>
          <p:cNvPr id="31756" name="Picture 1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724400" y="1447800"/>
            <a:ext cx="3798888" cy="4648200"/>
          </a:xfrm>
          <a:prstGeom prst="rect">
            <a:avLst/>
          </a:prstGeom>
          <a:noFill/>
          <a:ln w="571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757" name="WordArt 13"/>
          <p:cNvSpPr>
            <a:spLocks noChangeArrowheads="1" noChangeShapeType="1" noTextEdit="1"/>
          </p:cNvSpPr>
          <p:nvPr/>
        </p:nvSpPr>
        <p:spPr bwMode="auto">
          <a:xfrm>
            <a:off x="4648200" y="6096000"/>
            <a:ext cx="4243388" cy="5334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endParaRPr lang="en-US" sz="3600" kern="10">
              <a:ln w="9525">
                <a:solidFill>
                  <a:srgbClr val="000000"/>
                </a:solidFill>
                <a:round/>
                <a:headEnd/>
                <a:tailEnd/>
              </a:ln>
              <a:solidFill>
                <a:srgbClr val="FFFFFF"/>
              </a:solidFill>
              <a:latin typeface="Arial Black"/>
            </a:endParaRPr>
          </a:p>
          <a:p>
            <a:pPr algn="ctr"/>
            <a:r>
              <a:rPr lang="en-US" sz="3600" kern="10">
                <a:ln w="9525">
                  <a:solidFill>
                    <a:srgbClr val="000000"/>
                  </a:solidFill>
                  <a:round/>
                  <a:headEnd/>
                  <a:tailEnd/>
                </a:ln>
                <a:solidFill>
                  <a:srgbClr val="FFFFFF"/>
                </a:solidFill>
                <a:latin typeface="Arial Black"/>
              </a:rPr>
              <a:t>. . . let's now think about kinetic energy</a:t>
            </a:r>
          </a:p>
        </p:txBody>
      </p:sp>
      <p:sp>
        <p:nvSpPr>
          <p:cNvPr id="31758" name="WordArt 14"/>
          <p:cNvSpPr>
            <a:spLocks noChangeArrowheads="1" noChangeShapeType="1" noTextEdit="1"/>
          </p:cNvSpPr>
          <p:nvPr/>
        </p:nvSpPr>
        <p:spPr bwMode="auto">
          <a:xfrm rot="-1945068">
            <a:off x="304800" y="609600"/>
            <a:ext cx="1524000" cy="33337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rgbClr val="FF3300"/>
                </a:solidFill>
                <a:latin typeface="Arial Black"/>
              </a:rPr>
              <a:t>Laws of Nature</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1751"/>
                                        </p:tgtEl>
                                        <p:attrNameLst>
                                          <p:attrName>style.visibility</p:attrName>
                                        </p:attrNameLst>
                                      </p:cBhvr>
                                      <p:to>
                                        <p:strVal val="visible"/>
                                      </p:to>
                                    </p:set>
                                    <p:animEffect transition="in" filter="wipe(up)">
                                      <p:cBhvr>
                                        <p:cTn id="7" dur="500"/>
                                        <p:tgtEl>
                                          <p:spTgt spid="31751"/>
                                        </p:tgtEl>
                                      </p:cBhvr>
                                    </p:animEffect>
                                  </p:childTnLst>
                                </p:cTn>
                              </p:par>
                            </p:childTnLst>
                          </p:cTn>
                        </p:par>
                        <p:par>
                          <p:cTn id="8" fill="hold" nodeType="afterGroup">
                            <p:stCondLst>
                              <p:cond delay="500"/>
                            </p:stCondLst>
                            <p:childTnLst>
                              <p:par>
                                <p:cTn id="9" presetID="9" presetClass="entr" presetSubtype="0" fill="hold" nodeType="afterEffect">
                                  <p:stCondLst>
                                    <p:cond delay="7000"/>
                                  </p:stCondLst>
                                  <p:childTnLst>
                                    <p:set>
                                      <p:cBhvr>
                                        <p:cTn id="10" dur="1" fill="hold">
                                          <p:stCondLst>
                                            <p:cond delay="0"/>
                                          </p:stCondLst>
                                        </p:cTn>
                                        <p:tgtEl>
                                          <p:spTgt spid="31756"/>
                                        </p:tgtEl>
                                        <p:attrNameLst>
                                          <p:attrName>style.visibility</p:attrName>
                                        </p:attrNameLst>
                                      </p:cBhvr>
                                      <p:to>
                                        <p:strVal val="visible"/>
                                      </p:to>
                                    </p:set>
                                    <p:animEffect transition="in" filter="dissolve">
                                      <p:cBhvr>
                                        <p:cTn id="11" dur="500"/>
                                        <p:tgtEl>
                                          <p:spTgt spid="3175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31754"/>
                                        </p:tgtEl>
                                        <p:attrNameLst>
                                          <p:attrName>style.visibility</p:attrName>
                                        </p:attrNameLst>
                                      </p:cBhvr>
                                      <p:to>
                                        <p:strVal val="visible"/>
                                      </p:to>
                                    </p:set>
                                    <p:animEffect transition="in" filter="wipe(up)">
                                      <p:cBhvr>
                                        <p:cTn id="16" dur="500"/>
                                        <p:tgtEl>
                                          <p:spTgt spid="31754"/>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1757"/>
                                        </p:tgtEl>
                                        <p:attrNameLst>
                                          <p:attrName>style.visibility</p:attrName>
                                        </p:attrNameLst>
                                      </p:cBhvr>
                                      <p:to>
                                        <p:strVal val="visible"/>
                                      </p:to>
                                    </p:set>
                                    <p:animEffect transition="in" filter="wipe(left)">
                                      <p:cBhvr>
                                        <p:cTn id="21" dur="500"/>
                                        <p:tgtEl>
                                          <p:spTgt spid="317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1" grpId="0" autoUpdateAnimBg="0"/>
      <p:bldP spid="31754" grpId="0" autoUpdateAnimBg="0"/>
      <p:bldP spid="31757"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762000" y="228600"/>
            <a:ext cx="7772400" cy="914400"/>
          </a:xfrm>
        </p:spPr>
        <p:txBody>
          <a:bodyPr/>
          <a:lstStyle/>
          <a:p>
            <a:r>
              <a:rPr lang="en-US" sz="4000" b="1"/>
              <a:t>Kinetic Energy</a:t>
            </a:r>
          </a:p>
        </p:txBody>
      </p:sp>
      <p:sp>
        <p:nvSpPr>
          <p:cNvPr id="32771" name="Rectangle 3"/>
          <p:cNvSpPr>
            <a:spLocks noGrp="1" noChangeArrowheads="1"/>
          </p:cNvSpPr>
          <p:nvPr>
            <p:ph type="body" idx="1"/>
          </p:nvPr>
        </p:nvSpPr>
        <p:spPr>
          <a:xfrm>
            <a:off x="4495800" y="1524000"/>
            <a:ext cx="4343400" cy="1295400"/>
          </a:xfrm>
          <a:extLst>
            <a:ext uri="{AF507438-7753-43E0-B8FC-AC1667EBCBE1}">
              <a14:hiddenEffects xmlns:a14="http://schemas.microsoft.com/office/drawing/2010/main">
                <a:effectLst>
                  <a:outerShdw dist="25400" algn="ctr" rotWithShape="0">
                    <a:schemeClr val="tx1"/>
                  </a:outerShdw>
                </a:effectLst>
              </a14:hiddenEffects>
            </a:ext>
          </a:extLst>
        </p:spPr>
        <p:txBody>
          <a:bodyPr/>
          <a:lstStyle/>
          <a:p>
            <a:pPr>
              <a:lnSpc>
                <a:spcPct val="90000"/>
              </a:lnSpc>
              <a:buFontTx/>
              <a:buNone/>
            </a:pPr>
            <a:r>
              <a:rPr lang="en-US" sz="2400" b="1"/>
              <a:t>    Kinetic energy is the energy a body possesses because it is in motion.</a:t>
            </a:r>
          </a:p>
        </p:txBody>
      </p:sp>
      <p:sp>
        <p:nvSpPr>
          <p:cNvPr id="32773" name="Rectangle 5"/>
          <p:cNvSpPr>
            <a:spLocks noChangeArrowheads="1"/>
          </p:cNvSpPr>
          <p:nvPr/>
        </p:nvSpPr>
        <p:spPr bwMode="auto">
          <a:xfrm>
            <a:off x="381000" y="3276600"/>
            <a:ext cx="8229600"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5400" algn="ctr" rotWithShape="0">
                    <a:schemeClr val="tx1"/>
                  </a:outerShdw>
                </a:effectLst>
              </a14:hiddenEffects>
            </a:ext>
          </a:extLst>
        </p:spPr>
        <p:txBody>
          <a:bodyPr/>
          <a:lstStyle/>
          <a:p>
            <a:pPr marL="342900" indent="-342900">
              <a:spcBef>
                <a:spcPct val="20000"/>
              </a:spcBef>
            </a:pPr>
            <a:r>
              <a:rPr lang="en-US" b="1">
                <a:solidFill>
                  <a:schemeClr val="accent2"/>
                </a:solidFill>
              </a:rPr>
              <a:t>    As you increase your driving speed, both your body   and your vehicle acquire kinetic energy (motion) which eventually must be:</a:t>
            </a:r>
          </a:p>
          <a:p>
            <a:pPr marL="342900" indent="-342900">
              <a:spcBef>
                <a:spcPct val="20000"/>
              </a:spcBef>
            </a:pPr>
            <a:r>
              <a:rPr lang="en-US" b="1">
                <a:solidFill>
                  <a:schemeClr val="accent2"/>
                </a:solidFill>
              </a:rPr>
              <a:t>    </a:t>
            </a:r>
            <a:r>
              <a:rPr lang="en-US" b="1"/>
              <a:t>a) absorbed by your brakes, engine compression forces, or other friction in a controlled stop.</a:t>
            </a:r>
          </a:p>
          <a:p>
            <a:pPr marL="342900" indent="-342900">
              <a:spcBef>
                <a:spcPct val="20000"/>
              </a:spcBef>
            </a:pPr>
            <a:r>
              <a:rPr lang="en-US" b="1"/>
              <a:t>    b) absorbed by your body, and the objects you hit if   you are involved in a crash.</a:t>
            </a:r>
          </a:p>
        </p:txBody>
      </p:sp>
      <p:pic>
        <p:nvPicPr>
          <p:cNvPr id="32777" name="Picture 9"/>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85800" y="1135063"/>
            <a:ext cx="3489325" cy="2163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778" name="WordArt 10"/>
          <p:cNvSpPr>
            <a:spLocks noChangeArrowheads="1" noChangeShapeType="1" noTextEdit="1"/>
          </p:cNvSpPr>
          <p:nvPr/>
        </p:nvSpPr>
        <p:spPr bwMode="auto">
          <a:xfrm rot="-1945068">
            <a:off x="304800" y="609600"/>
            <a:ext cx="1524000" cy="33337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rgbClr val="FF3300"/>
                </a:solidFill>
                <a:latin typeface="Arial Black"/>
              </a:rPr>
              <a:t>Laws of Nature</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2773">
                                            <p:txEl>
                                              <p:pRg st="0" end="0"/>
                                            </p:txEl>
                                          </p:spTgt>
                                        </p:tgtEl>
                                        <p:attrNameLst>
                                          <p:attrName>style.visibility</p:attrName>
                                        </p:attrNameLst>
                                      </p:cBhvr>
                                      <p:to>
                                        <p:strVal val="visible"/>
                                      </p:to>
                                    </p:set>
                                    <p:animEffect transition="in" filter="wipe(up)">
                                      <p:cBhvr>
                                        <p:cTn id="7" dur="500"/>
                                        <p:tgtEl>
                                          <p:spTgt spid="3277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2773">
                                            <p:txEl>
                                              <p:pRg st="1" end="1"/>
                                            </p:txEl>
                                          </p:spTgt>
                                        </p:tgtEl>
                                        <p:attrNameLst>
                                          <p:attrName>style.visibility</p:attrName>
                                        </p:attrNameLst>
                                      </p:cBhvr>
                                      <p:to>
                                        <p:strVal val="visible"/>
                                      </p:to>
                                    </p:set>
                                    <p:animEffect transition="in" filter="wipe(up)">
                                      <p:cBhvr>
                                        <p:cTn id="12" dur="500"/>
                                        <p:tgtEl>
                                          <p:spTgt spid="3277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2773">
                                            <p:txEl>
                                              <p:pRg st="2" end="2"/>
                                            </p:txEl>
                                          </p:spTgt>
                                        </p:tgtEl>
                                        <p:attrNameLst>
                                          <p:attrName>style.visibility</p:attrName>
                                        </p:attrNameLst>
                                      </p:cBhvr>
                                      <p:to>
                                        <p:strVal val="visible"/>
                                      </p:to>
                                    </p:set>
                                    <p:animEffect transition="in" filter="wipe(up)">
                                      <p:cBhvr>
                                        <p:cTn id="17" dur="500"/>
                                        <p:tgtEl>
                                          <p:spTgt spid="3277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3"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762000" y="228600"/>
            <a:ext cx="7772400" cy="914400"/>
          </a:xfrm>
        </p:spPr>
        <p:txBody>
          <a:bodyPr/>
          <a:lstStyle/>
          <a:p>
            <a:r>
              <a:rPr lang="en-US" sz="4000" b="1"/>
              <a:t>Kinetic Energy</a:t>
            </a:r>
          </a:p>
        </p:txBody>
      </p:sp>
      <p:sp>
        <p:nvSpPr>
          <p:cNvPr id="33795" name="Rectangle 3"/>
          <p:cNvSpPr>
            <a:spLocks noGrp="1" noChangeArrowheads="1"/>
          </p:cNvSpPr>
          <p:nvPr>
            <p:ph type="body" idx="1"/>
          </p:nvPr>
        </p:nvSpPr>
        <p:spPr>
          <a:xfrm>
            <a:off x="4495800" y="1524000"/>
            <a:ext cx="4343400" cy="1295400"/>
          </a:xfrm>
          <a:extLst>
            <a:ext uri="{AF507438-7753-43E0-B8FC-AC1667EBCBE1}">
              <a14:hiddenEffects xmlns:a14="http://schemas.microsoft.com/office/drawing/2010/main">
                <a:effectLst>
                  <a:outerShdw dist="25400" algn="ctr" rotWithShape="0">
                    <a:schemeClr val="tx1"/>
                  </a:outerShdw>
                </a:effectLst>
              </a14:hiddenEffects>
            </a:ext>
          </a:extLst>
        </p:spPr>
        <p:txBody>
          <a:bodyPr/>
          <a:lstStyle/>
          <a:p>
            <a:pPr>
              <a:lnSpc>
                <a:spcPct val="90000"/>
              </a:lnSpc>
              <a:buFontTx/>
              <a:buNone/>
            </a:pPr>
            <a:r>
              <a:rPr lang="en-US" sz="2400" b="1"/>
              <a:t>    Kinetic energy is the energy a body possesses because it is in motion.</a:t>
            </a:r>
          </a:p>
        </p:txBody>
      </p:sp>
      <p:sp>
        <p:nvSpPr>
          <p:cNvPr id="33797" name="Rectangle 5"/>
          <p:cNvSpPr>
            <a:spLocks noChangeArrowheads="1"/>
          </p:cNvSpPr>
          <p:nvPr/>
        </p:nvSpPr>
        <p:spPr bwMode="auto">
          <a:xfrm>
            <a:off x="0" y="3276600"/>
            <a:ext cx="8763000"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5400" algn="ctr" rotWithShape="0">
                    <a:schemeClr val="tx1"/>
                  </a:outerShdw>
                </a:effectLst>
              </a14:hiddenEffects>
            </a:ext>
          </a:extLst>
        </p:spPr>
        <p:txBody>
          <a:bodyPr/>
          <a:lstStyle/>
          <a:p>
            <a:pPr marL="342900" indent="-342900">
              <a:spcBef>
                <a:spcPct val="20000"/>
              </a:spcBef>
            </a:pPr>
            <a:r>
              <a:rPr lang="en-US" b="1" dirty="0">
                <a:solidFill>
                  <a:schemeClr val="accent2"/>
                </a:solidFill>
              </a:rPr>
              <a:t>    The kinetic energy of your body while it is in motion,     of loose objects in the car, and the car itself, all increase with weight and the square of your speed so that:</a:t>
            </a:r>
          </a:p>
          <a:p>
            <a:pPr marL="342900" indent="-342900">
              <a:spcBef>
                <a:spcPct val="20000"/>
              </a:spcBef>
            </a:pPr>
            <a:r>
              <a:rPr lang="en-US" b="1" dirty="0">
                <a:solidFill>
                  <a:schemeClr val="accent2"/>
                </a:solidFill>
              </a:rPr>
              <a:t>    </a:t>
            </a:r>
            <a:r>
              <a:rPr lang="en-US" sz="2000" b="1" dirty="0"/>
              <a:t>- if you increase your speed from 10 mph to 20 mph you are dealing with four times the amount of kinetic energy, and if you increase your speed from 10 mph to 50 mph you have to deal </a:t>
            </a:r>
            <a:r>
              <a:rPr lang="en-US" sz="2000" b="1" dirty="0" smtClean="0"/>
              <a:t>with </a:t>
            </a:r>
            <a:r>
              <a:rPr lang="en-US" sz="2000" b="1" dirty="0"/>
              <a:t>25 times the amount of kinetic energy.</a:t>
            </a:r>
          </a:p>
        </p:txBody>
      </p:sp>
      <p:pic>
        <p:nvPicPr>
          <p:cNvPr id="33798" name="Picture 6"/>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85800" y="1135063"/>
            <a:ext cx="3489325" cy="2163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3799" name="WordArt 7"/>
          <p:cNvSpPr>
            <a:spLocks noChangeArrowheads="1" noChangeShapeType="1" noTextEdit="1"/>
          </p:cNvSpPr>
          <p:nvPr/>
        </p:nvSpPr>
        <p:spPr bwMode="auto">
          <a:xfrm rot="-1945068">
            <a:off x="304800" y="609600"/>
            <a:ext cx="1524000" cy="33337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rgbClr val="FF3300"/>
                </a:solidFill>
                <a:latin typeface="Arial Black"/>
              </a:rPr>
              <a:t>Laws of Nature</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3797">
                                            <p:txEl>
                                              <p:pRg st="0" end="0"/>
                                            </p:txEl>
                                          </p:spTgt>
                                        </p:tgtEl>
                                        <p:attrNameLst>
                                          <p:attrName>style.visibility</p:attrName>
                                        </p:attrNameLst>
                                      </p:cBhvr>
                                      <p:to>
                                        <p:strVal val="visible"/>
                                      </p:to>
                                    </p:set>
                                    <p:animEffect transition="in" filter="wipe(up)">
                                      <p:cBhvr>
                                        <p:cTn id="7" dur="500"/>
                                        <p:tgtEl>
                                          <p:spTgt spid="3379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3797">
                                            <p:txEl>
                                              <p:pRg st="1" end="1"/>
                                            </p:txEl>
                                          </p:spTgt>
                                        </p:tgtEl>
                                        <p:attrNameLst>
                                          <p:attrName>style.visibility</p:attrName>
                                        </p:attrNameLst>
                                      </p:cBhvr>
                                      <p:to>
                                        <p:strVal val="visible"/>
                                      </p:to>
                                    </p:set>
                                    <p:animEffect transition="in" filter="wipe(up)">
                                      <p:cBhvr>
                                        <p:cTn id="12" dur="500"/>
                                        <p:tgtEl>
                                          <p:spTgt spid="3379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7"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762000" y="228600"/>
            <a:ext cx="7772400" cy="914400"/>
          </a:xfrm>
        </p:spPr>
        <p:txBody>
          <a:bodyPr/>
          <a:lstStyle/>
          <a:p>
            <a:r>
              <a:rPr lang="en-US" sz="4000" b="1"/>
              <a:t>Kinetic Energy</a:t>
            </a:r>
          </a:p>
        </p:txBody>
      </p:sp>
      <p:sp>
        <p:nvSpPr>
          <p:cNvPr id="34819" name="Rectangle 3"/>
          <p:cNvSpPr>
            <a:spLocks noGrp="1" noChangeArrowheads="1"/>
          </p:cNvSpPr>
          <p:nvPr>
            <p:ph type="body" idx="1"/>
          </p:nvPr>
        </p:nvSpPr>
        <p:spPr>
          <a:xfrm>
            <a:off x="4495800" y="1524000"/>
            <a:ext cx="4343400" cy="1295400"/>
          </a:xfrm>
          <a:extLst>
            <a:ext uri="{AF507438-7753-43E0-B8FC-AC1667EBCBE1}">
              <a14:hiddenEffects xmlns:a14="http://schemas.microsoft.com/office/drawing/2010/main">
                <a:effectLst>
                  <a:outerShdw dist="25400" algn="ctr" rotWithShape="0">
                    <a:schemeClr val="tx1"/>
                  </a:outerShdw>
                </a:effectLst>
              </a14:hiddenEffects>
            </a:ext>
          </a:extLst>
        </p:spPr>
        <p:txBody>
          <a:bodyPr/>
          <a:lstStyle/>
          <a:p>
            <a:pPr>
              <a:lnSpc>
                <a:spcPct val="90000"/>
              </a:lnSpc>
              <a:buFontTx/>
              <a:buNone/>
            </a:pPr>
            <a:r>
              <a:rPr lang="en-US" sz="2400" b="1"/>
              <a:t>    Kinetic energy is the energy a body possesses because it is in motion.</a:t>
            </a:r>
          </a:p>
        </p:txBody>
      </p:sp>
      <p:sp>
        <p:nvSpPr>
          <p:cNvPr id="34821" name="Rectangle 5"/>
          <p:cNvSpPr>
            <a:spLocks noChangeArrowheads="1"/>
          </p:cNvSpPr>
          <p:nvPr/>
        </p:nvSpPr>
        <p:spPr bwMode="auto">
          <a:xfrm>
            <a:off x="457200" y="3200400"/>
            <a:ext cx="8153400"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5400" algn="ctr" rotWithShape="0">
                    <a:schemeClr val="tx1"/>
                  </a:outerShdw>
                </a:effectLst>
              </a14:hiddenEffects>
            </a:ext>
          </a:extLst>
        </p:spPr>
        <p:txBody>
          <a:bodyPr/>
          <a:lstStyle/>
          <a:p>
            <a:pPr marL="342900" indent="-342900">
              <a:lnSpc>
                <a:spcPct val="90000"/>
              </a:lnSpc>
              <a:spcBef>
                <a:spcPct val="20000"/>
              </a:spcBef>
            </a:pPr>
            <a:r>
              <a:rPr lang="en-US" b="1">
                <a:solidFill>
                  <a:schemeClr val="accent2"/>
                </a:solidFill>
              </a:rPr>
              <a:t>    The kinetic energy of your moving vehicle determines your ability to stop the car. In addition to the distance traveled due to your reaction time, your stopping distance will be:</a:t>
            </a:r>
          </a:p>
          <a:p>
            <a:pPr marL="342900" indent="-342900">
              <a:lnSpc>
                <a:spcPct val="90000"/>
              </a:lnSpc>
              <a:spcBef>
                <a:spcPct val="20000"/>
              </a:spcBef>
            </a:pPr>
            <a:r>
              <a:rPr lang="en-US" b="1">
                <a:solidFill>
                  <a:schemeClr val="accent2"/>
                </a:solidFill>
              </a:rPr>
              <a:t>     </a:t>
            </a:r>
            <a:r>
              <a:rPr lang="en-US" b="1"/>
              <a:t>- five times further if you increase your speed           from 10 mph to 20 mph.</a:t>
            </a:r>
          </a:p>
          <a:p>
            <a:pPr marL="342900" indent="-342900">
              <a:lnSpc>
                <a:spcPct val="90000"/>
              </a:lnSpc>
              <a:spcBef>
                <a:spcPct val="20000"/>
              </a:spcBef>
            </a:pPr>
            <a:r>
              <a:rPr lang="en-US" b="1"/>
              <a:t>     - 25 times further if you increase your speed              from 10 mph to 50 mph.</a:t>
            </a:r>
            <a:endParaRPr lang="en-US" sz="2000" b="1"/>
          </a:p>
        </p:txBody>
      </p:sp>
      <p:pic>
        <p:nvPicPr>
          <p:cNvPr id="34822" name="Picture 6"/>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85800" y="1135063"/>
            <a:ext cx="3489325" cy="2163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823" name="WordArt 7"/>
          <p:cNvSpPr>
            <a:spLocks noChangeArrowheads="1" noChangeShapeType="1" noTextEdit="1"/>
          </p:cNvSpPr>
          <p:nvPr/>
        </p:nvSpPr>
        <p:spPr bwMode="auto">
          <a:xfrm>
            <a:off x="4114800" y="6019800"/>
            <a:ext cx="4548188" cy="5334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endParaRPr lang="en-US" sz="3600" kern="10">
              <a:ln w="9525">
                <a:solidFill>
                  <a:srgbClr val="000000"/>
                </a:solidFill>
                <a:round/>
                <a:headEnd/>
                <a:tailEnd/>
              </a:ln>
              <a:solidFill>
                <a:srgbClr val="FFFFFF"/>
              </a:solidFill>
              <a:latin typeface="Arial Black"/>
            </a:endParaRPr>
          </a:p>
          <a:p>
            <a:pPr algn="ctr"/>
            <a:r>
              <a:rPr lang="en-US" sz="3600" kern="10">
                <a:ln w="9525">
                  <a:solidFill>
                    <a:srgbClr val="000000"/>
                  </a:solidFill>
                  <a:round/>
                  <a:headEnd/>
                  <a:tailEnd/>
                </a:ln>
                <a:solidFill>
                  <a:srgbClr val="FFFFFF"/>
                </a:solidFill>
                <a:latin typeface="Arial Black"/>
              </a:rPr>
              <a:t>. . . let's now think about kinetic energy &amp; gravity</a:t>
            </a:r>
          </a:p>
        </p:txBody>
      </p:sp>
      <p:sp>
        <p:nvSpPr>
          <p:cNvPr id="34824" name="WordArt 8"/>
          <p:cNvSpPr>
            <a:spLocks noChangeArrowheads="1" noChangeShapeType="1" noTextEdit="1"/>
          </p:cNvSpPr>
          <p:nvPr/>
        </p:nvSpPr>
        <p:spPr bwMode="auto">
          <a:xfrm rot="-1945068">
            <a:off x="304800" y="609600"/>
            <a:ext cx="1524000" cy="33337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rgbClr val="FF3300"/>
                </a:solidFill>
                <a:latin typeface="Arial Black"/>
              </a:rPr>
              <a:t>Laws of Nature</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821">
                                            <p:txEl>
                                              <p:pRg st="0" end="0"/>
                                            </p:txEl>
                                          </p:spTgt>
                                        </p:tgtEl>
                                        <p:attrNameLst>
                                          <p:attrName>style.visibility</p:attrName>
                                        </p:attrNameLst>
                                      </p:cBhvr>
                                      <p:to>
                                        <p:strVal val="visible"/>
                                      </p:to>
                                    </p:set>
                                    <p:animEffect transition="in" filter="wipe(left)">
                                      <p:cBhvr>
                                        <p:cTn id="7" dur="500"/>
                                        <p:tgtEl>
                                          <p:spTgt spid="3482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4821">
                                            <p:txEl>
                                              <p:pRg st="1" end="1"/>
                                            </p:txEl>
                                          </p:spTgt>
                                        </p:tgtEl>
                                        <p:attrNameLst>
                                          <p:attrName>style.visibility</p:attrName>
                                        </p:attrNameLst>
                                      </p:cBhvr>
                                      <p:to>
                                        <p:strVal val="visible"/>
                                      </p:to>
                                    </p:set>
                                    <p:animEffect transition="in" filter="wipe(left)">
                                      <p:cBhvr>
                                        <p:cTn id="12" dur="500"/>
                                        <p:tgtEl>
                                          <p:spTgt spid="3482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4821">
                                            <p:txEl>
                                              <p:pRg st="2" end="2"/>
                                            </p:txEl>
                                          </p:spTgt>
                                        </p:tgtEl>
                                        <p:attrNameLst>
                                          <p:attrName>style.visibility</p:attrName>
                                        </p:attrNameLst>
                                      </p:cBhvr>
                                      <p:to>
                                        <p:strVal val="visible"/>
                                      </p:to>
                                    </p:set>
                                    <p:animEffect transition="in" filter="wipe(left)">
                                      <p:cBhvr>
                                        <p:cTn id="17" dur="500"/>
                                        <p:tgtEl>
                                          <p:spTgt spid="3482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4823"/>
                                        </p:tgtEl>
                                        <p:attrNameLst>
                                          <p:attrName>style.visibility</p:attrName>
                                        </p:attrNameLst>
                                      </p:cBhvr>
                                      <p:to>
                                        <p:strVal val="visible"/>
                                      </p:to>
                                    </p:set>
                                    <p:animEffect transition="in" filter="wipe(left)">
                                      <p:cBhvr>
                                        <p:cTn id="22" dur="500"/>
                                        <p:tgtEl>
                                          <p:spTgt spid="348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1" grpId="0" build="p" autoUpdateAnimBg="0"/>
      <p:bldP spid="34823"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762000" y="228600"/>
            <a:ext cx="7772400" cy="914400"/>
          </a:xfrm>
        </p:spPr>
        <p:txBody>
          <a:bodyPr/>
          <a:lstStyle/>
          <a:p>
            <a:r>
              <a:rPr lang="en-US" sz="4000" b="1"/>
              <a:t>Kinetic Energy</a:t>
            </a:r>
          </a:p>
        </p:txBody>
      </p:sp>
      <p:sp>
        <p:nvSpPr>
          <p:cNvPr id="35843" name="Rectangle 3"/>
          <p:cNvSpPr>
            <a:spLocks noGrp="1" noChangeArrowheads="1"/>
          </p:cNvSpPr>
          <p:nvPr>
            <p:ph type="body" idx="1"/>
          </p:nvPr>
        </p:nvSpPr>
        <p:spPr>
          <a:xfrm>
            <a:off x="4495800" y="1524000"/>
            <a:ext cx="4343400" cy="1295400"/>
          </a:xfrm>
          <a:extLst>
            <a:ext uri="{AF507438-7753-43E0-B8FC-AC1667EBCBE1}">
              <a14:hiddenEffects xmlns:a14="http://schemas.microsoft.com/office/drawing/2010/main">
                <a:effectLst>
                  <a:outerShdw dist="25400" algn="ctr" rotWithShape="0">
                    <a:schemeClr val="tx1"/>
                  </a:outerShdw>
                </a:effectLst>
              </a14:hiddenEffects>
            </a:ext>
          </a:extLst>
        </p:spPr>
        <p:txBody>
          <a:bodyPr/>
          <a:lstStyle/>
          <a:p>
            <a:pPr>
              <a:lnSpc>
                <a:spcPct val="90000"/>
              </a:lnSpc>
              <a:buFontTx/>
              <a:buNone/>
            </a:pPr>
            <a:r>
              <a:rPr lang="en-US" sz="2400" b="1"/>
              <a:t>    Kinetic energy is the energy a body possesses because it is in motion.</a:t>
            </a:r>
          </a:p>
        </p:txBody>
      </p:sp>
      <p:sp>
        <p:nvSpPr>
          <p:cNvPr id="35845" name="Rectangle 5"/>
          <p:cNvSpPr>
            <a:spLocks noChangeArrowheads="1"/>
          </p:cNvSpPr>
          <p:nvPr/>
        </p:nvSpPr>
        <p:spPr bwMode="auto">
          <a:xfrm>
            <a:off x="228600" y="3200400"/>
            <a:ext cx="8610600"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5400" algn="ctr" rotWithShape="0">
                    <a:schemeClr val="tx1"/>
                  </a:outerShdw>
                </a:effectLst>
              </a14:hiddenEffects>
            </a:ext>
          </a:extLst>
        </p:spPr>
        <p:txBody>
          <a:bodyPr/>
          <a:lstStyle/>
          <a:p>
            <a:pPr marL="342900" indent="-342900">
              <a:lnSpc>
                <a:spcPct val="90000"/>
              </a:lnSpc>
              <a:spcBef>
                <a:spcPct val="20000"/>
              </a:spcBef>
            </a:pPr>
            <a:r>
              <a:rPr lang="en-US" b="1">
                <a:solidFill>
                  <a:schemeClr val="accent2"/>
                </a:solidFill>
              </a:rPr>
              <a:t>    Gravity decreases your kinetic energy when you are driving uphill, making it easier to stop. When going downhill, it increases, making it more difficult to stop.</a:t>
            </a:r>
          </a:p>
          <a:p>
            <a:pPr marL="342900" indent="-342900">
              <a:lnSpc>
                <a:spcPct val="90000"/>
              </a:lnSpc>
              <a:spcBef>
                <a:spcPct val="20000"/>
              </a:spcBef>
            </a:pPr>
            <a:r>
              <a:rPr lang="en-US" b="1">
                <a:solidFill>
                  <a:schemeClr val="accent2"/>
                </a:solidFill>
              </a:rPr>
              <a:t>    </a:t>
            </a:r>
            <a:r>
              <a:rPr lang="en-US" b="1"/>
              <a:t>Braking to a stop converts kinetic energy into heat energy in your brakes by the friction that is generated.</a:t>
            </a:r>
          </a:p>
          <a:p>
            <a:pPr marL="342900" indent="-342900">
              <a:lnSpc>
                <a:spcPct val="90000"/>
              </a:lnSpc>
              <a:spcBef>
                <a:spcPct val="20000"/>
              </a:spcBef>
            </a:pPr>
            <a:r>
              <a:rPr lang="en-US" b="1"/>
              <a:t>    But, if you and your vehicle are involved in a collision, the kinetic energy is still converted into heat energy,   but not through your brakes…you and your car must absorb that energy! (ouch)</a:t>
            </a:r>
          </a:p>
          <a:p>
            <a:pPr marL="342900" indent="-342900">
              <a:lnSpc>
                <a:spcPct val="90000"/>
              </a:lnSpc>
              <a:spcBef>
                <a:spcPct val="20000"/>
              </a:spcBef>
            </a:pPr>
            <a:r>
              <a:rPr lang="en-US" b="1"/>
              <a:t>     </a:t>
            </a:r>
            <a:endParaRPr lang="en-US" sz="2000" b="1"/>
          </a:p>
        </p:txBody>
      </p:sp>
      <p:pic>
        <p:nvPicPr>
          <p:cNvPr id="35846" name="Picture 6"/>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85800" y="1135063"/>
            <a:ext cx="3489325" cy="2163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5848" name="WordArt 8"/>
          <p:cNvSpPr>
            <a:spLocks noChangeArrowheads="1" noChangeShapeType="1" noTextEdit="1"/>
          </p:cNvSpPr>
          <p:nvPr/>
        </p:nvSpPr>
        <p:spPr bwMode="auto">
          <a:xfrm>
            <a:off x="4572000" y="6019800"/>
            <a:ext cx="4243388" cy="4572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endParaRPr lang="en-US" sz="3600" kern="10">
              <a:ln w="9525">
                <a:solidFill>
                  <a:srgbClr val="000000"/>
                </a:solidFill>
                <a:round/>
                <a:headEnd/>
                <a:tailEnd/>
              </a:ln>
              <a:solidFill>
                <a:srgbClr val="FFFF00"/>
              </a:solidFill>
              <a:latin typeface="Arial Black"/>
            </a:endParaRPr>
          </a:p>
          <a:p>
            <a:pPr algn="ctr"/>
            <a:r>
              <a:rPr lang="en-US" sz="3600" kern="10">
                <a:ln w="9525">
                  <a:solidFill>
                    <a:srgbClr val="000000"/>
                  </a:solidFill>
                  <a:round/>
                  <a:headEnd/>
                  <a:tailEnd/>
                </a:ln>
                <a:solidFill>
                  <a:srgbClr val="FFFF00"/>
                </a:solidFill>
                <a:latin typeface="Arial Black"/>
              </a:rPr>
              <a:t>. . . let's now think about momentum</a:t>
            </a:r>
          </a:p>
        </p:txBody>
      </p:sp>
      <p:sp>
        <p:nvSpPr>
          <p:cNvPr id="35849" name="WordArt 9"/>
          <p:cNvSpPr>
            <a:spLocks noChangeArrowheads="1" noChangeShapeType="1" noTextEdit="1"/>
          </p:cNvSpPr>
          <p:nvPr/>
        </p:nvSpPr>
        <p:spPr bwMode="auto">
          <a:xfrm rot="-1945068">
            <a:off x="304800" y="609600"/>
            <a:ext cx="1524000" cy="33337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rgbClr val="FF3300"/>
                </a:solidFill>
                <a:latin typeface="Arial Black"/>
              </a:rPr>
              <a:t>Laws of Nature</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5845">
                                            <p:txEl>
                                              <p:pRg st="0" end="0"/>
                                            </p:txEl>
                                          </p:spTgt>
                                        </p:tgtEl>
                                        <p:attrNameLst>
                                          <p:attrName>style.visibility</p:attrName>
                                        </p:attrNameLst>
                                      </p:cBhvr>
                                      <p:to>
                                        <p:strVal val="visible"/>
                                      </p:to>
                                    </p:set>
                                    <p:animEffect transition="in" filter="wipe(left)">
                                      <p:cBhvr>
                                        <p:cTn id="7" dur="500"/>
                                        <p:tgtEl>
                                          <p:spTgt spid="3584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5845">
                                            <p:txEl>
                                              <p:pRg st="1" end="1"/>
                                            </p:txEl>
                                          </p:spTgt>
                                        </p:tgtEl>
                                        <p:attrNameLst>
                                          <p:attrName>style.visibility</p:attrName>
                                        </p:attrNameLst>
                                      </p:cBhvr>
                                      <p:to>
                                        <p:strVal val="visible"/>
                                      </p:to>
                                    </p:set>
                                    <p:animEffect transition="in" filter="wipe(left)">
                                      <p:cBhvr>
                                        <p:cTn id="12" dur="500"/>
                                        <p:tgtEl>
                                          <p:spTgt spid="3584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5845">
                                            <p:txEl>
                                              <p:pRg st="2" end="2"/>
                                            </p:txEl>
                                          </p:spTgt>
                                        </p:tgtEl>
                                        <p:attrNameLst>
                                          <p:attrName>style.visibility</p:attrName>
                                        </p:attrNameLst>
                                      </p:cBhvr>
                                      <p:to>
                                        <p:strVal val="visible"/>
                                      </p:to>
                                    </p:set>
                                    <p:animEffect transition="in" filter="wipe(left)">
                                      <p:cBhvr>
                                        <p:cTn id="17" dur="500"/>
                                        <p:tgtEl>
                                          <p:spTgt spid="3584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5845">
                                            <p:txEl>
                                              <p:pRg st="3" end="3"/>
                                            </p:txEl>
                                          </p:spTgt>
                                        </p:tgtEl>
                                        <p:attrNameLst>
                                          <p:attrName>style.visibility</p:attrName>
                                        </p:attrNameLst>
                                      </p:cBhvr>
                                      <p:to>
                                        <p:strVal val="visible"/>
                                      </p:to>
                                    </p:set>
                                    <p:animEffect transition="in" filter="wipe(left)">
                                      <p:cBhvr>
                                        <p:cTn id="22" dur="500"/>
                                        <p:tgtEl>
                                          <p:spTgt spid="3584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5848"/>
                                        </p:tgtEl>
                                        <p:attrNameLst>
                                          <p:attrName>style.visibility</p:attrName>
                                        </p:attrNameLst>
                                      </p:cBhvr>
                                      <p:to>
                                        <p:strVal val="visible"/>
                                      </p:to>
                                    </p:set>
                                    <p:animEffect transition="in" filter="wipe(left)">
                                      <p:cBhvr>
                                        <p:cTn id="27" dur="500"/>
                                        <p:tgtEl>
                                          <p:spTgt spid="358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5" grpId="0" build="p" autoUpdateAnimBg="0"/>
      <p:bldP spid="35848"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762000" y="228600"/>
            <a:ext cx="7772400" cy="914400"/>
          </a:xfrm>
        </p:spPr>
        <p:txBody>
          <a:bodyPr/>
          <a:lstStyle/>
          <a:p>
            <a:r>
              <a:rPr lang="en-US" sz="4000" b="1"/>
              <a:t>Momentum</a:t>
            </a:r>
          </a:p>
        </p:txBody>
      </p:sp>
      <p:sp>
        <p:nvSpPr>
          <p:cNvPr id="36867" name="Rectangle 3"/>
          <p:cNvSpPr>
            <a:spLocks noGrp="1" noChangeArrowheads="1"/>
          </p:cNvSpPr>
          <p:nvPr>
            <p:ph type="body" idx="1"/>
          </p:nvPr>
        </p:nvSpPr>
        <p:spPr>
          <a:xfrm>
            <a:off x="4495800" y="1219200"/>
            <a:ext cx="4038600" cy="3048000"/>
          </a:xfrm>
          <a:extLst>
            <a:ext uri="{AF507438-7753-43E0-B8FC-AC1667EBCBE1}">
              <a14:hiddenEffects xmlns:a14="http://schemas.microsoft.com/office/drawing/2010/main">
                <a:effectLst>
                  <a:outerShdw dist="25400" algn="ctr" rotWithShape="0">
                    <a:schemeClr val="tx1"/>
                  </a:outerShdw>
                </a:effectLst>
              </a14:hiddenEffects>
            </a:ext>
          </a:extLst>
        </p:spPr>
        <p:txBody>
          <a:bodyPr/>
          <a:lstStyle/>
          <a:p>
            <a:pPr>
              <a:lnSpc>
                <a:spcPct val="90000"/>
              </a:lnSpc>
              <a:buFontTx/>
              <a:buNone/>
            </a:pPr>
            <a:r>
              <a:rPr lang="en-US" sz="2400" b="1"/>
              <a:t>    Momentum is the force of a moving object. The momentum of an object is proportional to its weight and speed.</a:t>
            </a:r>
          </a:p>
          <a:p>
            <a:pPr>
              <a:buFontTx/>
              <a:buNone/>
            </a:pPr>
            <a:r>
              <a:rPr lang="en-US" sz="2400" b="1"/>
              <a:t>    </a:t>
            </a:r>
          </a:p>
        </p:txBody>
      </p:sp>
      <p:sp>
        <p:nvSpPr>
          <p:cNvPr id="36869" name="Rectangle 5"/>
          <p:cNvSpPr>
            <a:spLocks noChangeArrowheads="1"/>
          </p:cNvSpPr>
          <p:nvPr/>
        </p:nvSpPr>
        <p:spPr bwMode="auto">
          <a:xfrm>
            <a:off x="609600" y="4495800"/>
            <a:ext cx="8077200"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5400" algn="ctr" rotWithShape="0">
                    <a:schemeClr val="tx1"/>
                  </a:outerShdw>
                </a:effectLst>
              </a14:hiddenEffects>
            </a:ext>
          </a:extLst>
        </p:spPr>
        <p:txBody>
          <a:bodyPr/>
          <a:lstStyle/>
          <a:p>
            <a:pPr marL="342900" indent="-342900">
              <a:lnSpc>
                <a:spcPct val="90000"/>
              </a:lnSpc>
              <a:spcBef>
                <a:spcPct val="20000"/>
              </a:spcBef>
            </a:pPr>
            <a:r>
              <a:rPr lang="en-US" b="1"/>
              <a:t>    When driving, you and you vehicle acquire a momentum which is proportional to the weight of your vehicle and its speed. Increasing your speed from 10 to 20 mph, doubles your car’s momentum.                    From 10 to 50 mph, you increase it 5 times. </a:t>
            </a:r>
            <a:endParaRPr lang="en-US" sz="2000" b="1"/>
          </a:p>
        </p:txBody>
      </p:sp>
      <p:pic>
        <p:nvPicPr>
          <p:cNvPr id="36872" name="Picture 8"/>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895600" y="1600200"/>
            <a:ext cx="1608138" cy="130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6873" name="Picture 9"/>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85800" y="1295400"/>
            <a:ext cx="1600200" cy="149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6874" name="Rectangle 10"/>
          <p:cNvSpPr>
            <a:spLocks noChangeArrowheads="1"/>
          </p:cNvSpPr>
          <p:nvPr/>
        </p:nvSpPr>
        <p:spPr bwMode="auto">
          <a:xfrm>
            <a:off x="304800" y="3276600"/>
            <a:ext cx="84582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5400" algn="ctr" rotWithShape="0">
                    <a:schemeClr val="tx1"/>
                  </a:outerShdw>
                </a:effectLst>
              </a14:hiddenEffects>
            </a:ext>
          </a:extLst>
        </p:spPr>
        <p:txBody>
          <a:bodyPr/>
          <a:lstStyle/>
          <a:p>
            <a:pPr marL="342900" indent="-342900" algn="ctr">
              <a:lnSpc>
                <a:spcPct val="90000"/>
              </a:lnSpc>
              <a:spcBef>
                <a:spcPct val="20000"/>
              </a:spcBef>
            </a:pPr>
            <a:r>
              <a:rPr lang="en-US" b="1">
                <a:solidFill>
                  <a:schemeClr val="accent2"/>
                </a:solidFill>
              </a:rPr>
              <a:t>    For example, a baseball traveling at 10 mph                    has more momentum (force) than a ping                        pong ball traveling at the same speed.</a:t>
            </a:r>
          </a:p>
        </p:txBody>
      </p:sp>
      <p:sp>
        <p:nvSpPr>
          <p:cNvPr id="36875" name="WordArt 11"/>
          <p:cNvSpPr>
            <a:spLocks noChangeArrowheads="1" noChangeShapeType="1" noTextEdit="1"/>
          </p:cNvSpPr>
          <p:nvPr/>
        </p:nvSpPr>
        <p:spPr bwMode="auto">
          <a:xfrm rot="-1945068">
            <a:off x="304800" y="609600"/>
            <a:ext cx="1524000" cy="33337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rgbClr val="FF3300"/>
                </a:solidFill>
                <a:latin typeface="Arial Black"/>
              </a:rPr>
              <a:t>Laws of Nature</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6874"/>
                                        </p:tgtEl>
                                        <p:attrNameLst>
                                          <p:attrName>style.visibility</p:attrName>
                                        </p:attrNameLst>
                                      </p:cBhvr>
                                      <p:to>
                                        <p:strVal val="visible"/>
                                      </p:to>
                                    </p:set>
                                    <p:animEffect transition="in" filter="wipe(up)">
                                      <p:cBhvr>
                                        <p:cTn id="7" dur="500"/>
                                        <p:tgtEl>
                                          <p:spTgt spid="368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6869"/>
                                        </p:tgtEl>
                                        <p:attrNameLst>
                                          <p:attrName>style.visibility</p:attrName>
                                        </p:attrNameLst>
                                      </p:cBhvr>
                                      <p:to>
                                        <p:strVal val="visible"/>
                                      </p:to>
                                    </p:set>
                                    <p:animEffect transition="in" filter="wipe(up)">
                                      <p:cBhvr>
                                        <p:cTn id="12" dur="500"/>
                                        <p:tgtEl>
                                          <p:spTgt spid="368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9" grpId="0" autoUpdateAnimBg="0"/>
      <p:bldP spid="36874"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762000" y="228600"/>
            <a:ext cx="7772400" cy="914400"/>
          </a:xfrm>
        </p:spPr>
        <p:txBody>
          <a:bodyPr/>
          <a:lstStyle/>
          <a:p>
            <a:r>
              <a:rPr lang="en-US" sz="4000" b="1"/>
              <a:t>Momentum</a:t>
            </a:r>
          </a:p>
        </p:txBody>
      </p:sp>
      <p:sp>
        <p:nvSpPr>
          <p:cNvPr id="37893" name="Rectangle 5"/>
          <p:cNvSpPr>
            <a:spLocks noChangeArrowheads="1"/>
          </p:cNvSpPr>
          <p:nvPr/>
        </p:nvSpPr>
        <p:spPr bwMode="auto">
          <a:xfrm>
            <a:off x="381000" y="5029200"/>
            <a:ext cx="80010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5400" algn="ctr" rotWithShape="0">
                    <a:schemeClr val="tx1"/>
                  </a:outerShdw>
                </a:effectLst>
              </a14:hiddenEffects>
            </a:ext>
          </a:extLst>
        </p:spPr>
        <p:txBody>
          <a:bodyPr/>
          <a:lstStyle/>
          <a:p>
            <a:pPr marL="342900" indent="-342900">
              <a:lnSpc>
                <a:spcPct val="80000"/>
              </a:lnSpc>
              <a:spcBef>
                <a:spcPct val="20000"/>
              </a:spcBef>
            </a:pPr>
            <a:r>
              <a:rPr lang="en-US" b="1"/>
              <a:t>    When in a crash, the momentum and kinetic energy   of your vehicle must be absorbed, which results in heat, the deformation of your vehicle, and possibly injury to your body.</a:t>
            </a:r>
            <a:endParaRPr lang="en-US" sz="2000" b="1"/>
          </a:p>
        </p:txBody>
      </p:sp>
      <p:sp>
        <p:nvSpPr>
          <p:cNvPr id="37896" name="Rectangle 8"/>
          <p:cNvSpPr>
            <a:spLocks noChangeArrowheads="1"/>
          </p:cNvSpPr>
          <p:nvPr/>
        </p:nvSpPr>
        <p:spPr bwMode="auto">
          <a:xfrm>
            <a:off x="228600" y="3352800"/>
            <a:ext cx="84582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5400" algn="ctr" rotWithShape="0">
                    <a:schemeClr val="tx1"/>
                  </a:outerShdw>
                </a:effectLst>
              </a14:hiddenEffects>
            </a:ext>
          </a:extLst>
        </p:spPr>
        <p:txBody>
          <a:bodyPr/>
          <a:lstStyle/>
          <a:p>
            <a:pPr marL="342900" indent="-342900">
              <a:lnSpc>
                <a:spcPct val="80000"/>
              </a:lnSpc>
              <a:spcBef>
                <a:spcPct val="20000"/>
              </a:spcBef>
            </a:pPr>
            <a:r>
              <a:rPr lang="en-US" b="1">
                <a:solidFill>
                  <a:schemeClr val="accent2"/>
                </a:solidFill>
              </a:rPr>
              <a:t>    When you make a controlled stop, the momentum of your vehicle must be overcome by (a) the friction force of your brakes, (b) the friction force between your tires and the road, and (c) the compression force of your engine.</a:t>
            </a:r>
          </a:p>
        </p:txBody>
      </p:sp>
      <p:pic>
        <p:nvPicPr>
          <p:cNvPr id="37897" name="Picture 9"/>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133600" y="1524000"/>
            <a:ext cx="1828800" cy="176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7898" name="Picture 10"/>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38200" y="1676400"/>
            <a:ext cx="700088"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7899" name="Line 11"/>
          <p:cNvSpPr>
            <a:spLocks noChangeShapeType="1"/>
          </p:cNvSpPr>
          <p:nvPr/>
        </p:nvSpPr>
        <p:spPr bwMode="auto">
          <a:xfrm>
            <a:off x="1143000" y="2362200"/>
            <a:ext cx="0" cy="863600"/>
          </a:xfrm>
          <a:prstGeom prst="line">
            <a:avLst/>
          </a:prstGeom>
          <a:noFill/>
          <a:ln w="57150">
            <a:solidFill>
              <a:schemeClr val="bg2"/>
            </a:solidFill>
            <a:round/>
            <a:headEnd/>
            <a:tailEnd/>
          </a:ln>
          <a:effectLst>
            <a:outerShdw dist="35921" dir="2700000" algn="ctr" rotWithShape="0">
              <a:schemeClr val="tx1"/>
            </a:outerShdw>
          </a:effectLst>
          <a:extLst>
            <a:ext uri="{909E8E84-426E-40DD-AFC4-6F175D3DCCD1}">
              <a14:hiddenFill xmlns:a14="http://schemas.microsoft.com/office/drawing/2010/main">
                <a:noFill/>
              </a14:hiddenFill>
            </a:ext>
          </a:extLst>
        </p:spPr>
        <p:txBody>
          <a:bodyPr/>
          <a:lstStyle/>
          <a:p>
            <a:endParaRPr lang="en-US"/>
          </a:p>
        </p:txBody>
      </p:sp>
      <p:sp>
        <p:nvSpPr>
          <p:cNvPr id="37901" name="WordArt 13"/>
          <p:cNvSpPr>
            <a:spLocks noChangeArrowheads="1" noChangeShapeType="1" noTextEdit="1"/>
          </p:cNvSpPr>
          <p:nvPr/>
        </p:nvSpPr>
        <p:spPr bwMode="auto">
          <a:xfrm rot="-1945068">
            <a:off x="304800" y="609600"/>
            <a:ext cx="1524000" cy="33337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rgbClr val="FF3300"/>
                </a:solidFill>
                <a:latin typeface="Arial Black"/>
              </a:rPr>
              <a:t>Laws of Nature</a:t>
            </a:r>
          </a:p>
        </p:txBody>
      </p:sp>
      <p:sp>
        <p:nvSpPr>
          <p:cNvPr id="37904" name="Rectangle 16"/>
          <p:cNvSpPr>
            <a:spLocks noGrp="1" noChangeArrowheads="1"/>
          </p:cNvSpPr>
          <p:nvPr>
            <p:ph type="body" idx="1"/>
          </p:nvPr>
        </p:nvSpPr>
        <p:spPr>
          <a:xfrm>
            <a:off x="4495800" y="1219200"/>
            <a:ext cx="4038600" cy="3048000"/>
          </a:xfrm>
          <a:noFill/>
          <a:ln/>
          <a:extLst>
            <a:ext uri="{AF507438-7753-43E0-B8FC-AC1667EBCBE1}">
              <a14:hiddenEffects xmlns:a14="http://schemas.microsoft.com/office/drawing/2010/main">
                <a:effectLst>
                  <a:outerShdw dist="25400" algn="ctr" rotWithShape="0">
                    <a:schemeClr val="tx1"/>
                  </a:outerShdw>
                </a:effectLst>
              </a14:hiddenEffects>
            </a:ext>
          </a:extLst>
        </p:spPr>
        <p:txBody>
          <a:bodyPr/>
          <a:lstStyle/>
          <a:p>
            <a:pPr>
              <a:lnSpc>
                <a:spcPct val="90000"/>
              </a:lnSpc>
              <a:buFontTx/>
              <a:buNone/>
            </a:pPr>
            <a:r>
              <a:rPr lang="en-US" sz="2400" b="1"/>
              <a:t>    Momentum is the force of a moving object. The momentum of an object is proportional to its weight and speed.</a:t>
            </a:r>
          </a:p>
          <a:p>
            <a:pPr>
              <a:buFontTx/>
              <a:buNone/>
            </a:pPr>
            <a:r>
              <a:rPr lang="en-US" sz="2400" b="1"/>
              <a:t>    </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7893"/>
                                        </p:tgtEl>
                                        <p:attrNameLst>
                                          <p:attrName>style.visibility</p:attrName>
                                        </p:attrNameLst>
                                      </p:cBhvr>
                                      <p:to>
                                        <p:strVal val="visible"/>
                                      </p:to>
                                    </p:set>
                                    <p:animEffect transition="in" filter="wipe(up)">
                                      <p:cBhvr>
                                        <p:cTn id="7" dur="500"/>
                                        <p:tgtEl>
                                          <p:spTgt spid="378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3"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WordArt 2"/>
          <p:cNvSpPr>
            <a:spLocks noChangeArrowheads="1" noChangeShapeType="1" noTextEdit="1"/>
          </p:cNvSpPr>
          <p:nvPr/>
        </p:nvSpPr>
        <p:spPr bwMode="auto">
          <a:xfrm>
            <a:off x="1219200" y="609600"/>
            <a:ext cx="6858000" cy="5334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pt-BR" sz="3600" i="1" kern="10">
                <a:ln w="9525">
                  <a:solidFill>
                    <a:srgbClr val="000000"/>
                  </a:solidFill>
                  <a:round/>
                  <a:headEnd/>
                  <a:tailEnd/>
                </a:ln>
                <a:gradFill rotWithShape="0">
                  <a:gsLst>
                    <a:gs pos="0">
                      <a:srgbClr val="CC3300">
                        <a:gamma/>
                        <a:shade val="46275"/>
                        <a:invGamma/>
                      </a:srgbClr>
                    </a:gs>
                    <a:gs pos="100000">
                      <a:srgbClr val="CC3300"/>
                    </a:gs>
                  </a:gsLst>
                  <a:lin ang="5400000" scaled="1"/>
                </a:gradFill>
                <a:latin typeface="Arial Black"/>
              </a:rPr>
              <a:t>T H E  D R I V E R S   E D G E</a:t>
            </a:r>
            <a:endParaRPr lang="en-US" sz="3600" i="1" kern="10">
              <a:ln w="9525">
                <a:solidFill>
                  <a:srgbClr val="000000"/>
                </a:solidFill>
                <a:round/>
                <a:headEnd/>
                <a:tailEnd/>
              </a:ln>
              <a:gradFill rotWithShape="0">
                <a:gsLst>
                  <a:gs pos="0">
                    <a:srgbClr val="CC3300">
                      <a:gamma/>
                      <a:shade val="46275"/>
                      <a:invGamma/>
                    </a:srgbClr>
                  </a:gs>
                  <a:gs pos="100000">
                    <a:srgbClr val="CC3300"/>
                  </a:gs>
                </a:gsLst>
                <a:lin ang="5400000" scaled="1"/>
              </a:gradFill>
              <a:latin typeface="Arial Black"/>
            </a:endParaRPr>
          </a:p>
        </p:txBody>
      </p:sp>
      <p:pic>
        <p:nvPicPr>
          <p:cNvPr id="78851" name="Picture 3" descr="monitor_accessories_information_highway_md_wht"/>
          <p:cNvPicPr>
            <a:picLocks noChangeAspect="1" noChangeArrowheads="1" noCrop="1"/>
          </p:cNvPicPr>
          <p:nvPr/>
        </p:nvPicPr>
        <p:blipFill>
          <a:blip r:embed="rId2" cstate="print">
            <a:extLst>
              <a:ext uri="{28A0092B-C50C-407E-A947-70E740481C1C}">
                <a14:useLocalDpi xmlns:a14="http://schemas.microsoft.com/office/drawing/2010/main"/>
              </a:ext>
            </a:extLst>
          </a:blip>
          <a:srcRect/>
          <a:stretch>
            <a:fillRect/>
          </a:stretch>
        </p:blipFill>
        <p:spPr bwMode="auto">
          <a:xfrm>
            <a:off x="3200400" y="3048000"/>
            <a:ext cx="2794000" cy="3048000"/>
          </a:xfrm>
          <a:prstGeom prst="rect">
            <a:avLst/>
          </a:prstGeom>
          <a:noFill/>
          <a:extLst>
            <a:ext uri="{909E8E84-426E-40DD-AFC4-6F175D3DCCD1}">
              <a14:hiddenFill xmlns:a14="http://schemas.microsoft.com/office/drawing/2010/main">
                <a:solidFill>
                  <a:srgbClr val="FFFFFF"/>
                </a:solidFill>
              </a14:hiddenFill>
            </a:ext>
          </a:extLst>
        </p:spPr>
      </p:pic>
      <p:sp>
        <p:nvSpPr>
          <p:cNvPr id="78852" name="WordArt 4"/>
          <p:cNvSpPr>
            <a:spLocks noChangeArrowheads="1" noChangeShapeType="1" noTextEdit="1"/>
          </p:cNvSpPr>
          <p:nvPr/>
        </p:nvSpPr>
        <p:spPr bwMode="auto">
          <a:xfrm>
            <a:off x="2286000" y="2514600"/>
            <a:ext cx="4343400" cy="3810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3600" i="1" kern="10" dirty="0">
                <a:ln w="9525">
                  <a:solidFill>
                    <a:srgbClr val="000000"/>
                  </a:solidFill>
                  <a:round/>
                  <a:headEnd/>
                  <a:tailEnd/>
                </a:ln>
                <a:gradFill rotWithShape="0">
                  <a:gsLst>
                    <a:gs pos="0">
                      <a:srgbClr val="CC3300">
                        <a:gamma/>
                        <a:shade val="46275"/>
                        <a:invGamma/>
                      </a:srgbClr>
                    </a:gs>
                    <a:gs pos="100000">
                      <a:srgbClr val="CC3300"/>
                    </a:gs>
                  </a:gsLst>
                  <a:lin ang="5400000" scaled="1"/>
                </a:gradFill>
                <a:latin typeface="Arial Black"/>
              </a:rPr>
              <a:t>s</a:t>
            </a:r>
            <a:r>
              <a:rPr lang="en-US" sz="3600" i="1" kern="10" dirty="0" smtClean="0">
                <a:ln w="9525">
                  <a:solidFill>
                    <a:srgbClr val="000000"/>
                  </a:solidFill>
                  <a:round/>
                  <a:headEnd/>
                  <a:tailEnd/>
                </a:ln>
                <a:gradFill rotWithShape="0">
                  <a:gsLst>
                    <a:gs pos="0">
                      <a:srgbClr val="CC3300">
                        <a:gamma/>
                        <a:shade val="46275"/>
                        <a:invGamma/>
                      </a:srgbClr>
                    </a:gs>
                    <a:gs pos="100000">
                      <a:srgbClr val="CC3300"/>
                    </a:gs>
                  </a:gsLst>
                  <a:lin ang="5400000" scaled="1"/>
                </a:gradFill>
                <a:latin typeface="Arial Black"/>
              </a:rPr>
              <a:t>lides and videos</a:t>
            </a:r>
            <a:endParaRPr lang="en-US" sz="3600" i="1" kern="10" dirty="0">
              <a:ln w="9525">
                <a:solidFill>
                  <a:srgbClr val="000000"/>
                </a:solidFill>
                <a:round/>
                <a:headEnd/>
                <a:tailEnd/>
              </a:ln>
              <a:gradFill rotWithShape="0">
                <a:gsLst>
                  <a:gs pos="0">
                    <a:srgbClr val="CC3300">
                      <a:gamma/>
                      <a:shade val="46275"/>
                      <a:invGamma/>
                    </a:srgbClr>
                  </a:gs>
                  <a:gs pos="100000">
                    <a:srgbClr val="CC3300"/>
                  </a:gs>
                </a:gsLst>
                <a:lin ang="5400000" scaled="1"/>
              </a:gradFill>
              <a:latin typeface="Arial Black"/>
            </a:endParaRPr>
          </a:p>
        </p:txBody>
      </p:sp>
      <p:pic>
        <p:nvPicPr>
          <p:cNvPr id="78853" name="Picture 5"/>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419600" y="5257800"/>
            <a:ext cx="6413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8854" name="Picture 6" descr="lazarbar"/>
          <p:cNvPicPr>
            <a:picLocks noChangeAspect="1" noChangeArrowheads="1" noCrop="1"/>
          </p:cNvPicPr>
          <p:nvPr/>
        </p:nvPicPr>
        <p:blipFill>
          <a:blip r:embed="rId4" cstate="print">
            <a:extLst>
              <a:ext uri="{28A0092B-C50C-407E-A947-70E740481C1C}">
                <a14:useLocalDpi xmlns:a14="http://schemas.microsoft.com/office/drawing/2010/main"/>
              </a:ext>
            </a:extLst>
          </a:blip>
          <a:srcRect/>
          <a:stretch>
            <a:fillRect/>
          </a:stretch>
        </p:blipFill>
        <p:spPr bwMode="auto">
          <a:xfrm>
            <a:off x="0" y="6759575"/>
            <a:ext cx="9144000" cy="98425"/>
          </a:xfrm>
          <a:prstGeom prst="rect">
            <a:avLst/>
          </a:prstGeom>
          <a:noFill/>
          <a:extLst>
            <a:ext uri="{909E8E84-426E-40DD-AFC4-6F175D3DCCD1}">
              <a14:hiddenFill xmlns:a14="http://schemas.microsoft.com/office/drawing/2010/main">
                <a:solidFill>
                  <a:srgbClr val="FFFFFF"/>
                </a:solidFill>
              </a14:hiddenFill>
            </a:ext>
          </a:extLst>
        </p:spPr>
      </p:pic>
      <p:pic>
        <p:nvPicPr>
          <p:cNvPr id="78855" name="Picture 7" descr="lazarbar"/>
          <p:cNvPicPr>
            <a:picLocks noChangeAspect="1" noChangeArrowheads="1" noCrop="1"/>
          </p:cNvPicPr>
          <p:nvPr/>
        </p:nvPicPr>
        <p:blipFill>
          <a:blip r:embed="rId4" cstate="print">
            <a:extLst>
              <a:ext uri="{28A0092B-C50C-407E-A947-70E740481C1C}">
                <a14:useLocalDpi xmlns:a14="http://schemas.microsoft.com/office/drawing/2010/main"/>
              </a:ext>
            </a:extLst>
          </a:blip>
          <a:srcRect/>
          <a:stretch>
            <a:fillRect/>
          </a:stretch>
        </p:blipFill>
        <p:spPr bwMode="auto">
          <a:xfrm>
            <a:off x="0" y="0"/>
            <a:ext cx="9144000" cy="98425"/>
          </a:xfrm>
          <a:prstGeom prst="rect">
            <a:avLst/>
          </a:prstGeom>
          <a:noFill/>
          <a:extLst>
            <a:ext uri="{909E8E84-426E-40DD-AFC4-6F175D3DCCD1}">
              <a14:hiddenFill xmlns:a14="http://schemas.microsoft.com/office/drawing/2010/main">
                <a:solidFill>
                  <a:srgbClr val="FFFFFF"/>
                </a:solidFill>
              </a14:hiddenFill>
            </a:ext>
          </a:extLst>
        </p:spPr>
      </p:pic>
      <p:pic>
        <p:nvPicPr>
          <p:cNvPr id="78856" name="Picture 8" descr="lazarbar"/>
          <p:cNvPicPr>
            <a:picLocks noChangeAspect="1" noChangeArrowheads="1" noCrop="1"/>
          </p:cNvPicPr>
          <p:nvPr/>
        </p:nvPicPr>
        <p:blipFill>
          <a:blip r:embed="rId4" cstate="print">
            <a:extLst>
              <a:ext uri="{28A0092B-C50C-407E-A947-70E740481C1C}">
                <a14:useLocalDpi xmlns:a14="http://schemas.microsoft.com/office/drawing/2010/main"/>
              </a:ext>
            </a:extLst>
          </a:blip>
          <a:srcRect/>
          <a:stretch>
            <a:fillRect/>
          </a:stretch>
        </p:blipFill>
        <p:spPr bwMode="auto">
          <a:xfrm rot="16200000">
            <a:off x="-3505200" y="3505200"/>
            <a:ext cx="7086600" cy="76200"/>
          </a:xfrm>
          <a:prstGeom prst="rect">
            <a:avLst/>
          </a:prstGeom>
          <a:noFill/>
          <a:extLst>
            <a:ext uri="{909E8E84-426E-40DD-AFC4-6F175D3DCCD1}">
              <a14:hiddenFill xmlns:a14="http://schemas.microsoft.com/office/drawing/2010/main">
                <a:solidFill>
                  <a:srgbClr val="FFFFFF"/>
                </a:solidFill>
              </a14:hiddenFill>
            </a:ext>
          </a:extLst>
        </p:spPr>
      </p:pic>
      <p:pic>
        <p:nvPicPr>
          <p:cNvPr id="78857" name="Picture 9" descr="lazarbar"/>
          <p:cNvPicPr>
            <a:picLocks noChangeAspect="1" noChangeArrowheads="1" noCrop="1"/>
          </p:cNvPicPr>
          <p:nvPr/>
        </p:nvPicPr>
        <p:blipFill>
          <a:blip r:embed="rId4" cstate="print">
            <a:extLst>
              <a:ext uri="{28A0092B-C50C-407E-A947-70E740481C1C}">
                <a14:useLocalDpi xmlns:a14="http://schemas.microsoft.com/office/drawing/2010/main"/>
              </a:ext>
            </a:extLst>
          </a:blip>
          <a:srcRect/>
          <a:stretch>
            <a:fillRect/>
          </a:stretch>
        </p:blipFill>
        <p:spPr bwMode="auto">
          <a:xfrm rot="16200000">
            <a:off x="5562600" y="3505200"/>
            <a:ext cx="7086600" cy="76200"/>
          </a:xfrm>
          <a:prstGeom prst="rect">
            <a:avLst/>
          </a:prstGeom>
          <a:noFill/>
          <a:extLst>
            <a:ext uri="{909E8E84-426E-40DD-AFC4-6F175D3DCCD1}">
              <a14:hiddenFill xmlns:a14="http://schemas.microsoft.com/office/drawing/2010/main">
                <a:solidFill>
                  <a:srgbClr val="FFFFFF"/>
                </a:solidFill>
              </a14:hiddenFill>
            </a:ext>
          </a:extLst>
        </p:spPr>
      </p:pic>
      <p:sp>
        <p:nvSpPr>
          <p:cNvPr id="78858" name="WordArt 10"/>
          <p:cNvSpPr>
            <a:spLocks noChangeArrowheads="1" noChangeShapeType="1" noTextEdit="1"/>
          </p:cNvSpPr>
          <p:nvPr/>
        </p:nvSpPr>
        <p:spPr bwMode="auto">
          <a:xfrm>
            <a:off x="1752600" y="1600200"/>
            <a:ext cx="5486400" cy="4572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pt-BR" sz="3600" i="1" kern="10">
                <a:ln w="9525">
                  <a:solidFill>
                    <a:srgbClr val="000000"/>
                  </a:solidFill>
                  <a:round/>
                  <a:headEnd/>
                  <a:tailEnd/>
                </a:ln>
                <a:gradFill rotWithShape="0">
                  <a:gsLst>
                    <a:gs pos="0">
                      <a:srgbClr val="CC3300">
                        <a:gamma/>
                        <a:shade val="46275"/>
                        <a:invGamma/>
                      </a:srgbClr>
                    </a:gs>
                    <a:gs pos="100000">
                      <a:srgbClr val="CC3300"/>
                    </a:gs>
                  </a:gsLst>
                  <a:lin ang="5400000" scaled="1"/>
                </a:gradFill>
                <a:latin typeface="Arial Black"/>
              </a:rPr>
              <a:t>I N T E R A C T I V E</a:t>
            </a:r>
            <a:endParaRPr lang="en-US" sz="3600" i="1" kern="10">
              <a:ln w="9525">
                <a:solidFill>
                  <a:srgbClr val="000000"/>
                </a:solidFill>
                <a:round/>
                <a:headEnd/>
                <a:tailEnd/>
              </a:ln>
              <a:gradFill rotWithShape="0">
                <a:gsLst>
                  <a:gs pos="0">
                    <a:srgbClr val="CC3300">
                      <a:gamma/>
                      <a:shade val="46275"/>
                      <a:invGamma/>
                    </a:srgbClr>
                  </a:gs>
                  <a:gs pos="100000">
                    <a:srgbClr val="CC3300"/>
                  </a:gs>
                </a:gsLst>
                <a:lin ang="5400000" scaled="1"/>
              </a:gradFill>
              <a:latin typeface="Arial Black"/>
            </a:endParaRPr>
          </a:p>
        </p:txBody>
      </p:sp>
      <p:sp>
        <p:nvSpPr>
          <p:cNvPr id="78859" name="WordArt 11"/>
          <p:cNvSpPr>
            <a:spLocks noChangeArrowheads="1" noChangeShapeType="1" noTextEdit="1"/>
          </p:cNvSpPr>
          <p:nvPr/>
        </p:nvSpPr>
        <p:spPr bwMode="auto">
          <a:xfrm>
            <a:off x="1295400" y="6324600"/>
            <a:ext cx="6553200" cy="3048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3600" i="1" kern="10" dirty="0" smtClean="0">
                <a:ln w="9525">
                  <a:solidFill>
                    <a:srgbClr val="000000"/>
                  </a:solidFill>
                  <a:round/>
                  <a:headEnd/>
                  <a:tailEnd/>
                </a:ln>
                <a:gradFill rotWithShape="0">
                  <a:gsLst>
                    <a:gs pos="0">
                      <a:srgbClr val="CC3300">
                        <a:gamma/>
                        <a:shade val="46275"/>
                        <a:invGamma/>
                      </a:srgbClr>
                    </a:gs>
                    <a:gs pos="100000">
                      <a:srgbClr val="CC3300"/>
                    </a:gs>
                  </a:gsLst>
                  <a:lin ang="5400000" scaled="1"/>
                </a:gradFill>
                <a:latin typeface="Arial Black"/>
              </a:rPr>
              <a:t>Unit 1 – Natural Forces on a vehicle </a:t>
            </a:r>
            <a:endParaRPr lang="en-US" sz="3600" i="1" kern="10" dirty="0">
              <a:ln w="9525">
                <a:solidFill>
                  <a:srgbClr val="000000"/>
                </a:solidFill>
                <a:round/>
                <a:headEnd/>
                <a:tailEnd/>
              </a:ln>
              <a:gradFill rotWithShape="0">
                <a:gsLst>
                  <a:gs pos="0">
                    <a:srgbClr val="CC3300">
                      <a:gamma/>
                      <a:shade val="46275"/>
                      <a:invGamma/>
                    </a:srgbClr>
                  </a:gs>
                  <a:gs pos="100000">
                    <a:srgbClr val="CC3300"/>
                  </a:gs>
                </a:gsLst>
                <a:lin ang="5400000" scaled="1"/>
              </a:gradFill>
              <a:latin typeface="Arial Black"/>
            </a:endParaRPr>
          </a:p>
        </p:txBody>
      </p:sp>
    </p:spTree>
  </p:cSld>
  <p:clrMapOvr>
    <a:masterClrMapping/>
  </p:clrMapOvr>
  <p:transition>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609600" y="2743200"/>
            <a:ext cx="7772400" cy="3352800"/>
          </a:xfrm>
        </p:spPr>
        <p:txBody>
          <a:bodyPr/>
          <a:lstStyle/>
          <a:p>
            <a:pPr>
              <a:lnSpc>
                <a:spcPct val="90000"/>
              </a:lnSpc>
              <a:buFontTx/>
              <a:buNone/>
            </a:pPr>
            <a:r>
              <a:rPr lang="en-US" sz="2400" b="1"/>
              <a:t>    - Gravity</a:t>
            </a:r>
          </a:p>
          <a:p>
            <a:pPr>
              <a:lnSpc>
                <a:spcPct val="90000"/>
              </a:lnSpc>
              <a:buFontTx/>
              <a:buNone/>
            </a:pPr>
            <a:r>
              <a:rPr lang="en-US" sz="2400" b="1"/>
              <a:t>    - Inertia (energy of motion), momentum</a:t>
            </a:r>
          </a:p>
          <a:p>
            <a:pPr>
              <a:lnSpc>
                <a:spcPct val="90000"/>
              </a:lnSpc>
              <a:buFontTx/>
              <a:buNone/>
            </a:pPr>
            <a:r>
              <a:rPr lang="en-US" sz="2400" b="1"/>
              <a:t>    - Kinetic and potential energy </a:t>
            </a:r>
          </a:p>
          <a:p>
            <a:pPr>
              <a:lnSpc>
                <a:spcPct val="90000"/>
              </a:lnSpc>
              <a:buFontTx/>
              <a:buNone/>
            </a:pPr>
            <a:r>
              <a:rPr lang="en-US" sz="2400" b="1"/>
              <a:t>    - Friction and centrifugal force</a:t>
            </a:r>
          </a:p>
          <a:p>
            <a:pPr>
              <a:lnSpc>
                <a:spcPct val="90000"/>
              </a:lnSpc>
              <a:buFontTx/>
              <a:buNone/>
            </a:pPr>
            <a:r>
              <a:rPr lang="en-US" sz="2400" b="1"/>
              <a:t>    - Factors that affect stopping ability</a:t>
            </a:r>
          </a:p>
          <a:p>
            <a:pPr>
              <a:lnSpc>
                <a:spcPct val="90000"/>
              </a:lnSpc>
              <a:buFontTx/>
              <a:buNone/>
            </a:pPr>
            <a:r>
              <a:rPr lang="en-US" sz="2400" b="1"/>
              <a:t>    - Forces of Impact</a:t>
            </a:r>
          </a:p>
        </p:txBody>
      </p:sp>
      <p:sp>
        <p:nvSpPr>
          <p:cNvPr id="6149" name="WordArt 5"/>
          <p:cNvSpPr>
            <a:spLocks noChangeArrowheads="1" noChangeShapeType="1" noTextEdit="1"/>
          </p:cNvSpPr>
          <p:nvPr/>
        </p:nvSpPr>
        <p:spPr bwMode="auto">
          <a:xfrm>
            <a:off x="2590800" y="609600"/>
            <a:ext cx="3800475" cy="63817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3600" i="1" kern="10">
                <a:ln w="9525">
                  <a:solidFill>
                    <a:srgbClr val="000000"/>
                  </a:solidFill>
                  <a:round/>
                  <a:headEnd/>
                  <a:tailEnd/>
                </a:ln>
                <a:gradFill rotWithShape="0">
                  <a:gsLst>
                    <a:gs pos="0">
                      <a:srgbClr val="000082"/>
                    </a:gs>
                    <a:gs pos="30000">
                      <a:srgbClr val="66008F"/>
                    </a:gs>
                    <a:gs pos="64999">
                      <a:srgbClr val="BA0066"/>
                    </a:gs>
                    <a:gs pos="89999">
                      <a:srgbClr val="FF0000"/>
                    </a:gs>
                    <a:gs pos="100000">
                      <a:srgbClr val="FF8200"/>
                    </a:gs>
                  </a:gsLst>
                  <a:lin ang="5400000" scaled="1"/>
                </a:gradFill>
                <a:latin typeface="Arial Black"/>
              </a:rPr>
              <a:t>Laws of Nature</a:t>
            </a:r>
          </a:p>
        </p:txBody>
      </p:sp>
      <p:sp>
        <p:nvSpPr>
          <p:cNvPr id="6150" name="Rectangle 6"/>
          <p:cNvSpPr>
            <a:spLocks noChangeArrowheads="1"/>
          </p:cNvSpPr>
          <p:nvPr/>
        </p:nvSpPr>
        <p:spPr bwMode="auto">
          <a:xfrm>
            <a:off x="685800" y="1447800"/>
            <a:ext cx="7772400" cy="145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5400" algn="ctr" rotWithShape="0">
                    <a:schemeClr val="tx1"/>
                  </a:outerShdw>
                </a:effectLst>
              </a14:hiddenEffects>
            </a:ext>
          </a:extLst>
        </p:spPr>
        <p:txBody>
          <a:bodyPr/>
          <a:lstStyle/>
          <a:p>
            <a:pPr marL="342900" indent="-342900" algn="ctr">
              <a:spcBef>
                <a:spcPct val="20000"/>
              </a:spcBef>
            </a:pPr>
            <a:r>
              <a:rPr lang="en-US" b="1">
                <a:solidFill>
                  <a:schemeClr val="accent2"/>
                </a:solidFill>
              </a:rPr>
              <a:t>   This lesson will deal with how the laws of nature affect your ability to control your vehicle.         The laws we’ll consider are:</a:t>
            </a:r>
          </a:p>
          <a:p>
            <a:pPr marL="342900" indent="-342900" algn="ctr">
              <a:spcBef>
                <a:spcPct val="20000"/>
              </a:spcBef>
            </a:pPr>
            <a:r>
              <a:rPr lang="en-US" b="1">
                <a:solidFill>
                  <a:schemeClr val="accent2"/>
                </a:solidFill>
              </a:rPr>
              <a:t>   </a:t>
            </a:r>
          </a:p>
        </p:txBody>
      </p:sp>
      <p:sp>
        <p:nvSpPr>
          <p:cNvPr id="6151" name="Rectangle 7"/>
          <p:cNvSpPr>
            <a:spLocks noChangeArrowheads="1"/>
          </p:cNvSpPr>
          <p:nvPr/>
        </p:nvSpPr>
        <p:spPr bwMode="auto">
          <a:xfrm>
            <a:off x="304800" y="5638800"/>
            <a:ext cx="84582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5400" algn="ctr" rotWithShape="0">
                    <a:schemeClr val="tx1"/>
                  </a:outerShdw>
                </a:effectLst>
              </a14:hiddenEffects>
            </a:ext>
          </a:extLst>
        </p:spPr>
        <p:txBody>
          <a:bodyPr/>
          <a:lstStyle/>
          <a:p>
            <a:pPr marL="342900" indent="-342900">
              <a:spcBef>
                <a:spcPct val="20000"/>
              </a:spcBef>
            </a:pPr>
            <a:r>
              <a:rPr lang="en-US" b="1"/>
              <a:t>   These forces affect how your vehicle handles so you may react appropriately in emergency situations.</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147"/>
                                        </p:tgtEl>
                                        <p:attrNameLst>
                                          <p:attrName>style.visibility</p:attrName>
                                        </p:attrNameLst>
                                      </p:cBhvr>
                                      <p:to>
                                        <p:strVal val="visible"/>
                                      </p:to>
                                    </p:set>
                                    <p:animEffect transition="in" filter="wipe(up)">
                                      <p:cBhvr>
                                        <p:cTn id="7" dur="500"/>
                                        <p:tgtEl>
                                          <p:spTgt spid="614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151">
                                            <p:txEl>
                                              <p:pRg st="0" end="0"/>
                                            </p:txEl>
                                          </p:spTgt>
                                        </p:tgtEl>
                                        <p:attrNameLst>
                                          <p:attrName>style.visibility</p:attrName>
                                        </p:attrNameLst>
                                      </p:cBhvr>
                                      <p:to>
                                        <p:strVal val="visible"/>
                                      </p:to>
                                    </p:set>
                                    <p:animEffect transition="in" filter="dissolve">
                                      <p:cBhvr>
                                        <p:cTn id="12" dur="500"/>
                                        <p:tgtEl>
                                          <p:spTgt spid="61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autoUpdateAnimBg="0"/>
      <p:bldP spid="6151"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1026"/>
          <p:cNvSpPr>
            <a:spLocks noGrp="1" noChangeArrowheads="1"/>
          </p:cNvSpPr>
          <p:nvPr>
            <p:ph type="body" idx="1"/>
          </p:nvPr>
        </p:nvSpPr>
        <p:spPr>
          <a:xfrm>
            <a:off x="609600" y="2743200"/>
            <a:ext cx="5715000" cy="533400"/>
          </a:xfrm>
        </p:spPr>
        <p:txBody>
          <a:bodyPr/>
          <a:lstStyle/>
          <a:p>
            <a:pPr>
              <a:lnSpc>
                <a:spcPct val="90000"/>
              </a:lnSpc>
              <a:buFontTx/>
              <a:buNone/>
            </a:pPr>
            <a:r>
              <a:rPr lang="en-US" sz="2400" b="1"/>
              <a:t>    Let’s first think about gravity.</a:t>
            </a:r>
          </a:p>
          <a:p>
            <a:pPr>
              <a:lnSpc>
                <a:spcPct val="90000"/>
              </a:lnSpc>
              <a:buFontTx/>
              <a:buNone/>
            </a:pPr>
            <a:r>
              <a:rPr lang="en-US" sz="2400" b="1"/>
              <a:t>    </a:t>
            </a:r>
          </a:p>
        </p:txBody>
      </p:sp>
      <p:sp>
        <p:nvSpPr>
          <p:cNvPr id="13316" name="Rectangle 1028"/>
          <p:cNvSpPr>
            <a:spLocks noChangeArrowheads="1"/>
          </p:cNvSpPr>
          <p:nvPr/>
        </p:nvSpPr>
        <p:spPr bwMode="auto">
          <a:xfrm>
            <a:off x="381000" y="1219200"/>
            <a:ext cx="8077200" cy="145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5400" algn="ctr" rotWithShape="0">
                    <a:schemeClr val="tx1"/>
                  </a:outerShdw>
                </a:effectLst>
              </a14:hiddenEffects>
            </a:ext>
          </a:extLst>
        </p:spPr>
        <p:txBody>
          <a:bodyPr/>
          <a:lstStyle/>
          <a:p>
            <a:pPr marL="342900" indent="-342900" algn="ctr">
              <a:spcBef>
                <a:spcPct val="20000"/>
              </a:spcBef>
            </a:pPr>
            <a:r>
              <a:rPr lang="en-US" b="1">
                <a:solidFill>
                  <a:schemeClr val="accent2"/>
                </a:solidFill>
              </a:rPr>
              <a:t>   If you break the laws of nature or misjudge         them while driving you may end up losing      control and get into a collision.</a:t>
            </a:r>
          </a:p>
        </p:txBody>
      </p:sp>
      <p:sp>
        <p:nvSpPr>
          <p:cNvPr id="13317" name="Rectangle 1029"/>
          <p:cNvSpPr>
            <a:spLocks noChangeArrowheads="1"/>
          </p:cNvSpPr>
          <p:nvPr/>
        </p:nvSpPr>
        <p:spPr bwMode="auto">
          <a:xfrm>
            <a:off x="3124200" y="3505200"/>
            <a:ext cx="3733800"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5400" algn="ctr" rotWithShape="0">
                    <a:schemeClr val="tx1"/>
                  </a:outerShdw>
                </a:effectLst>
              </a14:hiddenEffects>
            </a:ext>
          </a:extLst>
        </p:spPr>
        <p:txBody>
          <a:bodyPr/>
          <a:lstStyle/>
          <a:p>
            <a:pPr marL="342900" indent="-342900">
              <a:spcBef>
                <a:spcPct val="20000"/>
              </a:spcBef>
            </a:pPr>
            <a:r>
              <a:rPr lang="en-US" b="1" dirty="0">
                <a:solidFill>
                  <a:schemeClr val="accent2"/>
                </a:solidFill>
              </a:rPr>
              <a:t>  </a:t>
            </a:r>
            <a:r>
              <a:rPr lang="en-US" b="1" dirty="0" smtClean="0">
                <a:solidFill>
                  <a:schemeClr val="accent2"/>
                </a:solidFill>
              </a:rPr>
              <a:t>  </a:t>
            </a:r>
            <a:r>
              <a:rPr lang="en-US" b="1" dirty="0">
                <a:solidFill>
                  <a:schemeClr val="accent2"/>
                </a:solidFill>
              </a:rPr>
              <a:t>Gravity is the force that pulls all objects toward the center of the earth. It affects your speed of travel when going uphill and down hill.</a:t>
            </a:r>
          </a:p>
        </p:txBody>
      </p:sp>
      <p:pic>
        <p:nvPicPr>
          <p:cNvPr id="13318" name="Picture 1030"/>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010400" y="2286000"/>
            <a:ext cx="1571625"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22" name="Picture 1034"/>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62000" y="3657600"/>
            <a:ext cx="2151063" cy="266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23" name="WordArt 1035"/>
          <p:cNvSpPr>
            <a:spLocks noChangeArrowheads="1" noChangeShapeType="1" noTextEdit="1"/>
          </p:cNvSpPr>
          <p:nvPr/>
        </p:nvSpPr>
        <p:spPr bwMode="auto">
          <a:xfrm rot="-1945068">
            <a:off x="304800" y="609600"/>
            <a:ext cx="1524000" cy="33337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rgbClr val="FF3300"/>
                </a:solidFill>
                <a:latin typeface="Arial Black"/>
              </a:rPr>
              <a:t>Laws of Nature</a:t>
            </a:r>
          </a:p>
        </p:txBody>
      </p:sp>
      <p:sp>
        <p:nvSpPr>
          <p:cNvPr id="13324" name="Rectangle 1036"/>
          <p:cNvSpPr>
            <a:spLocks noGrp="1" noChangeArrowheads="1"/>
          </p:cNvSpPr>
          <p:nvPr>
            <p:ph type="title"/>
          </p:nvPr>
        </p:nvSpPr>
        <p:spPr>
          <a:xfrm>
            <a:off x="685800" y="304800"/>
            <a:ext cx="7772400" cy="838200"/>
          </a:xfrm>
          <a:noFill/>
          <a:ln/>
        </p:spPr>
        <p:txBody>
          <a:bodyPr/>
          <a:lstStyle/>
          <a:p>
            <a:r>
              <a:rPr lang="en-US" sz="3200" b="1"/>
              <a:t>The Law of Gravity</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wipe(up)">
                                      <p:cBhvr>
                                        <p:cTn id="7" dur="500"/>
                                        <p:tgtEl>
                                          <p:spTgt spid="13314"/>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3324">
                                            <p:txEl>
                                              <p:pRg st="0" end="0"/>
                                            </p:txEl>
                                          </p:spTgt>
                                        </p:tgtEl>
                                        <p:attrNameLst>
                                          <p:attrName>style.visibility</p:attrName>
                                        </p:attrNameLst>
                                      </p:cBhvr>
                                      <p:to>
                                        <p:strVal val="visible"/>
                                      </p:to>
                                    </p:set>
                                    <p:animEffect transition="in" filter="dissolve">
                                      <p:cBhvr>
                                        <p:cTn id="11" dur="500"/>
                                        <p:tgtEl>
                                          <p:spTgt spid="13324">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nodeType="clickEffect">
                                  <p:stCondLst>
                                    <p:cond delay="0"/>
                                  </p:stCondLst>
                                  <p:childTnLst>
                                    <p:set>
                                      <p:cBhvr>
                                        <p:cTn id="15" dur="1" fill="hold">
                                          <p:stCondLst>
                                            <p:cond delay="0"/>
                                          </p:stCondLst>
                                        </p:cTn>
                                        <p:tgtEl>
                                          <p:spTgt spid="13322"/>
                                        </p:tgtEl>
                                        <p:attrNameLst>
                                          <p:attrName>style.visibility</p:attrName>
                                        </p:attrNameLst>
                                      </p:cBhvr>
                                      <p:to>
                                        <p:strVal val="visible"/>
                                      </p:to>
                                    </p:set>
                                    <p:animEffect transition="in" filter="dissolve">
                                      <p:cBhvr>
                                        <p:cTn id="16" dur="500"/>
                                        <p:tgtEl>
                                          <p:spTgt spid="1332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3317">
                                            <p:txEl>
                                              <p:pRg st="0" end="0"/>
                                            </p:txEl>
                                          </p:spTgt>
                                        </p:tgtEl>
                                        <p:attrNameLst>
                                          <p:attrName>style.visibility</p:attrName>
                                        </p:attrNameLst>
                                      </p:cBhvr>
                                      <p:to>
                                        <p:strVal val="visible"/>
                                      </p:to>
                                    </p:set>
                                    <p:animEffect transition="in" filter="dissolve">
                                      <p:cBhvr>
                                        <p:cTn id="21" dur="500"/>
                                        <p:tgtEl>
                                          <p:spTgt spid="133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utoUpdateAnimBg="0"/>
      <p:bldP spid="13317" grpId="0" build="p" autoUpdateAnimBg="0"/>
      <p:bldP spid="13324" grpId="0" build="p" autoUpdateAnimBg="0" advAuto="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40" name="Rectangle 4"/>
          <p:cNvSpPr>
            <a:spLocks noChangeArrowheads="1"/>
          </p:cNvSpPr>
          <p:nvPr/>
        </p:nvSpPr>
        <p:spPr bwMode="auto">
          <a:xfrm>
            <a:off x="2514600" y="304800"/>
            <a:ext cx="6096000" cy="145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5400" algn="ctr" rotWithShape="0">
                    <a:schemeClr val="tx1"/>
                  </a:outerShdw>
                </a:effectLst>
              </a14:hiddenEffects>
            </a:ext>
          </a:extLst>
        </p:spPr>
        <p:txBody>
          <a:bodyPr/>
          <a:lstStyle/>
          <a:p>
            <a:pPr marL="342900" indent="-342900" algn="ctr">
              <a:spcBef>
                <a:spcPct val="20000"/>
              </a:spcBef>
            </a:pPr>
            <a:r>
              <a:rPr lang="en-US" b="1">
                <a:solidFill>
                  <a:schemeClr val="accent2"/>
                </a:solidFill>
              </a:rPr>
              <a:t>   When you are driving uphill, the force of gravity is working against you.</a:t>
            </a:r>
          </a:p>
        </p:txBody>
      </p:sp>
      <p:pic>
        <p:nvPicPr>
          <p:cNvPr id="14344" name="Picture 8"/>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295400" y="1676400"/>
            <a:ext cx="7315200" cy="486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338" name="Rectangle 2"/>
          <p:cNvSpPr>
            <a:spLocks noGrp="1" noChangeArrowheads="1"/>
          </p:cNvSpPr>
          <p:nvPr>
            <p:ph type="body" idx="1"/>
          </p:nvPr>
        </p:nvSpPr>
        <p:spPr>
          <a:xfrm>
            <a:off x="0" y="4419600"/>
            <a:ext cx="3581400" cy="1905000"/>
          </a:xfrm>
        </p:spPr>
        <p:txBody>
          <a:bodyPr/>
          <a:lstStyle/>
          <a:p>
            <a:pPr>
              <a:lnSpc>
                <a:spcPct val="90000"/>
              </a:lnSpc>
              <a:buFontTx/>
              <a:buNone/>
            </a:pPr>
            <a:r>
              <a:rPr lang="en-US" sz="2400" b="1"/>
              <a:t>    You will need to accelerate or change to a lower gear to maintain your speed.</a:t>
            </a:r>
          </a:p>
          <a:p>
            <a:pPr>
              <a:lnSpc>
                <a:spcPct val="90000"/>
              </a:lnSpc>
              <a:buFontTx/>
              <a:buNone/>
            </a:pPr>
            <a:r>
              <a:rPr lang="en-US" sz="2400" b="1"/>
              <a:t>    </a:t>
            </a:r>
          </a:p>
        </p:txBody>
      </p:sp>
      <p:pic>
        <p:nvPicPr>
          <p:cNvPr id="14346" name="Picture 10"/>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505200" y="4191000"/>
            <a:ext cx="838200" cy="4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347" name="Rectangle 11"/>
          <p:cNvSpPr>
            <a:spLocks noChangeArrowheads="1"/>
          </p:cNvSpPr>
          <p:nvPr/>
        </p:nvSpPr>
        <p:spPr bwMode="auto">
          <a:xfrm>
            <a:off x="4267200" y="1676400"/>
            <a:ext cx="152400" cy="2286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9" name="WordArt 13"/>
          <p:cNvSpPr>
            <a:spLocks noChangeArrowheads="1" noChangeShapeType="1" noTextEdit="1"/>
          </p:cNvSpPr>
          <p:nvPr/>
        </p:nvSpPr>
        <p:spPr bwMode="auto">
          <a:xfrm rot="-1945068">
            <a:off x="304800" y="609600"/>
            <a:ext cx="1524000" cy="33337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rgbClr val="FF3300"/>
                </a:solidFill>
                <a:latin typeface="Arial Black"/>
              </a:rPr>
              <a:t>Laws of Nature</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wipe(up)">
                                      <p:cBhvr>
                                        <p:cTn id="7" dur="500"/>
                                        <p:tgtEl>
                                          <p:spTgt spid="14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3"/>
          <p:cNvSpPr>
            <a:spLocks noChangeArrowheads="1"/>
          </p:cNvSpPr>
          <p:nvPr/>
        </p:nvSpPr>
        <p:spPr bwMode="auto">
          <a:xfrm>
            <a:off x="2133600" y="304800"/>
            <a:ext cx="6477000" cy="145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5400" algn="ctr" rotWithShape="0">
                    <a:schemeClr val="tx1"/>
                  </a:outerShdw>
                </a:effectLst>
              </a14:hiddenEffects>
            </a:ext>
          </a:extLst>
        </p:spPr>
        <p:txBody>
          <a:bodyPr/>
          <a:lstStyle/>
          <a:p>
            <a:pPr marL="342900" indent="-342900" algn="ctr">
              <a:spcBef>
                <a:spcPct val="20000"/>
              </a:spcBef>
            </a:pPr>
            <a:r>
              <a:rPr lang="en-US" b="1"/>
              <a:t>   When you are driving downhill, the force of gravity will cause you to go faster and increase your stopping distance.</a:t>
            </a:r>
          </a:p>
        </p:txBody>
      </p:sp>
      <p:pic>
        <p:nvPicPr>
          <p:cNvPr id="15364" name="Picture 4"/>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295400" y="1676400"/>
            <a:ext cx="7315200" cy="486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365" name="Rectangle 5"/>
          <p:cNvSpPr>
            <a:spLocks noGrp="1" noChangeArrowheads="1"/>
          </p:cNvSpPr>
          <p:nvPr>
            <p:ph type="body" idx="1"/>
          </p:nvPr>
        </p:nvSpPr>
        <p:spPr>
          <a:xfrm>
            <a:off x="0" y="4267200"/>
            <a:ext cx="3581400" cy="1905000"/>
          </a:xfrm>
        </p:spPr>
        <p:txBody>
          <a:bodyPr/>
          <a:lstStyle/>
          <a:p>
            <a:pPr>
              <a:lnSpc>
                <a:spcPct val="90000"/>
              </a:lnSpc>
              <a:buFontTx/>
              <a:buNone/>
            </a:pPr>
            <a:r>
              <a:rPr lang="en-US" sz="2400" b="1">
                <a:solidFill>
                  <a:schemeClr val="accent2"/>
                </a:solidFill>
              </a:rPr>
              <a:t>    To control your vehicle you may need to brake or change to a lower gear to slow to         a safe speed.</a:t>
            </a:r>
          </a:p>
          <a:p>
            <a:pPr>
              <a:lnSpc>
                <a:spcPct val="90000"/>
              </a:lnSpc>
              <a:buFontTx/>
              <a:buNone/>
            </a:pPr>
            <a:r>
              <a:rPr lang="en-US" sz="2400" b="1">
                <a:solidFill>
                  <a:schemeClr val="accent2"/>
                </a:solidFill>
              </a:rPr>
              <a:t>    </a:t>
            </a:r>
          </a:p>
        </p:txBody>
      </p:sp>
      <p:pic>
        <p:nvPicPr>
          <p:cNvPr id="15366" name="Picture 6"/>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657600" y="4195763"/>
            <a:ext cx="609600" cy="327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368" name="Rectangle 8"/>
          <p:cNvSpPr>
            <a:spLocks noChangeArrowheads="1"/>
          </p:cNvSpPr>
          <p:nvPr/>
        </p:nvSpPr>
        <p:spPr bwMode="auto">
          <a:xfrm>
            <a:off x="4267200" y="1676400"/>
            <a:ext cx="152400" cy="228600"/>
          </a:xfrm>
          <a:prstGeom prst="rect">
            <a:avLst/>
          </a:prstGeom>
          <a:solidFill>
            <a:schemeClr val="tx1"/>
          </a:solidFill>
          <a:ln w="9525">
            <a:solidFill>
              <a:schemeClr val="tx1"/>
            </a:solidFill>
            <a:miter lim="800000"/>
            <a:headEnd/>
            <a:tailEnd/>
          </a:ln>
          <a:effectLst/>
          <a:extLst/>
        </p:spPr>
        <p:txBody>
          <a:bodyPr wrap="none" anchor="ctr"/>
          <a:lstStyle/>
          <a:p>
            <a:endParaRPr lang="en-US"/>
          </a:p>
        </p:txBody>
      </p:sp>
      <p:sp>
        <p:nvSpPr>
          <p:cNvPr id="15369" name="WordArt 9"/>
          <p:cNvSpPr>
            <a:spLocks noChangeArrowheads="1" noChangeShapeType="1" noTextEdit="1"/>
          </p:cNvSpPr>
          <p:nvPr/>
        </p:nvSpPr>
        <p:spPr bwMode="auto">
          <a:xfrm rot="-1945068">
            <a:off x="304800" y="609600"/>
            <a:ext cx="1519238" cy="33337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rgbClr val="FF3300"/>
                </a:solidFill>
                <a:latin typeface="Arial Black"/>
              </a:rPr>
              <a:t>Laws of Nature</a:t>
            </a:r>
          </a:p>
        </p:txBody>
      </p:sp>
      <p:sp>
        <p:nvSpPr>
          <p:cNvPr id="2" name="Isosceles Triangle 1"/>
          <p:cNvSpPr/>
          <p:nvPr/>
        </p:nvSpPr>
        <p:spPr>
          <a:xfrm>
            <a:off x="4978400" y="1719262"/>
            <a:ext cx="152400" cy="1428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5365"/>
                                        </p:tgtEl>
                                        <p:attrNameLst>
                                          <p:attrName>style.visibility</p:attrName>
                                        </p:attrNameLst>
                                      </p:cBhvr>
                                      <p:to>
                                        <p:strVal val="visible"/>
                                      </p:to>
                                    </p:set>
                                    <p:animEffect transition="in" filter="wipe(up)">
                                      <p:cBhvr>
                                        <p:cTn id="7" dur="500"/>
                                        <p:tgtEl>
                                          <p:spTgt spid="153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ChangeArrowheads="1"/>
          </p:cNvSpPr>
          <p:nvPr/>
        </p:nvSpPr>
        <p:spPr bwMode="auto">
          <a:xfrm>
            <a:off x="685800" y="14478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4000" b="1">
                <a:solidFill>
                  <a:schemeClr val="tx2"/>
                </a:solidFill>
              </a:rPr>
              <a:t>The Law of Gravity                and Hill Parking</a:t>
            </a:r>
          </a:p>
        </p:txBody>
      </p:sp>
      <p:sp>
        <p:nvSpPr>
          <p:cNvPr id="16389" name="WordArt 5"/>
          <p:cNvSpPr>
            <a:spLocks noChangeArrowheads="1" noChangeShapeType="1" noTextEdit="1"/>
          </p:cNvSpPr>
          <p:nvPr/>
        </p:nvSpPr>
        <p:spPr bwMode="auto">
          <a:xfrm rot="-1945068">
            <a:off x="304800" y="609600"/>
            <a:ext cx="1524000" cy="33337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rgbClr val="FF3300"/>
                </a:solidFill>
                <a:latin typeface="Arial Black"/>
              </a:rPr>
              <a:t>Laws of Nature</a:t>
            </a:r>
          </a:p>
        </p:txBody>
      </p:sp>
    </p:spTree>
  </p:cSld>
  <p:clrMapOvr>
    <a:masterClrMapping/>
  </p:clrMapOvr>
  <p:transition>
    <p:blind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pic>
        <p:nvPicPr>
          <p:cNvPr id="22530" name="Picture 2" descr="P1010205"/>
          <p:cNvPicPr>
            <a:picLocks noChangeAspect="1" noChangeArrowheads="1"/>
          </p:cNvPicPr>
          <p:nvPr/>
        </p:nvPicPr>
        <p:blipFill>
          <a:blip r:embed="rId2" cstate="email">
            <a:lum bright="18000" contrast="6000"/>
            <a:extLst>
              <a:ext uri="{28A0092B-C50C-407E-A947-70E740481C1C}">
                <a14:useLocalDpi xmlns:a14="http://schemas.microsoft.com/office/drawing/2010/main"/>
              </a:ext>
            </a:extLst>
          </a:blip>
          <a:srcRect/>
          <a:stretch>
            <a:fillRect/>
          </a:stretch>
        </p:blipFill>
        <p:spPr bwMode="auto">
          <a:xfrm>
            <a:off x="0" y="0"/>
            <a:ext cx="9144000" cy="5334000"/>
          </a:xfrm>
          <a:prstGeom prst="rect">
            <a:avLst/>
          </a:prstGeom>
          <a:noFill/>
          <a:extLst>
            <a:ext uri="{909E8E84-426E-40DD-AFC4-6F175D3DCCD1}">
              <a14:hiddenFill xmlns:a14="http://schemas.microsoft.com/office/drawing/2010/main">
                <a:solidFill>
                  <a:srgbClr val="FFFFFF"/>
                </a:solidFill>
              </a14:hiddenFill>
            </a:ext>
          </a:extLst>
        </p:spPr>
      </p:pic>
      <p:sp>
        <p:nvSpPr>
          <p:cNvPr id="22531" name="Rectangle 3"/>
          <p:cNvSpPr>
            <a:spLocks noChangeArrowheads="1"/>
          </p:cNvSpPr>
          <p:nvPr/>
        </p:nvSpPr>
        <p:spPr bwMode="auto">
          <a:xfrm>
            <a:off x="0" y="4114800"/>
            <a:ext cx="4038600" cy="2743200"/>
          </a:xfrm>
          <a:prstGeom prst="rect">
            <a:avLst/>
          </a:prstGeom>
          <a:solidFill>
            <a:schemeClr val="tx1"/>
          </a:solidFill>
          <a:ln>
            <a:noFill/>
          </a:ln>
          <a:effectLst>
            <a:outerShdw dist="35921" dir="2700000" algn="ctr" rotWithShape="0">
              <a:schemeClr val="tx1"/>
            </a:outerShdw>
          </a:effectLst>
          <a:extLst>
            <a:ext uri="{91240B29-F687-4F45-9708-019B960494DF}">
              <a14:hiddenLine xmlns:a14="http://schemas.microsoft.com/office/drawing/2010/main" w="9525">
                <a:solidFill>
                  <a:schemeClr val="tx1"/>
                </a:solidFill>
                <a:miter lim="800000"/>
                <a:headEnd/>
                <a:tailEnd/>
              </a14:hiddenLine>
            </a:ext>
          </a:extLst>
        </p:spPr>
        <p:txBody>
          <a:bodyPr/>
          <a:lstStyle/>
          <a:p>
            <a:pPr marL="342900" indent="-342900">
              <a:lnSpc>
                <a:spcPct val="90000"/>
              </a:lnSpc>
              <a:spcBef>
                <a:spcPct val="20000"/>
              </a:spcBef>
            </a:pPr>
            <a:r>
              <a:rPr lang="en-US" sz="2800" b="1">
                <a:solidFill>
                  <a:srgbClr val="66FFFF"/>
                </a:solidFill>
              </a:rPr>
              <a:t> Wheels to </a:t>
            </a:r>
            <a:r>
              <a:rPr lang="en-US" sz="2800" b="1">
                <a:solidFill>
                  <a:srgbClr val="FFFF00"/>
                </a:solidFill>
              </a:rPr>
              <a:t>right</a:t>
            </a:r>
          </a:p>
          <a:p>
            <a:pPr marL="342900" indent="-342900">
              <a:lnSpc>
                <a:spcPct val="90000"/>
              </a:lnSpc>
              <a:spcBef>
                <a:spcPct val="20000"/>
              </a:spcBef>
            </a:pPr>
            <a:r>
              <a:rPr lang="en-US" sz="2800" b="1">
                <a:solidFill>
                  <a:srgbClr val="66FFFF"/>
                </a:solidFill>
              </a:rPr>
              <a:t> Shift to neutral</a:t>
            </a:r>
          </a:p>
          <a:p>
            <a:pPr marL="342900" indent="-342900">
              <a:lnSpc>
                <a:spcPct val="90000"/>
              </a:lnSpc>
              <a:spcBef>
                <a:spcPct val="20000"/>
              </a:spcBef>
            </a:pPr>
            <a:r>
              <a:rPr lang="en-US" sz="2800" b="1">
                <a:solidFill>
                  <a:srgbClr val="66FFFF"/>
                </a:solidFill>
              </a:rPr>
              <a:t> Roll into curb</a:t>
            </a:r>
          </a:p>
          <a:p>
            <a:pPr marL="342900" indent="-342900">
              <a:lnSpc>
                <a:spcPct val="90000"/>
              </a:lnSpc>
              <a:spcBef>
                <a:spcPct val="20000"/>
              </a:spcBef>
            </a:pPr>
            <a:r>
              <a:rPr lang="en-US" sz="2800" b="1">
                <a:solidFill>
                  <a:srgbClr val="66FFFF"/>
                </a:solidFill>
              </a:rPr>
              <a:t> Shift to Park</a:t>
            </a:r>
          </a:p>
          <a:p>
            <a:pPr marL="342900" indent="-342900">
              <a:lnSpc>
                <a:spcPct val="90000"/>
              </a:lnSpc>
              <a:spcBef>
                <a:spcPct val="20000"/>
              </a:spcBef>
            </a:pPr>
            <a:r>
              <a:rPr lang="en-US" sz="2800" b="1">
                <a:solidFill>
                  <a:srgbClr val="66FFFF"/>
                </a:solidFill>
              </a:rPr>
              <a:t> Set Parking Brake</a:t>
            </a:r>
          </a:p>
        </p:txBody>
      </p:sp>
      <p:sp>
        <p:nvSpPr>
          <p:cNvPr id="22532" name="Rectangle 4"/>
          <p:cNvSpPr>
            <a:spLocks noGrp="1" noChangeArrowheads="1"/>
          </p:cNvSpPr>
          <p:nvPr>
            <p:ph type="title"/>
          </p:nvPr>
        </p:nvSpPr>
        <p:spPr>
          <a:xfrm>
            <a:off x="3810000" y="5334000"/>
            <a:ext cx="5334000" cy="1524000"/>
          </a:xfrm>
          <a:solidFill>
            <a:schemeClr val="tx1"/>
          </a:solidFill>
          <a:ln/>
          <a:effectLst>
            <a:outerShdw dist="35921" dir="2700000" algn="ctr" rotWithShape="0">
              <a:schemeClr val="tx1"/>
            </a:outerShdw>
          </a:effectLst>
        </p:spPr>
        <p:txBody>
          <a:bodyPr/>
          <a:lstStyle/>
          <a:p>
            <a:pPr>
              <a:lnSpc>
                <a:spcPct val="130000"/>
              </a:lnSpc>
            </a:pPr>
            <a:r>
              <a:rPr lang="en-US" sz="2000" b="1">
                <a:solidFill>
                  <a:srgbClr val="66FF33"/>
                </a:solidFill>
              </a:rPr>
              <a:t>What are the steps?</a:t>
            </a:r>
            <a:r>
              <a:rPr lang="en-US" sz="3600" b="1">
                <a:solidFill>
                  <a:srgbClr val="66FFFF"/>
                </a:solidFill>
              </a:rPr>
              <a:t/>
            </a:r>
            <a:br>
              <a:rPr lang="en-US" sz="3600" b="1">
                <a:solidFill>
                  <a:srgbClr val="66FFFF"/>
                </a:solidFill>
              </a:rPr>
            </a:br>
            <a:r>
              <a:rPr lang="en-US" sz="3600" b="1">
                <a:solidFill>
                  <a:srgbClr val="66FFFF"/>
                </a:solidFill>
              </a:rPr>
              <a:t>Downhill with curb</a:t>
            </a:r>
          </a:p>
        </p:txBody>
      </p:sp>
      <p:sp>
        <p:nvSpPr>
          <p:cNvPr id="22535" name="Rectangle 7"/>
          <p:cNvSpPr>
            <a:spLocks noChangeArrowheads="1"/>
          </p:cNvSpPr>
          <p:nvPr/>
        </p:nvSpPr>
        <p:spPr bwMode="auto">
          <a:xfrm>
            <a:off x="0" y="228600"/>
            <a:ext cx="4038600" cy="1905000"/>
          </a:xfrm>
          <a:prstGeom prst="rect">
            <a:avLst/>
          </a:prstGeom>
          <a:solidFill>
            <a:schemeClr val="tx1"/>
          </a:solidFill>
          <a:ln>
            <a:noFill/>
          </a:ln>
          <a:effectLst>
            <a:outerShdw dist="35921" dir="2700000" algn="ctr" rotWithShape="0">
              <a:schemeClr val="tx1"/>
            </a:outerShdw>
          </a:effectLst>
          <a:extLst>
            <a:ext uri="{91240B29-F687-4F45-9708-019B960494DF}">
              <a14:hiddenLine xmlns:a14="http://schemas.microsoft.com/office/drawing/2010/main" w="9525">
                <a:solidFill>
                  <a:schemeClr val="tx1"/>
                </a:solidFill>
                <a:miter lim="800000"/>
                <a:headEnd/>
                <a:tailEnd/>
              </a14:hiddenLine>
            </a:ext>
          </a:extLst>
        </p:spPr>
        <p:txBody>
          <a:bodyPr/>
          <a:lstStyle/>
          <a:p>
            <a:pPr marL="342900" indent="-342900">
              <a:spcBef>
                <a:spcPct val="20000"/>
              </a:spcBef>
            </a:pPr>
            <a:r>
              <a:rPr lang="en-US" b="1">
                <a:solidFill>
                  <a:srgbClr val="FF3300"/>
                </a:solidFill>
              </a:rPr>
              <a:t>    </a:t>
            </a:r>
            <a:r>
              <a:rPr lang="en-US" b="1">
                <a:solidFill>
                  <a:schemeClr val="bg1"/>
                </a:solidFill>
              </a:rPr>
              <a:t>When you are parked on an incline, gravity works to pull your vehicle downhill.</a:t>
            </a:r>
          </a:p>
        </p:txBody>
      </p:sp>
      <p:sp>
        <p:nvSpPr>
          <p:cNvPr id="22536" name="Rectangle 8"/>
          <p:cNvSpPr>
            <a:spLocks noChangeArrowheads="1"/>
          </p:cNvSpPr>
          <p:nvPr/>
        </p:nvSpPr>
        <p:spPr bwMode="auto">
          <a:xfrm>
            <a:off x="0" y="2133600"/>
            <a:ext cx="4038600" cy="1981200"/>
          </a:xfrm>
          <a:prstGeom prst="rect">
            <a:avLst/>
          </a:prstGeom>
          <a:solidFill>
            <a:schemeClr val="tx1"/>
          </a:solidFill>
          <a:ln>
            <a:noFill/>
          </a:ln>
          <a:effectLst>
            <a:outerShdw dist="35921" dir="2700000" algn="ctr" rotWithShape="0">
              <a:schemeClr val="tx1"/>
            </a:outerShdw>
          </a:effectLst>
          <a:extLst>
            <a:ext uri="{91240B29-F687-4F45-9708-019B960494DF}">
              <a14:hiddenLine xmlns:a14="http://schemas.microsoft.com/office/drawing/2010/main" w="9525">
                <a:solidFill>
                  <a:schemeClr val="tx1"/>
                </a:solidFill>
                <a:miter lim="800000"/>
                <a:headEnd/>
                <a:tailEnd/>
              </a14:hiddenLine>
            </a:ext>
          </a:extLst>
        </p:spPr>
        <p:txBody>
          <a:bodyPr/>
          <a:lstStyle/>
          <a:p>
            <a:pPr marL="342900" indent="-342900">
              <a:spcBef>
                <a:spcPct val="20000"/>
              </a:spcBef>
            </a:pPr>
            <a:r>
              <a:rPr lang="en-US" b="1">
                <a:solidFill>
                  <a:srgbClr val="FF3300"/>
                </a:solidFill>
              </a:rPr>
              <a:t>    </a:t>
            </a:r>
            <a:r>
              <a:rPr lang="en-US" b="1">
                <a:solidFill>
                  <a:schemeClr val="bg1"/>
                </a:solidFill>
              </a:rPr>
              <a:t>To keep your vehicle from rolling, leave your vehicle in low gear or park.</a:t>
            </a: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2535"/>
                                        </p:tgtEl>
                                        <p:attrNameLst>
                                          <p:attrName>style.visibility</p:attrName>
                                        </p:attrNameLst>
                                      </p:cBhvr>
                                      <p:to>
                                        <p:strVal val="visible"/>
                                      </p:to>
                                    </p:set>
                                    <p:animEffect transition="in" filter="wipe(up)">
                                      <p:cBhvr>
                                        <p:cTn id="7" dur="500"/>
                                        <p:tgtEl>
                                          <p:spTgt spid="2253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2536"/>
                                        </p:tgtEl>
                                        <p:attrNameLst>
                                          <p:attrName>style.visibility</p:attrName>
                                        </p:attrNameLst>
                                      </p:cBhvr>
                                      <p:to>
                                        <p:strVal val="visible"/>
                                      </p:to>
                                    </p:set>
                                    <p:animEffect transition="in" filter="dissolve">
                                      <p:cBhvr>
                                        <p:cTn id="12" dur="500"/>
                                        <p:tgtEl>
                                          <p:spTgt spid="2253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2532">
                                            <p:txEl>
                                              <p:pRg st="0" end="0"/>
                                            </p:txEl>
                                          </p:spTgt>
                                        </p:tgtEl>
                                        <p:attrNameLst>
                                          <p:attrName>style.visibility</p:attrName>
                                        </p:attrNameLst>
                                      </p:cBhvr>
                                      <p:to>
                                        <p:strVal val="visible"/>
                                      </p:to>
                                    </p:set>
                                    <p:animEffect transition="in" filter="dissolve">
                                      <p:cBhvr>
                                        <p:cTn id="17" dur="500"/>
                                        <p:tgtEl>
                                          <p:spTgt spid="22532">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2531"/>
                                        </p:tgtEl>
                                        <p:attrNameLst>
                                          <p:attrName>style.visibility</p:attrName>
                                        </p:attrNameLst>
                                      </p:cBhvr>
                                      <p:to>
                                        <p:strVal val="visible"/>
                                      </p:to>
                                    </p:set>
                                    <p:animEffect transition="in" filter="wipe(up)">
                                      <p:cBhvr>
                                        <p:cTn id="22" dur="500"/>
                                        <p:tgtEl>
                                          <p:spTgt spid="225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animBg="1" autoUpdateAnimBg="0"/>
      <p:bldP spid="22532" grpId="0" build="p" autoUpdateAnimBg="0"/>
      <p:bldP spid="22535" grpId="0" animBg="1" autoUpdateAnimBg="0"/>
      <p:bldP spid="22536"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762000" y="228600"/>
            <a:ext cx="7772400" cy="1143000"/>
          </a:xfrm>
        </p:spPr>
        <p:txBody>
          <a:bodyPr/>
          <a:lstStyle/>
          <a:p>
            <a:r>
              <a:rPr lang="en-US" sz="4000" b="1"/>
              <a:t>The Law of Inertia</a:t>
            </a:r>
          </a:p>
        </p:txBody>
      </p:sp>
      <p:sp>
        <p:nvSpPr>
          <p:cNvPr id="27651" name="Rectangle 3"/>
          <p:cNvSpPr>
            <a:spLocks noGrp="1" noChangeArrowheads="1"/>
          </p:cNvSpPr>
          <p:nvPr>
            <p:ph type="body" idx="1"/>
          </p:nvPr>
        </p:nvSpPr>
        <p:spPr>
          <a:xfrm>
            <a:off x="762000" y="1219200"/>
            <a:ext cx="7772400" cy="1524000"/>
          </a:xfrm>
          <a:extLst>
            <a:ext uri="{AF507438-7753-43E0-B8FC-AC1667EBCBE1}">
              <a14:hiddenEffects xmlns:a14="http://schemas.microsoft.com/office/drawing/2010/main">
                <a:effectLst>
                  <a:outerShdw dist="25400" algn="ctr" rotWithShape="0">
                    <a:schemeClr val="tx1"/>
                  </a:outerShdw>
                </a:effectLst>
              </a14:hiddenEffects>
            </a:ext>
          </a:extLst>
        </p:spPr>
        <p:txBody>
          <a:bodyPr/>
          <a:lstStyle/>
          <a:p>
            <a:pPr algn="ctr">
              <a:buFontTx/>
              <a:buNone/>
            </a:pPr>
            <a:r>
              <a:rPr lang="en-US" sz="2400" b="1">
                <a:solidFill>
                  <a:schemeClr val="accent2"/>
                </a:solidFill>
              </a:rPr>
              <a:t>   Objects moving tend to continue moving and objects at rest tend to remain at rest unless acted upon by some outside force.</a:t>
            </a:r>
          </a:p>
        </p:txBody>
      </p:sp>
      <p:pic>
        <p:nvPicPr>
          <p:cNvPr id="27653" name="Picture 5"/>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895600" y="2667000"/>
            <a:ext cx="3352800" cy="189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654" name="Rectangle 6"/>
          <p:cNvSpPr>
            <a:spLocks noChangeArrowheads="1"/>
          </p:cNvSpPr>
          <p:nvPr/>
        </p:nvSpPr>
        <p:spPr bwMode="auto">
          <a:xfrm>
            <a:off x="0" y="4724400"/>
            <a:ext cx="91440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5400" algn="ctr" rotWithShape="0">
                    <a:schemeClr val="tx1"/>
                  </a:outerShdw>
                </a:effectLst>
              </a14:hiddenEffects>
            </a:ext>
          </a:extLst>
        </p:spPr>
        <p:txBody>
          <a:bodyPr/>
          <a:lstStyle/>
          <a:p>
            <a:pPr marL="342900" indent="-342900" algn="ctr">
              <a:spcBef>
                <a:spcPct val="20000"/>
              </a:spcBef>
            </a:pPr>
            <a:r>
              <a:rPr lang="en-US" b="1"/>
              <a:t>   While driving, inertia keeps your vehicle moving unless it is acted upon by something to slow or stop it. Braking, the road surface, a fixed object, or another vehicle will all interrupt or stop the force of inertia.</a:t>
            </a:r>
          </a:p>
        </p:txBody>
      </p:sp>
      <p:sp>
        <p:nvSpPr>
          <p:cNvPr id="27655" name="WordArt 7"/>
          <p:cNvSpPr>
            <a:spLocks noChangeArrowheads="1" noChangeShapeType="1" noTextEdit="1"/>
          </p:cNvSpPr>
          <p:nvPr/>
        </p:nvSpPr>
        <p:spPr bwMode="auto">
          <a:xfrm rot="-1945068">
            <a:off x="304800" y="609600"/>
            <a:ext cx="1524000" cy="33337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rgbClr val="FF3300"/>
                </a:solidFill>
                <a:latin typeface="Arial Black"/>
              </a:rPr>
              <a:t>Laws of Nature</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dissolve">
                                      <p:cBhvr>
                                        <p:cTn id="7" dur="500"/>
                                        <p:tgtEl>
                                          <p:spTgt spid="276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7654">
                                            <p:txEl>
                                              <p:pRg st="0" end="0"/>
                                            </p:txEl>
                                          </p:spTgt>
                                        </p:tgtEl>
                                        <p:attrNameLst>
                                          <p:attrName>style.visibility</p:attrName>
                                        </p:attrNameLst>
                                      </p:cBhvr>
                                      <p:to>
                                        <p:strVal val="visible"/>
                                      </p:to>
                                    </p:set>
                                    <p:animEffect transition="in" filter="dissolve">
                                      <p:cBhvr>
                                        <p:cTn id="12" dur="500"/>
                                        <p:tgtEl>
                                          <p:spTgt spid="2765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P spid="27654" grpId="0" build="p" autoUpdateAnimBg="0"/>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1405</Words>
  <Application>Microsoft Office PowerPoint</Application>
  <PresentationFormat>On-screen Show (4:3)</PresentationFormat>
  <Paragraphs>108</Paragraphs>
  <Slides>19</Slides>
  <Notes>0</Notes>
  <HiddenSlides>0</HiddenSlides>
  <MMClips>0</MMClips>
  <ScaleCrop>false</ScaleCrop>
  <HeadingPairs>
    <vt:vector size="4" baseType="variant">
      <vt:variant>
        <vt:lpstr>Theme</vt:lpstr>
      </vt:variant>
      <vt:variant>
        <vt:i4>3</vt:i4>
      </vt:variant>
      <vt:variant>
        <vt:lpstr>Slide Titles</vt:lpstr>
      </vt:variant>
      <vt:variant>
        <vt:i4>19</vt:i4>
      </vt:variant>
    </vt:vector>
  </HeadingPairs>
  <TitlesOfParts>
    <vt:vector size="22" baseType="lpstr">
      <vt:lpstr>Default Design</vt:lpstr>
      <vt:lpstr>1_Default Design</vt:lpstr>
      <vt:lpstr>Office Theme</vt:lpstr>
      <vt:lpstr>PowerPoint Presentation</vt:lpstr>
      <vt:lpstr>PowerPoint Presentation</vt:lpstr>
      <vt:lpstr>PowerPoint Presentation</vt:lpstr>
      <vt:lpstr>The Law of Gravity</vt:lpstr>
      <vt:lpstr>PowerPoint Presentation</vt:lpstr>
      <vt:lpstr>PowerPoint Presentation</vt:lpstr>
      <vt:lpstr>PowerPoint Presentation</vt:lpstr>
      <vt:lpstr>What are the steps? Downhill with curb</vt:lpstr>
      <vt:lpstr>The Law of Inertia</vt:lpstr>
      <vt:lpstr>The Law of Inertia</vt:lpstr>
      <vt:lpstr>The Law of Inertia</vt:lpstr>
      <vt:lpstr>Potential Energy</vt:lpstr>
      <vt:lpstr>Potential Energy</vt:lpstr>
      <vt:lpstr>Kinetic Energy</vt:lpstr>
      <vt:lpstr>Kinetic Energy</vt:lpstr>
      <vt:lpstr>Kinetic Energy</vt:lpstr>
      <vt:lpstr>Kinetic Energy</vt:lpstr>
      <vt:lpstr>Momentum</vt:lpstr>
      <vt:lpstr>Momentum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2010-10-21T21:53:46Z</dcterms:created>
  <dcterms:modified xsi:type="dcterms:W3CDTF">2014-07-01T12:21:03Z</dcterms:modified>
</cp:coreProperties>
</file>