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4" r:id="rId2"/>
  </p:sldMasterIdLst>
  <p:sldIdLst>
    <p:sldId id="306" r:id="rId3"/>
    <p:sldId id="271" r:id="rId4"/>
    <p:sldId id="257" r:id="rId5"/>
    <p:sldId id="301" r:id="rId6"/>
    <p:sldId id="258" r:id="rId7"/>
    <p:sldId id="259" r:id="rId8"/>
    <p:sldId id="276" r:id="rId9"/>
    <p:sldId id="303" r:id="rId10"/>
    <p:sldId id="275" r:id="rId11"/>
    <p:sldId id="277" r:id="rId12"/>
    <p:sldId id="260" r:id="rId13"/>
    <p:sldId id="278" r:id="rId14"/>
    <p:sldId id="283" r:id="rId15"/>
    <p:sldId id="279" r:id="rId16"/>
    <p:sldId id="282" r:id="rId17"/>
    <p:sldId id="280" r:id="rId18"/>
    <p:sldId id="281" r:id="rId19"/>
    <p:sldId id="305" r:id="rId20"/>
    <p:sldId id="262" r:id="rId21"/>
    <p:sldId id="272" r:id="rId22"/>
    <p:sldId id="274" r:id="rId23"/>
    <p:sldId id="273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3333CC"/>
    <a:srgbClr val="3366FF"/>
    <a:srgbClr val="139FFF"/>
    <a:srgbClr val="3399FF"/>
    <a:srgbClr val="FF7C80"/>
    <a:srgbClr val="FFFF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33" autoAdjust="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" Type="http://schemas.openxmlformats.org/officeDocument/2006/relationships/slide" Target="slides/slide3.xml"/><Relationship Id="rId16" Type="http://schemas.openxmlformats.org/officeDocument/2006/relationships/slide" Target="slides/slide18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5" Type="http://schemas.openxmlformats.org/officeDocument/2006/relationships/slide" Target="slides/slide6.xml"/><Relationship Id="rId15" Type="http://schemas.openxmlformats.org/officeDocument/2006/relationships/slide" Target="slides/slide17.xml"/><Relationship Id="rId10" Type="http://schemas.openxmlformats.org/officeDocument/2006/relationships/slide" Target="slides/slide11.xml"/><Relationship Id="rId19" Type="http://schemas.openxmlformats.org/officeDocument/2006/relationships/slide" Target="slides/slide22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357B8-7527-41EA-94C9-47B21143E3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7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94448-7011-4C8C-B947-2C8B31C518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4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CF70A-A06E-4D07-B13D-3758149986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47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70B6EF-BCB6-4428-B77E-31F38B6A53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69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E6F640-9C07-45E4-A704-F27B5D1581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05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E559-8BB4-4448-B153-AD8DA03D4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3477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59D06-06E3-44D8-AB36-A9F5F419F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6362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E461E-C914-49AF-9A07-A65BD7AE2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0787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409D9-D7BE-41FD-98D0-B6E73C0F0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5226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E496-EDD4-4295-977A-A99A4CBA1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4721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27458-2DE5-4A90-A18E-05ECDE0865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2428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A3B9F-55F5-465F-A089-D20C1588A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31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1F91-D815-4A18-86DE-F517E738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9058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58C3-D77A-45A8-A9EB-18CE73F1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2763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3A058-70AB-4EF1-85C3-9CEC1685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9521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7989-9766-436B-AF3F-6BFB2C1FD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01459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C5504-1C94-4D68-922F-E051B2AB2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81531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3076-DCF7-46BF-98D2-5E390BB6A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9960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7DB19-B378-4450-B144-8A6D04F8D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04026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8A1C-0F8A-4403-A517-10C625DA7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7267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8D81A-649B-4838-84C3-2FB90BEB66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6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67BC9-3786-4449-BE53-D950D678E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7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1B962-7BC6-40CF-8E69-E9C30A40ED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55AA3-5F75-4FC0-A250-58E73BFE57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1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31DB5-908E-4003-B4C8-47F56DEBE9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8A374-76D0-4AD4-B721-BAB724AC8C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8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43381-14BF-40E6-9E2D-DF0019EE2A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7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075071-DF92-475E-A7A5-135E182CBF3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68E3D23-9D01-4DE6-8DF5-B520AE1C9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audio" Target="file:///C:\Driver%20Education\FILES%20%20FOR%20%20MAKING%20%20CDs\RR%20ST%202007-2010%20PPTX\Signs,%20Shapes%20and%20Colors\Animusic_-_Starship_Groove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w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microsoft.com/office/2007/relationships/media" Target="../media/media4.WAV"/><Relationship Id="rId7" Type="http://schemas.openxmlformats.org/officeDocument/2006/relationships/image" Target="../media/image15.w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8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wmf"/><Relationship Id="rId5" Type="http://schemas.openxmlformats.org/officeDocument/2006/relationships/image" Target="../media/image35.wmf"/><Relationship Id="rId4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RIVER%20EDUCATION%20FILES\Responsible%20Driver%20linked%20avi\wipe%20out.mid" TargetMode="Externa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5" Type="http://schemas.openxmlformats.org/officeDocument/2006/relationships/image" Target="../media/image7.wmf"/><Relationship Id="rId10" Type="http://schemas.openxmlformats.org/officeDocument/2006/relationships/image" Target="../media/image12.wmf"/><Relationship Id="rId4" Type="http://schemas.openxmlformats.org/officeDocument/2006/relationships/image" Target="../media/image6.wmf"/><Relationship Id="rId9" Type="http://schemas.openxmlformats.org/officeDocument/2006/relationships/image" Target="../media/image1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usic_-_Starship_Gro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5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6858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T H E  D R I V E R S   E D G E</a:t>
            </a:r>
            <a:endParaRPr lang="en-U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4" name="Picture 16" descr="monitor_accessories_information_highway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0"/>
            <a:ext cx="279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17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5486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s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lides and videos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6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641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9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9575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0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5052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2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5626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23"/>
          <p:cNvSpPr>
            <a:spLocks noChangeArrowheads="1" noChangeShapeType="1" noTextEdit="1"/>
          </p:cNvSpPr>
          <p:nvPr/>
        </p:nvSpPr>
        <p:spPr bwMode="auto">
          <a:xfrm>
            <a:off x="1752600" y="60960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Unit 4– Personal Security    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5132" name="WordArt 24"/>
          <p:cNvSpPr>
            <a:spLocks noChangeArrowheads="1" noChangeShapeType="1" noTextEdit="1"/>
          </p:cNvSpPr>
          <p:nvPr/>
        </p:nvSpPr>
        <p:spPr bwMode="auto">
          <a:xfrm>
            <a:off x="1752600" y="1600200"/>
            <a:ext cx="5486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I N T E R A C T I V E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13" name="TextBox 2"/>
          <p:cNvSpPr txBox="1"/>
          <p:nvPr/>
        </p:nvSpPr>
        <p:spPr>
          <a:xfrm rot="20624501">
            <a:off x="430853" y="4218057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Partial Lesson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dirty="0" smtClean="0"/>
              <a:t>18</a:t>
            </a:r>
            <a:r>
              <a:rPr lang="en-US" dirty="0" smtClean="0"/>
              <a:t> </a:t>
            </a:r>
            <a:r>
              <a:rPr lang="en-US" dirty="0" smtClean="0"/>
              <a:t>out </a:t>
            </a:r>
            <a:r>
              <a:rPr lang="en-US" dirty="0" smtClean="0"/>
              <a:t>33</a:t>
            </a:r>
            <a:r>
              <a:rPr lang="en-US" dirty="0" smtClean="0"/>
              <a:t> </a:t>
            </a:r>
            <a:r>
              <a:rPr lang="en-US" dirty="0" smtClean="0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701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43000"/>
            <a:ext cx="3352800" cy="4114800"/>
          </a:xfrm>
        </p:spPr>
        <p:txBody>
          <a:bodyPr/>
          <a:lstStyle/>
          <a:p>
            <a:pPr>
              <a:buFontTx/>
              <a:buNone/>
            </a:pPr>
            <a:endParaRPr lang="en-US" sz="2400" b="1" i="1"/>
          </a:p>
          <a:p>
            <a:pPr>
              <a:buFontTx/>
              <a:buNone/>
            </a:pPr>
            <a:r>
              <a:rPr lang="en-US" sz="2400" b="1"/>
              <a:t>   </a:t>
            </a:r>
          </a:p>
          <a:p>
            <a:pPr>
              <a:buFontTx/>
              <a:buNone/>
            </a:pPr>
            <a:r>
              <a:rPr lang="en-US" sz="2400" b="1"/>
              <a:t>    Pretending to   have a roadside emergency       </a:t>
            </a:r>
            <a:r>
              <a:rPr lang="en-US" sz="2000" b="1" i="1"/>
              <a:t>(hood up)</a:t>
            </a:r>
            <a:r>
              <a:rPr lang="en-US" sz="2400" b="1"/>
              <a:t> hoping         a good-hearted motorist will stop to help…then they try to overpower you.</a:t>
            </a:r>
          </a:p>
        </p:txBody>
      </p:sp>
      <p:sp>
        <p:nvSpPr>
          <p:cNvPr id="23556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32766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81000" y="3048000"/>
            <a:ext cx="4419600" cy="1219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Any other ploys these criminals</a:t>
            </a:r>
          </a:p>
          <a:p>
            <a:pPr algn="ctr"/>
            <a:r>
              <a:rPr lang="en-US" sz="2000" b="1"/>
              <a:t>might use to victimize you?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572000" y="4953000"/>
            <a:ext cx="4191000" cy="14478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50000">
                <a:schemeClr val="bg1"/>
              </a:gs>
              <a:gs pos="100000">
                <a:srgbClr val="139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i="1"/>
              <a:t>What should you do if you feel</a:t>
            </a:r>
          </a:p>
          <a:p>
            <a:pPr algn="ctr"/>
            <a:r>
              <a:rPr lang="en-US" sz="2000" b="1" i="1"/>
              <a:t> someone really is having car</a:t>
            </a:r>
          </a:p>
          <a:p>
            <a:pPr algn="ctr"/>
            <a:r>
              <a:rPr lang="en-US" sz="2000" b="1" i="1"/>
              <a:t> trouble…how could you help?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4343400" y="4953000"/>
            <a:ext cx="4419600" cy="14478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50000">
                <a:schemeClr val="bg1"/>
              </a:gs>
              <a:gs pos="100000">
                <a:srgbClr val="139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i="1">
                <a:solidFill>
                  <a:srgbClr val="800000"/>
                </a:solidFill>
              </a:rPr>
              <a:t>If you have a cell phone </a:t>
            </a: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call</a:t>
            </a:r>
            <a:r>
              <a:rPr lang="en-US" sz="2000" b="1" i="1">
                <a:solidFill>
                  <a:srgbClr val="800000"/>
                </a:solidFill>
              </a:rPr>
              <a:t> the</a:t>
            </a:r>
          </a:p>
          <a:p>
            <a:pPr algn="ctr"/>
            <a:r>
              <a:rPr lang="en-US" sz="2000" b="1" i="1">
                <a:solidFill>
                  <a:srgbClr val="800000"/>
                </a:solidFill>
              </a:rPr>
              <a:t> roadside emergency number </a:t>
            </a:r>
          </a:p>
          <a:p>
            <a:pPr algn="ctr"/>
            <a:r>
              <a:rPr lang="en-US" sz="2000" b="1" i="1">
                <a:solidFill>
                  <a:srgbClr val="800000"/>
                </a:solidFill>
              </a:rPr>
              <a:t>in that area…</a:t>
            </a: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other options?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  <p:bldP spid="23559" grpId="0" animBg="1" autoUpdateAnimBg="0"/>
      <p:bldP spid="23560" grpId="0" animBg="1" autoUpdateAnimBg="0"/>
      <p:bldP spid="2356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752600"/>
            <a:ext cx="2819400" cy="51054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/>
              <a:t>    If you have a  flat tire in a dangerous area…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 not  get out of the car…</a:t>
            </a:r>
            <a:r>
              <a:rPr lang="en-US" sz="2400" b="1"/>
              <a:t>drive to     a well lighted service station for assistance.</a:t>
            </a:r>
          </a:p>
          <a:p>
            <a:pPr>
              <a:buFontTx/>
              <a:buNone/>
            </a:pPr>
            <a:r>
              <a:rPr lang="en-US" sz="2400" b="1"/>
              <a:t>    </a:t>
            </a:r>
          </a:p>
        </p:txBody>
      </p:sp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2566988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67200"/>
            <a:ext cx="220980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228600" y="2514600"/>
            <a:ext cx="4419600" cy="1219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What if you have a vehicle</a:t>
            </a:r>
          </a:p>
          <a:p>
            <a:pPr algn="ctr"/>
            <a:r>
              <a:rPr lang="en-US" sz="2000" b="1"/>
              <a:t>problem (like a flat tire) in a </a:t>
            </a:r>
          </a:p>
          <a:p>
            <a:pPr algn="ctr"/>
            <a:r>
              <a:rPr lang="en-US" sz="2000" b="1"/>
              <a:t>questionable neighborhood?</a:t>
            </a:r>
          </a:p>
        </p:txBody>
      </p:sp>
      <p:sp>
        <p:nvSpPr>
          <p:cNvPr id="6152" name="WordArt 8"/>
          <p:cNvSpPr>
            <a:spLocks noChangeArrowheads="1" noChangeShapeType="1" noTextEdit="1"/>
          </p:cNvSpPr>
          <p:nvPr/>
        </p:nvSpPr>
        <p:spPr bwMode="auto">
          <a:xfrm>
            <a:off x="6096000" y="4267200"/>
            <a:ext cx="1981200" cy="2057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X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3429000" y="3886200"/>
            <a:ext cx="2590800" cy="106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5334000" y="6324600"/>
            <a:ext cx="3657600" cy="381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i="1"/>
              <a:t>Do not attempt to fix it there.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51" grpId="0" animBg="1" autoUpdateAnimBg="0"/>
      <p:bldP spid="6152" grpId="0" animBg="1"/>
      <p:bldP spid="6153" grpId="0" animBg="1"/>
      <p:bldP spid="61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457200" y="2057400"/>
            <a:ext cx="8153400" cy="1219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/>
              <a:t>Let’s think about some strategies </a:t>
            </a:r>
          </a:p>
          <a:p>
            <a:pPr algn="ctr"/>
            <a:r>
              <a:rPr lang="en-US" sz="3200" b="1"/>
              <a:t>for prevention of problems</a:t>
            </a: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457200" y="2057400"/>
            <a:ext cx="8153400" cy="1219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50000">
                <a:schemeClr val="bg1"/>
              </a:gs>
              <a:gs pos="100000">
                <a:srgbClr val="139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would be some things to consider </a:t>
            </a:r>
          </a:p>
          <a:p>
            <a:pPr algn="ctr"/>
            <a:r>
              <a:rPr lang="en-US" sz="2800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trying to find a safe parking space?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 animBg="1" autoUpdateAnimBg="0"/>
      <p:bldP spid="2458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76400"/>
            <a:ext cx="2895600" cy="205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   When parking your car, select a well     lit area close to building entrances  if possible.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       </a:t>
            </a:r>
          </a:p>
        </p:txBody>
      </p:sp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53000"/>
            <a:ext cx="13398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3581400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3581400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133600"/>
            <a:ext cx="762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533400" y="3505200"/>
            <a:ext cx="3276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/>
              <a:t>  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seems safe in day time may be dangerous at night.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495800" y="5410200"/>
            <a:ext cx="4267200" cy="1219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50000">
                <a:schemeClr val="bg1"/>
              </a:gs>
              <a:gs pos="100000">
                <a:srgbClr val="139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about parking </a:t>
            </a:r>
          </a:p>
          <a:p>
            <a:pPr algn="ctr"/>
            <a:r>
              <a:rPr lang="en-US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a parking garage?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 autoUpdateAnimBg="0"/>
      <p:bldP spid="2970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495800" y="5410200"/>
            <a:ext cx="4267200" cy="1219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50000">
                <a:schemeClr val="bg1"/>
              </a:gs>
              <a:gs pos="100000">
                <a:srgbClr val="139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about parking </a:t>
            </a:r>
          </a:p>
          <a:p>
            <a:pPr algn="ctr"/>
            <a:r>
              <a:rPr lang="en-US" b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a parking garage?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3429000" cy="2438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/>
              <a:t>     If parking in a garage area, choose a place near a light and if possible </a:t>
            </a:r>
            <a:r>
              <a:rPr lang="en-US" sz="2000" b="1">
                <a:solidFill>
                  <a:srgbClr val="A50021"/>
                </a:solidFill>
              </a:rPr>
              <a:t>on the ground level</a:t>
            </a:r>
            <a:r>
              <a:rPr lang="en-US" sz="2000" b="1"/>
              <a:t> as to avoid stair wells and elevators. </a:t>
            </a:r>
          </a:p>
        </p:txBody>
      </p:sp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0273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85800" y="3657600"/>
            <a:ext cx="36576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Note your location, so you are not wandering around – if wandering around, you will be less alert and more of a target. </a:t>
            </a:r>
            <a:r>
              <a:rPr lang="en-US" sz="20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Also, be sure doors, windows and sunroof     is locked.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/>
              <a:t>   </a:t>
            </a:r>
          </a:p>
        </p:txBody>
      </p:sp>
      <p:pic>
        <p:nvPicPr>
          <p:cNvPr id="25607" name="Picture 7" descr="P10008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505200" cy="319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P10008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495800" y="5181600"/>
            <a:ext cx="4267200" cy="15240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000" b="1"/>
              <a:t>Is there any way to 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prevent yourself from being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 locked out of you car? </a:t>
            </a:r>
          </a:p>
          <a:p>
            <a:pPr algn="ctr">
              <a:lnSpc>
                <a:spcPct val="90000"/>
              </a:lnSpc>
            </a:pPr>
            <a:r>
              <a:rPr lang="en-US" sz="1800" b="1"/>
              <a:t>(leaving the keys in the ignition)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utoUpdateAnimBg="0"/>
      <p:bldP spid="25610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9" name="BD18317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3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j007317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2874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1026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76400"/>
            <a:ext cx="4191000" cy="2895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/>
              <a:t>  - </a:t>
            </a:r>
            <a:r>
              <a:rPr 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prevent your car from being stolen:</a:t>
            </a:r>
          </a:p>
          <a:p>
            <a:pPr>
              <a:buFontTx/>
              <a:buNone/>
            </a:pPr>
            <a:r>
              <a:rPr lang="en-US" sz="2000" b="1"/>
              <a:t>  - park in a well lit area near a store entrance if possible.</a:t>
            </a:r>
          </a:p>
          <a:p>
            <a:pPr>
              <a:buFontTx/>
              <a:buNone/>
            </a:pPr>
            <a:r>
              <a:rPr lang="en-US" sz="2000" b="1"/>
              <a:t>  </a:t>
            </a:r>
            <a:r>
              <a:rPr lang="en-US" sz="2000" b="1">
                <a:solidFill>
                  <a:srgbClr val="3333CC"/>
                </a:solidFill>
              </a:rPr>
              <a:t>- be sure doors and       windows are locked.</a:t>
            </a:r>
          </a:p>
          <a:p>
            <a:pPr>
              <a:buFontTx/>
              <a:buNone/>
            </a:pPr>
            <a:r>
              <a:rPr lang="en-US" sz="2000" b="1"/>
              <a:t>  </a:t>
            </a:r>
            <a:endParaRPr lang="en-US" sz="1800" b="1"/>
          </a:p>
        </p:txBody>
      </p:sp>
      <p:sp>
        <p:nvSpPr>
          <p:cNvPr id="28675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5105400"/>
            <a:ext cx="3276600" cy="1219200"/>
          </a:xfrm>
          <a:gradFill rotWithShape="0">
            <a:gsLst>
              <a:gs pos="0">
                <a:srgbClr val="139FFF"/>
              </a:gs>
              <a:gs pos="50000">
                <a:schemeClr val="bg1"/>
              </a:gs>
              <a:gs pos="100000">
                <a:srgbClr val="139FFF"/>
              </a:gs>
            </a:gsLst>
            <a:lin ang="5400000" scaled="1"/>
          </a:gradFill>
          <a:ln>
            <a:solidFill>
              <a:schemeClr val="tx2"/>
            </a:solidFill>
            <a:miter lim="800000"/>
            <a:headEnd/>
            <a:tailEnd/>
          </a:ln>
          <a:effectLst>
            <a:outerShdw dist="109250" dir="2132261" algn="ctr" rotWithShape="0">
              <a:schemeClr val="bg2"/>
            </a:outerShdw>
          </a:effectLst>
        </p:spPr>
        <p:txBody>
          <a:bodyPr/>
          <a:lstStyle/>
          <a:p>
            <a:pPr algn="ctr">
              <a:buFontTx/>
              <a:buNone/>
            </a:pPr>
            <a:r>
              <a:rPr lang="en-US" sz="20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    About 40% of stolen vehicles had at least     one unlocked door!</a:t>
            </a:r>
          </a:p>
        </p:txBody>
      </p:sp>
      <p:sp>
        <p:nvSpPr>
          <p:cNvPr id="28676" name="WordArt 1028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28678" name="Picture 10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722688" cy="29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2" name="Rectangle 1034"/>
          <p:cNvSpPr>
            <a:spLocks noChangeArrowheads="1"/>
          </p:cNvSpPr>
          <p:nvPr/>
        </p:nvSpPr>
        <p:spPr bwMode="auto">
          <a:xfrm>
            <a:off x="533400" y="4191000"/>
            <a:ext cx="4191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/>
              <a:t>   - activate any anti-theft  devices you might have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/>
              <a:t>   </a:t>
            </a:r>
            <a:endParaRPr lang="en-US" sz="1800" b="1"/>
          </a:p>
        </p:txBody>
      </p:sp>
      <p:sp>
        <p:nvSpPr>
          <p:cNvPr id="28683" name="Rectangle 1035"/>
          <p:cNvSpPr>
            <a:spLocks noChangeArrowheads="1"/>
          </p:cNvSpPr>
          <p:nvPr/>
        </p:nvSpPr>
        <p:spPr bwMode="auto">
          <a:xfrm>
            <a:off x="762000" y="5105400"/>
            <a:ext cx="3581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>
                <a:solidFill>
                  <a:srgbClr val="3333CC"/>
                </a:solidFill>
              </a:rPr>
              <a:t>     - use the parking brake          </a:t>
            </a:r>
            <a:r>
              <a:rPr lang="en-US" sz="1800" b="1">
                <a:solidFill>
                  <a:srgbClr val="3333CC"/>
                </a:solidFill>
              </a:rPr>
              <a:t>(it will delay a thief who     intends to tow your car) </a:t>
            </a:r>
          </a:p>
        </p:txBody>
      </p:sp>
      <p:sp>
        <p:nvSpPr>
          <p:cNvPr id="28688" name="Rectangle 1040"/>
          <p:cNvSpPr>
            <a:spLocks noChangeArrowheads="1"/>
          </p:cNvSpPr>
          <p:nvPr/>
        </p:nvSpPr>
        <p:spPr bwMode="auto">
          <a:xfrm>
            <a:off x="5410200" y="2209800"/>
            <a:ext cx="2057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 b="1">
                <a:solidFill>
                  <a:srgbClr val="FFFF00"/>
                </a:solidFill>
              </a:rPr>
              <a:t>Anti-theft</a:t>
            </a:r>
          </a:p>
          <a:p>
            <a:pPr algn="ctr"/>
            <a:r>
              <a:rPr lang="en-US" sz="1400" b="1">
                <a:solidFill>
                  <a:srgbClr val="FFFF00"/>
                </a:solidFill>
              </a:rPr>
              <a:t>steering wheel devices</a:t>
            </a:r>
          </a:p>
          <a:p>
            <a:pPr algn="ctr"/>
            <a:r>
              <a:rPr lang="en-US" sz="1400" b="1">
                <a:solidFill>
                  <a:srgbClr val="FFFF00"/>
                </a:solidFill>
              </a:rPr>
              <a:t>will discourage thieves.</a:t>
            </a:r>
          </a:p>
        </p:txBody>
      </p:sp>
      <p:sp>
        <p:nvSpPr>
          <p:cNvPr id="28689" name="Rectangle 1041"/>
          <p:cNvSpPr>
            <a:spLocks noChangeArrowheads="1"/>
          </p:cNvSpPr>
          <p:nvPr/>
        </p:nvSpPr>
        <p:spPr bwMode="auto">
          <a:xfrm>
            <a:off x="457200" y="1905000"/>
            <a:ext cx="4038600" cy="3124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i="1"/>
              <a:t>What can you do</a:t>
            </a:r>
          </a:p>
          <a:p>
            <a:pPr algn="ctr"/>
            <a:r>
              <a:rPr lang="en-US" sz="2800" b="1" i="1"/>
              <a:t>to reduce the </a:t>
            </a:r>
          </a:p>
          <a:p>
            <a:pPr algn="ctr"/>
            <a:r>
              <a:rPr lang="en-US" sz="2800" b="1" i="1"/>
              <a:t>chance that your </a:t>
            </a:r>
          </a:p>
          <a:p>
            <a:pPr algn="ctr"/>
            <a:r>
              <a:rPr lang="en-US" sz="2800" b="1" i="1"/>
              <a:t>vehicle will </a:t>
            </a:r>
          </a:p>
          <a:p>
            <a:pPr algn="ctr"/>
            <a:r>
              <a:rPr lang="en-US" sz="2800" b="1" i="1"/>
              <a:t> be stolen?</a:t>
            </a:r>
          </a:p>
        </p:txBody>
      </p:sp>
      <p:sp>
        <p:nvSpPr>
          <p:cNvPr id="28690" name="Rectangle 1042"/>
          <p:cNvSpPr>
            <a:spLocks noChangeArrowheads="1"/>
          </p:cNvSpPr>
          <p:nvPr/>
        </p:nvSpPr>
        <p:spPr bwMode="auto">
          <a:xfrm>
            <a:off x="762000" y="2895600"/>
            <a:ext cx="3276600" cy="838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50000">
                <a:schemeClr val="bg1"/>
              </a:gs>
              <a:gs pos="100000">
                <a:srgbClr val="139FFF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9250" dir="2132261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000" b="1" i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 theft is a very big problem all over…</a:t>
            </a:r>
          </a:p>
        </p:txBody>
      </p:sp>
      <p:pic>
        <p:nvPicPr>
          <p:cNvPr id="28691" name="Picture 1043" descr="DHZ00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3000"/>
            <a:ext cx="1822450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0" fill="hold"/>
                                        <p:tgtEl>
                                          <p:spTgt spid="286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38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724" fill="hold"/>
                                        <p:tgtEl>
                                          <p:spTgt spid="28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224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724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9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1"/>
                </p:tgtEl>
              </p:cMediaNode>
            </p:audio>
          </p:childTnLst>
        </p:cTn>
      </p:par>
    </p:tnLst>
    <p:bldLst>
      <p:bldP spid="28674" grpId="0" build="p" autoUpdateAnimBg="0"/>
      <p:bldP spid="28675" grpId="0" animBg="1" autoUpdateAnimBg="0"/>
      <p:bldP spid="28682" grpId="0" autoUpdateAnimBg="0"/>
      <p:bldP spid="28683" grpId="0" autoUpdateAnimBg="0"/>
      <p:bldP spid="28688" grpId="0" autoUpdateAnimBg="0"/>
      <p:bldP spid="28689" grpId="0" animBg="1" autoUpdateAnimBg="0"/>
      <p:bldP spid="28690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3733800" cy="4800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/>
              <a:t>    When walking to your car, scan the area.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see suspicious people, cross the street or go around the block.</a:t>
            </a:r>
            <a:r>
              <a:rPr lang="en-US" sz="2000" b="1"/>
              <a:t> Project a confident image by walking briskly with a sense of purpose.</a:t>
            </a:r>
          </a:p>
          <a:p>
            <a:pPr>
              <a:buFontTx/>
              <a:buNone/>
            </a:pPr>
            <a:r>
              <a:rPr lang="en-US" sz="2000" b="1"/>
              <a:t>  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Have your keys ready…    but if you see a suspicious person by your car, keep walking and go for help.</a:t>
            </a:r>
          </a:p>
        </p:txBody>
      </p:sp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447800"/>
            <a:ext cx="3429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358775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953000"/>
            <a:ext cx="3603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6" name="Picture 12" descr="DGP000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876800"/>
            <a:ext cx="92075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81600"/>
            <a:ext cx="3857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1" name="Picture 17" descr="DGP001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56188"/>
            <a:ext cx="990600" cy="3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609600" y="2209800"/>
            <a:ext cx="3505200" cy="25146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50000">
                <a:schemeClr val="bg1"/>
              </a:gs>
              <a:gs pos="100000">
                <a:srgbClr val="139FFF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109250" dir="2132261" algn="ctr" rotWithShape="0">
              <a:schemeClr val="bg2"/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       What are some important things      to remember when walking to your car in a questionable neighborhood?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 autoUpdateAnimBg="0"/>
      <p:bldP spid="26642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body" sz="half" idx="1"/>
          </p:nvPr>
        </p:nvSpPr>
        <p:spPr>
          <a:xfrm>
            <a:off x="5029200" y="1524000"/>
            <a:ext cx="3657600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chemeClr val="bg1"/>
                </a:solidFill>
              </a:rPr>
              <a:t>    </a:t>
            </a:r>
            <a:r>
              <a:rPr lang="en-US" sz="2400" b="1"/>
              <a:t>If possible, walk       in groups to your    cars for safety.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As you approach your car </a:t>
            </a:r>
            <a:r>
              <a:rPr 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(especially     in questionable areas)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look around it, in   the back seat area and even under the car for someone  who may be waiting for your arrival to  rob you or steal   your car. </a:t>
            </a:r>
          </a:p>
        </p:txBody>
      </p:sp>
      <p:sp>
        <p:nvSpPr>
          <p:cNvPr id="27652" name="WordArt 1028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27653" name="Picture 1029"/>
          <p:cNvPicPr>
            <a:picLocks noChangeAspect="1" noChangeArrowheads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648200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1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777875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6" name="Freeform 1032"/>
          <p:cNvSpPr>
            <a:spLocks/>
          </p:cNvSpPr>
          <p:nvPr/>
        </p:nvSpPr>
        <p:spPr bwMode="auto">
          <a:xfrm>
            <a:off x="954088" y="4591050"/>
            <a:ext cx="220662" cy="263525"/>
          </a:xfrm>
          <a:custGeom>
            <a:avLst/>
            <a:gdLst>
              <a:gd name="T0" fmla="*/ 19 w 139"/>
              <a:gd name="T1" fmla="*/ 6 h 166"/>
              <a:gd name="T2" fmla="*/ 17 w 139"/>
              <a:gd name="T3" fmla="*/ 20 h 166"/>
              <a:gd name="T4" fmla="*/ 5 w 139"/>
              <a:gd name="T5" fmla="*/ 32 h 166"/>
              <a:gd name="T6" fmla="*/ 9 w 139"/>
              <a:gd name="T7" fmla="*/ 82 h 166"/>
              <a:gd name="T8" fmla="*/ 45 w 139"/>
              <a:gd name="T9" fmla="*/ 90 h 166"/>
              <a:gd name="T10" fmla="*/ 83 w 139"/>
              <a:gd name="T11" fmla="*/ 128 h 166"/>
              <a:gd name="T12" fmla="*/ 93 w 139"/>
              <a:gd name="T13" fmla="*/ 148 h 166"/>
              <a:gd name="T14" fmla="*/ 113 w 139"/>
              <a:gd name="T15" fmla="*/ 166 h 166"/>
              <a:gd name="T16" fmla="*/ 139 w 139"/>
              <a:gd name="T17" fmla="*/ 142 h 166"/>
              <a:gd name="T18" fmla="*/ 127 w 139"/>
              <a:gd name="T19" fmla="*/ 108 h 166"/>
              <a:gd name="T20" fmla="*/ 97 w 139"/>
              <a:gd name="T21" fmla="*/ 40 h 166"/>
              <a:gd name="T22" fmla="*/ 75 w 139"/>
              <a:gd name="T23" fmla="*/ 32 h 166"/>
              <a:gd name="T24" fmla="*/ 37 w 139"/>
              <a:gd name="T25" fmla="*/ 2 h 166"/>
              <a:gd name="T26" fmla="*/ 19 w 139"/>
              <a:gd name="T27" fmla="*/ 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9" h="166">
                <a:moveTo>
                  <a:pt x="19" y="6"/>
                </a:moveTo>
                <a:cubicBezTo>
                  <a:pt x="21" y="14"/>
                  <a:pt x="23" y="13"/>
                  <a:pt x="17" y="20"/>
                </a:cubicBezTo>
                <a:cubicBezTo>
                  <a:pt x="13" y="24"/>
                  <a:pt x="5" y="32"/>
                  <a:pt x="5" y="32"/>
                </a:cubicBezTo>
                <a:cubicBezTo>
                  <a:pt x="2" y="45"/>
                  <a:pt x="0" y="70"/>
                  <a:pt x="9" y="82"/>
                </a:cubicBezTo>
                <a:cubicBezTo>
                  <a:pt x="15" y="90"/>
                  <a:pt x="34" y="86"/>
                  <a:pt x="45" y="90"/>
                </a:cubicBezTo>
                <a:cubicBezTo>
                  <a:pt x="56" y="109"/>
                  <a:pt x="65" y="116"/>
                  <a:pt x="83" y="128"/>
                </a:cubicBezTo>
                <a:cubicBezTo>
                  <a:pt x="88" y="143"/>
                  <a:pt x="84" y="137"/>
                  <a:pt x="93" y="148"/>
                </a:cubicBezTo>
                <a:cubicBezTo>
                  <a:pt x="96" y="158"/>
                  <a:pt x="103" y="163"/>
                  <a:pt x="113" y="166"/>
                </a:cubicBezTo>
                <a:cubicBezTo>
                  <a:pt x="138" y="164"/>
                  <a:pt x="136" y="165"/>
                  <a:pt x="139" y="142"/>
                </a:cubicBezTo>
                <a:cubicBezTo>
                  <a:pt x="137" y="128"/>
                  <a:pt x="135" y="119"/>
                  <a:pt x="127" y="108"/>
                </a:cubicBezTo>
                <a:cubicBezTo>
                  <a:pt x="119" y="74"/>
                  <a:pt x="137" y="50"/>
                  <a:pt x="97" y="40"/>
                </a:cubicBezTo>
                <a:cubicBezTo>
                  <a:pt x="91" y="36"/>
                  <a:pt x="75" y="32"/>
                  <a:pt x="75" y="32"/>
                </a:cubicBezTo>
                <a:cubicBezTo>
                  <a:pt x="61" y="18"/>
                  <a:pt x="57" y="9"/>
                  <a:pt x="37" y="2"/>
                </a:cubicBezTo>
                <a:cubicBezTo>
                  <a:pt x="20" y="4"/>
                  <a:pt x="25" y="0"/>
                  <a:pt x="19" y="6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Freeform 1033"/>
          <p:cNvSpPr>
            <a:spLocks/>
          </p:cNvSpPr>
          <p:nvPr/>
        </p:nvSpPr>
        <p:spPr bwMode="auto">
          <a:xfrm>
            <a:off x="762000" y="4651375"/>
            <a:ext cx="68263" cy="53975"/>
          </a:xfrm>
          <a:custGeom>
            <a:avLst/>
            <a:gdLst>
              <a:gd name="T0" fmla="*/ 40 w 43"/>
              <a:gd name="T1" fmla="*/ 14 h 34"/>
              <a:gd name="T2" fmla="*/ 32 w 43"/>
              <a:gd name="T3" fmla="*/ 0 h 34"/>
              <a:gd name="T4" fmla="*/ 4 w 43"/>
              <a:gd name="T5" fmla="*/ 12 h 34"/>
              <a:gd name="T6" fmla="*/ 22 w 43"/>
              <a:gd name="T7" fmla="*/ 34 h 34"/>
              <a:gd name="T8" fmla="*/ 40 w 43"/>
              <a:gd name="T9" fmla="*/ 1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4">
                <a:moveTo>
                  <a:pt x="40" y="14"/>
                </a:moveTo>
                <a:cubicBezTo>
                  <a:pt x="43" y="5"/>
                  <a:pt x="40" y="3"/>
                  <a:pt x="32" y="0"/>
                </a:cubicBezTo>
                <a:cubicBezTo>
                  <a:pt x="17" y="2"/>
                  <a:pt x="15" y="4"/>
                  <a:pt x="4" y="12"/>
                </a:cubicBezTo>
                <a:cubicBezTo>
                  <a:pt x="0" y="24"/>
                  <a:pt x="12" y="29"/>
                  <a:pt x="22" y="34"/>
                </a:cubicBezTo>
                <a:cubicBezTo>
                  <a:pt x="34" y="32"/>
                  <a:pt x="40" y="26"/>
                  <a:pt x="40" y="14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Freeform 1034"/>
          <p:cNvSpPr>
            <a:spLocks/>
          </p:cNvSpPr>
          <p:nvPr/>
        </p:nvSpPr>
        <p:spPr bwMode="auto">
          <a:xfrm>
            <a:off x="381000" y="4648200"/>
            <a:ext cx="228600" cy="371475"/>
          </a:xfrm>
          <a:custGeom>
            <a:avLst/>
            <a:gdLst>
              <a:gd name="T0" fmla="*/ 140 w 144"/>
              <a:gd name="T1" fmla="*/ 0 h 234"/>
              <a:gd name="T2" fmla="*/ 124 w 144"/>
              <a:gd name="T3" fmla="*/ 30 h 234"/>
              <a:gd name="T4" fmla="*/ 86 w 144"/>
              <a:gd name="T5" fmla="*/ 66 h 234"/>
              <a:gd name="T6" fmla="*/ 68 w 144"/>
              <a:gd name="T7" fmla="*/ 88 h 234"/>
              <a:gd name="T8" fmla="*/ 64 w 144"/>
              <a:gd name="T9" fmla="*/ 94 h 234"/>
              <a:gd name="T10" fmla="*/ 56 w 144"/>
              <a:gd name="T11" fmla="*/ 126 h 234"/>
              <a:gd name="T12" fmla="*/ 64 w 144"/>
              <a:gd name="T13" fmla="*/ 174 h 234"/>
              <a:gd name="T14" fmla="*/ 88 w 144"/>
              <a:gd name="T15" fmla="*/ 218 h 234"/>
              <a:gd name="T16" fmla="*/ 38 w 144"/>
              <a:gd name="T17" fmla="*/ 228 h 234"/>
              <a:gd name="T18" fmla="*/ 24 w 144"/>
              <a:gd name="T19" fmla="*/ 212 h 234"/>
              <a:gd name="T20" fmla="*/ 34 w 144"/>
              <a:gd name="T21" fmla="*/ 78 h 234"/>
              <a:gd name="T22" fmla="*/ 68 w 144"/>
              <a:gd name="T23" fmla="*/ 44 h 234"/>
              <a:gd name="T24" fmla="*/ 76 w 144"/>
              <a:gd name="T25" fmla="*/ 16 h 234"/>
              <a:gd name="T26" fmla="*/ 132 w 144"/>
              <a:gd name="T27" fmla="*/ 6 h 234"/>
              <a:gd name="T28" fmla="*/ 140 w 144"/>
              <a:gd name="T29" fmla="*/ 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234">
                <a:moveTo>
                  <a:pt x="140" y="0"/>
                </a:moveTo>
                <a:cubicBezTo>
                  <a:pt x="144" y="11"/>
                  <a:pt x="132" y="22"/>
                  <a:pt x="124" y="30"/>
                </a:cubicBezTo>
                <a:cubicBezTo>
                  <a:pt x="118" y="52"/>
                  <a:pt x="104" y="54"/>
                  <a:pt x="86" y="66"/>
                </a:cubicBezTo>
                <a:cubicBezTo>
                  <a:pt x="80" y="75"/>
                  <a:pt x="74" y="79"/>
                  <a:pt x="68" y="88"/>
                </a:cubicBezTo>
                <a:cubicBezTo>
                  <a:pt x="67" y="90"/>
                  <a:pt x="64" y="94"/>
                  <a:pt x="64" y="94"/>
                </a:cubicBezTo>
                <a:cubicBezTo>
                  <a:pt x="61" y="105"/>
                  <a:pt x="58" y="115"/>
                  <a:pt x="56" y="126"/>
                </a:cubicBezTo>
                <a:cubicBezTo>
                  <a:pt x="57" y="144"/>
                  <a:pt x="59" y="158"/>
                  <a:pt x="64" y="174"/>
                </a:cubicBezTo>
                <a:cubicBezTo>
                  <a:pt x="69" y="190"/>
                  <a:pt x="83" y="202"/>
                  <a:pt x="88" y="218"/>
                </a:cubicBezTo>
                <a:cubicBezTo>
                  <a:pt x="83" y="234"/>
                  <a:pt x="47" y="228"/>
                  <a:pt x="38" y="228"/>
                </a:cubicBezTo>
                <a:cubicBezTo>
                  <a:pt x="29" y="225"/>
                  <a:pt x="29" y="219"/>
                  <a:pt x="24" y="212"/>
                </a:cubicBezTo>
                <a:cubicBezTo>
                  <a:pt x="15" y="175"/>
                  <a:pt x="0" y="101"/>
                  <a:pt x="34" y="78"/>
                </a:cubicBezTo>
                <a:cubicBezTo>
                  <a:pt x="39" y="63"/>
                  <a:pt x="53" y="49"/>
                  <a:pt x="68" y="44"/>
                </a:cubicBezTo>
                <a:cubicBezTo>
                  <a:pt x="74" y="36"/>
                  <a:pt x="70" y="22"/>
                  <a:pt x="76" y="16"/>
                </a:cubicBezTo>
                <a:cubicBezTo>
                  <a:pt x="87" y="5"/>
                  <a:pt x="117" y="8"/>
                  <a:pt x="132" y="6"/>
                </a:cubicBezTo>
                <a:cubicBezTo>
                  <a:pt x="139" y="1"/>
                  <a:pt x="136" y="4"/>
                  <a:pt x="140" y="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0" name="Rectangle 1036"/>
          <p:cNvSpPr>
            <a:spLocks noChangeArrowheads="1"/>
          </p:cNvSpPr>
          <p:nvPr/>
        </p:nvSpPr>
        <p:spPr bwMode="auto">
          <a:xfrm>
            <a:off x="838200" y="2209800"/>
            <a:ext cx="3505200" cy="838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50000">
                <a:schemeClr val="bg1"/>
              </a:gs>
              <a:gs pos="100000">
                <a:srgbClr val="139FFF"/>
              </a:gs>
            </a:gsLst>
            <a:lin ang="5400000" scaled="1"/>
          </a:gradFill>
          <a:ln w="9525">
            <a:solidFill>
              <a:schemeClr val="tx2"/>
            </a:solidFill>
            <a:miter lim="800000"/>
            <a:headEnd/>
            <a:tailEnd/>
          </a:ln>
          <a:effectLst>
            <a:outerShdw dist="74053" dir="1857825" algn="ctr" rotWithShape="0">
              <a:schemeClr val="bg2"/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i="1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Other strategies when approaching your car?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 autoUpdateAnimBg="0"/>
      <p:bldP spid="27660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5181600" y="1752600"/>
            <a:ext cx="3352800" cy="27432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/>
          </a:p>
        </p:txBody>
      </p:sp>
      <p:sp>
        <p:nvSpPr>
          <p:cNvPr id="67587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648200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777875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90" name="Freeform 6"/>
          <p:cNvSpPr>
            <a:spLocks/>
          </p:cNvSpPr>
          <p:nvPr/>
        </p:nvSpPr>
        <p:spPr bwMode="auto">
          <a:xfrm>
            <a:off x="954088" y="4591050"/>
            <a:ext cx="220662" cy="263525"/>
          </a:xfrm>
          <a:custGeom>
            <a:avLst/>
            <a:gdLst>
              <a:gd name="T0" fmla="*/ 19 w 139"/>
              <a:gd name="T1" fmla="*/ 6 h 166"/>
              <a:gd name="T2" fmla="*/ 17 w 139"/>
              <a:gd name="T3" fmla="*/ 20 h 166"/>
              <a:gd name="T4" fmla="*/ 5 w 139"/>
              <a:gd name="T5" fmla="*/ 32 h 166"/>
              <a:gd name="T6" fmla="*/ 9 w 139"/>
              <a:gd name="T7" fmla="*/ 82 h 166"/>
              <a:gd name="T8" fmla="*/ 45 w 139"/>
              <a:gd name="T9" fmla="*/ 90 h 166"/>
              <a:gd name="T10" fmla="*/ 83 w 139"/>
              <a:gd name="T11" fmla="*/ 128 h 166"/>
              <a:gd name="T12" fmla="*/ 93 w 139"/>
              <a:gd name="T13" fmla="*/ 148 h 166"/>
              <a:gd name="T14" fmla="*/ 113 w 139"/>
              <a:gd name="T15" fmla="*/ 166 h 166"/>
              <a:gd name="T16" fmla="*/ 139 w 139"/>
              <a:gd name="T17" fmla="*/ 142 h 166"/>
              <a:gd name="T18" fmla="*/ 127 w 139"/>
              <a:gd name="T19" fmla="*/ 108 h 166"/>
              <a:gd name="T20" fmla="*/ 97 w 139"/>
              <a:gd name="T21" fmla="*/ 40 h 166"/>
              <a:gd name="T22" fmla="*/ 75 w 139"/>
              <a:gd name="T23" fmla="*/ 32 h 166"/>
              <a:gd name="T24" fmla="*/ 37 w 139"/>
              <a:gd name="T25" fmla="*/ 2 h 166"/>
              <a:gd name="T26" fmla="*/ 19 w 139"/>
              <a:gd name="T27" fmla="*/ 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9" h="166">
                <a:moveTo>
                  <a:pt x="19" y="6"/>
                </a:moveTo>
                <a:cubicBezTo>
                  <a:pt x="21" y="14"/>
                  <a:pt x="23" y="13"/>
                  <a:pt x="17" y="20"/>
                </a:cubicBezTo>
                <a:cubicBezTo>
                  <a:pt x="13" y="24"/>
                  <a:pt x="5" y="32"/>
                  <a:pt x="5" y="32"/>
                </a:cubicBezTo>
                <a:cubicBezTo>
                  <a:pt x="2" y="45"/>
                  <a:pt x="0" y="70"/>
                  <a:pt x="9" y="82"/>
                </a:cubicBezTo>
                <a:cubicBezTo>
                  <a:pt x="15" y="90"/>
                  <a:pt x="34" y="86"/>
                  <a:pt x="45" y="90"/>
                </a:cubicBezTo>
                <a:cubicBezTo>
                  <a:pt x="56" y="109"/>
                  <a:pt x="65" y="116"/>
                  <a:pt x="83" y="128"/>
                </a:cubicBezTo>
                <a:cubicBezTo>
                  <a:pt x="88" y="143"/>
                  <a:pt x="84" y="137"/>
                  <a:pt x="93" y="148"/>
                </a:cubicBezTo>
                <a:cubicBezTo>
                  <a:pt x="96" y="158"/>
                  <a:pt x="103" y="163"/>
                  <a:pt x="113" y="166"/>
                </a:cubicBezTo>
                <a:cubicBezTo>
                  <a:pt x="138" y="164"/>
                  <a:pt x="136" y="165"/>
                  <a:pt x="139" y="142"/>
                </a:cubicBezTo>
                <a:cubicBezTo>
                  <a:pt x="137" y="128"/>
                  <a:pt x="135" y="119"/>
                  <a:pt x="127" y="108"/>
                </a:cubicBezTo>
                <a:cubicBezTo>
                  <a:pt x="119" y="74"/>
                  <a:pt x="137" y="50"/>
                  <a:pt x="97" y="40"/>
                </a:cubicBezTo>
                <a:cubicBezTo>
                  <a:pt x="91" y="36"/>
                  <a:pt x="75" y="32"/>
                  <a:pt x="75" y="32"/>
                </a:cubicBezTo>
                <a:cubicBezTo>
                  <a:pt x="61" y="18"/>
                  <a:pt x="57" y="9"/>
                  <a:pt x="37" y="2"/>
                </a:cubicBezTo>
                <a:cubicBezTo>
                  <a:pt x="20" y="4"/>
                  <a:pt x="25" y="0"/>
                  <a:pt x="19" y="6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Freeform 7"/>
          <p:cNvSpPr>
            <a:spLocks/>
          </p:cNvSpPr>
          <p:nvPr/>
        </p:nvSpPr>
        <p:spPr bwMode="auto">
          <a:xfrm>
            <a:off x="762000" y="4651375"/>
            <a:ext cx="68263" cy="53975"/>
          </a:xfrm>
          <a:custGeom>
            <a:avLst/>
            <a:gdLst>
              <a:gd name="T0" fmla="*/ 40 w 43"/>
              <a:gd name="T1" fmla="*/ 14 h 34"/>
              <a:gd name="T2" fmla="*/ 32 w 43"/>
              <a:gd name="T3" fmla="*/ 0 h 34"/>
              <a:gd name="T4" fmla="*/ 4 w 43"/>
              <a:gd name="T5" fmla="*/ 12 h 34"/>
              <a:gd name="T6" fmla="*/ 22 w 43"/>
              <a:gd name="T7" fmla="*/ 34 h 34"/>
              <a:gd name="T8" fmla="*/ 40 w 43"/>
              <a:gd name="T9" fmla="*/ 1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4">
                <a:moveTo>
                  <a:pt x="40" y="14"/>
                </a:moveTo>
                <a:cubicBezTo>
                  <a:pt x="43" y="5"/>
                  <a:pt x="40" y="3"/>
                  <a:pt x="32" y="0"/>
                </a:cubicBezTo>
                <a:cubicBezTo>
                  <a:pt x="17" y="2"/>
                  <a:pt x="15" y="4"/>
                  <a:pt x="4" y="12"/>
                </a:cubicBezTo>
                <a:cubicBezTo>
                  <a:pt x="0" y="24"/>
                  <a:pt x="12" y="29"/>
                  <a:pt x="22" y="34"/>
                </a:cubicBezTo>
                <a:cubicBezTo>
                  <a:pt x="34" y="32"/>
                  <a:pt x="40" y="26"/>
                  <a:pt x="40" y="14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Freeform 8"/>
          <p:cNvSpPr>
            <a:spLocks/>
          </p:cNvSpPr>
          <p:nvPr/>
        </p:nvSpPr>
        <p:spPr bwMode="auto">
          <a:xfrm>
            <a:off x="381000" y="4648200"/>
            <a:ext cx="228600" cy="371475"/>
          </a:xfrm>
          <a:custGeom>
            <a:avLst/>
            <a:gdLst>
              <a:gd name="T0" fmla="*/ 140 w 144"/>
              <a:gd name="T1" fmla="*/ 0 h 234"/>
              <a:gd name="T2" fmla="*/ 124 w 144"/>
              <a:gd name="T3" fmla="*/ 30 h 234"/>
              <a:gd name="T4" fmla="*/ 86 w 144"/>
              <a:gd name="T5" fmla="*/ 66 h 234"/>
              <a:gd name="T6" fmla="*/ 68 w 144"/>
              <a:gd name="T7" fmla="*/ 88 h 234"/>
              <a:gd name="T8" fmla="*/ 64 w 144"/>
              <a:gd name="T9" fmla="*/ 94 h 234"/>
              <a:gd name="T10" fmla="*/ 56 w 144"/>
              <a:gd name="T11" fmla="*/ 126 h 234"/>
              <a:gd name="T12" fmla="*/ 64 w 144"/>
              <a:gd name="T13" fmla="*/ 174 h 234"/>
              <a:gd name="T14" fmla="*/ 88 w 144"/>
              <a:gd name="T15" fmla="*/ 218 h 234"/>
              <a:gd name="T16" fmla="*/ 38 w 144"/>
              <a:gd name="T17" fmla="*/ 228 h 234"/>
              <a:gd name="T18" fmla="*/ 24 w 144"/>
              <a:gd name="T19" fmla="*/ 212 h 234"/>
              <a:gd name="T20" fmla="*/ 34 w 144"/>
              <a:gd name="T21" fmla="*/ 78 h 234"/>
              <a:gd name="T22" fmla="*/ 68 w 144"/>
              <a:gd name="T23" fmla="*/ 44 h 234"/>
              <a:gd name="T24" fmla="*/ 76 w 144"/>
              <a:gd name="T25" fmla="*/ 16 h 234"/>
              <a:gd name="T26" fmla="*/ 132 w 144"/>
              <a:gd name="T27" fmla="*/ 6 h 234"/>
              <a:gd name="T28" fmla="*/ 140 w 144"/>
              <a:gd name="T29" fmla="*/ 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234">
                <a:moveTo>
                  <a:pt x="140" y="0"/>
                </a:moveTo>
                <a:cubicBezTo>
                  <a:pt x="144" y="11"/>
                  <a:pt x="132" y="22"/>
                  <a:pt x="124" y="30"/>
                </a:cubicBezTo>
                <a:cubicBezTo>
                  <a:pt x="118" y="52"/>
                  <a:pt x="104" y="54"/>
                  <a:pt x="86" y="66"/>
                </a:cubicBezTo>
                <a:cubicBezTo>
                  <a:pt x="80" y="75"/>
                  <a:pt x="74" y="79"/>
                  <a:pt x="68" y="88"/>
                </a:cubicBezTo>
                <a:cubicBezTo>
                  <a:pt x="67" y="90"/>
                  <a:pt x="64" y="94"/>
                  <a:pt x="64" y="94"/>
                </a:cubicBezTo>
                <a:cubicBezTo>
                  <a:pt x="61" y="105"/>
                  <a:pt x="58" y="115"/>
                  <a:pt x="56" y="126"/>
                </a:cubicBezTo>
                <a:cubicBezTo>
                  <a:pt x="57" y="144"/>
                  <a:pt x="59" y="158"/>
                  <a:pt x="64" y="174"/>
                </a:cubicBezTo>
                <a:cubicBezTo>
                  <a:pt x="69" y="190"/>
                  <a:pt x="83" y="202"/>
                  <a:pt x="88" y="218"/>
                </a:cubicBezTo>
                <a:cubicBezTo>
                  <a:pt x="83" y="234"/>
                  <a:pt x="47" y="228"/>
                  <a:pt x="38" y="228"/>
                </a:cubicBezTo>
                <a:cubicBezTo>
                  <a:pt x="29" y="225"/>
                  <a:pt x="29" y="219"/>
                  <a:pt x="24" y="212"/>
                </a:cubicBezTo>
                <a:cubicBezTo>
                  <a:pt x="15" y="175"/>
                  <a:pt x="0" y="101"/>
                  <a:pt x="34" y="78"/>
                </a:cubicBezTo>
                <a:cubicBezTo>
                  <a:pt x="39" y="63"/>
                  <a:pt x="53" y="49"/>
                  <a:pt x="68" y="44"/>
                </a:cubicBezTo>
                <a:cubicBezTo>
                  <a:pt x="74" y="36"/>
                  <a:pt x="70" y="22"/>
                  <a:pt x="76" y="16"/>
                </a:cubicBezTo>
                <a:cubicBezTo>
                  <a:pt x="87" y="5"/>
                  <a:pt x="117" y="8"/>
                  <a:pt x="132" y="6"/>
                </a:cubicBezTo>
                <a:cubicBezTo>
                  <a:pt x="139" y="1"/>
                  <a:pt x="136" y="4"/>
                  <a:pt x="140" y="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5334000" y="4114800"/>
            <a:ext cx="3048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i="1">
                <a:solidFill>
                  <a:schemeClr val="bg2"/>
                </a:solidFill>
              </a:rPr>
              <a:t>Courtesy of:  AAA Foundation for Traffic Safety</a:t>
            </a:r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>
            <a:off x="8382000" y="1905000"/>
            <a:ext cx="0" cy="2362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>
            <a:off x="5334000" y="1905000"/>
            <a:ext cx="0" cy="2438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>
            <a:off x="5334000" y="1905000"/>
            <a:ext cx="304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7599" name="car walk video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3048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32" fill="hold"/>
                                        <p:tgtEl>
                                          <p:spTgt spid="67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9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75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75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99"/>
                  </p:tgtEl>
                </p:cond>
              </p:nextCondLst>
            </p:seq>
          </p:childTnLst>
        </p:cTn>
      </p:par>
    </p:tnLst>
    <p:bldLst>
      <p:bldP spid="67593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105400" y="1219200"/>
            <a:ext cx="3733800" cy="5486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="1"/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/>
              <a:t>   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leaving           the parking lot          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(other people with you)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wait for all vehicles  to start moving before going.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/>
              <a:t>     If attacked don’t try to fight them…give them what they want, (purse, wallet, keys) but note as many identifying personal characteristics as possible </a:t>
            </a:r>
            <a:r>
              <a:rPr lang="en-US" sz="2000" b="1"/>
              <a:t>&amp;</a:t>
            </a:r>
            <a:r>
              <a:rPr lang="en-US" sz="2400" b="1"/>
              <a:t> call police.</a:t>
            </a:r>
          </a:p>
        </p:txBody>
      </p:sp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648200" cy="441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777875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Freeform 7"/>
          <p:cNvSpPr>
            <a:spLocks/>
          </p:cNvSpPr>
          <p:nvPr/>
        </p:nvSpPr>
        <p:spPr bwMode="auto">
          <a:xfrm>
            <a:off x="954088" y="4591050"/>
            <a:ext cx="220662" cy="263525"/>
          </a:xfrm>
          <a:custGeom>
            <a:avLst/>
            <a:gdLst>
              <a:gd name="T0" fmla="*/ 19 w 139"/>
              <a:gd name="T1" fmla="*/ 6 h 166"/>
              <a:gd name="T2" fmla="*/ 17 w 139"/>
              <a:gd name="T3" fmla="*/ 20 h 166"/>
              <a:gd name="T4" fmla="*/ 5 w 139"/>
              <a:gd name="T5" fmla="*/ 32 h 166"/>
              <a:gd name="T6" fmla="*/ 9 w 139"/>
              <a:gd name="T7" fmla="*/ 82 h 166"/>
              <a:gd name="T8" fmla="*/ 45 w 139"/>
              <a:gd name="T9" fmla="*/ 90 h 166"/>
              <a:gd name="T10" fmla="*/ 83 w 139"/>
              <a:gd name="T11" fmla="*/ 128 h 166"/>
              <a:gd name="T12" fmla="*/ 93 w 139"/>
              <a:gd name="T13" fmla="*/ 148 h 166"/>
              <a:gd name="T14" fmla="*/ 113 w 139"/>
              <a:gd name="T15" fmla="*/ 166 h 166"/>
              <a:gd name="T16" fmla="*/ 139 w 139"/>
              <a:gd name="T17" fmla="*/ 142 h 166"/>
              <a:gd name="T18" fmla="*/ 127 w 139"/>
              <a:gd name="T19" fmla="*/ 108 h 166"/>
              <a:gd name="T20" fmla="*/ 97 w 139"/>
              <a:gd name="T21" fmla="*/ 40 h 166"/>
              <a:gd name="T22" fmla="*/ 75 w 139"/>
              <a:gd name="T23" fmla="*/ 32 h 166"/>
              <a:gd name="T24" fmla="*/ 37 w 139"/>
              <a:gd name="T25" fmla="*/ 2 h 166"/>
              <a:gd name="T26" fmla="*/ 19 w 139"/>
              <a:gd name="T27" fmla="*/ 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9" h="166">
                <a:moveTo>
                  <a:pt x="19" y="6"/>
                </a:moveTo>
                <a:cubicBezTo>
                  <a:pt x="21" y="14"/>
                  <a:pt x="23" y="13"/>
                  <a:pt x="17" y="20"/>
                </a:cubicBezTo>
                <a:cubicBezTo>
                  <a:pt x="13" y="24"/>
                  <a:pt x="5" y="32"/>
                  <a:pt x="5" y="32"/>
                </a:cubicBezTo>
                <a:cubicBezTo>
                  <a:pt x="2" y="45"/>
                  <a:pt x="0" y="70"/>
                  <a:pt x="9" y="82"/>
                </a:cubicBezTo>
                <a:cubicBezTo>
                  <a:pt x="15" y="90"/>
                  <a:pt x="34" y="86"/>
                  <a:pt x="45" y="90"/>
                </a:cubicBezTo>
                <a:cubicBezTo>
                  <a:pt x="56" y="109"/>
                  <a:pt x="65" y="116"/>
                  <a:pt x="83" y="128"/>
                </a:cubicBezTo>
                <a:cubicBezTo>
                  <a:pt x="88" y="143"/>
                  <a:pt x="84" y="137"/>
                  <a:pt x="93" y="148"/>
                </a:cubicBezTo>
                <a:cubicBezTo>
                  <a:pt x="96" y="158"/>
                  <a:pt x="103" y="163"/>
                  <a:pt x="113" y="166"/>
                </a:cubicBezTo>
                <a:cubicBezTo>
                  <a:pt x="138" y="164"/>
                  <a:pt x="136" y="165"/>
                  <a:pt x="139" y="142"/>
                </a:cubicBezTo>
                <a:cubicBezTo>
                  <a:pt x="137" y="128"/>
                  <a:pt x="135" y="119"/>
                  <a:pt x="127" y="108"/>
                </a:cubicBezTo>
                <a:cubicBezTo>
                  <a:pt x="119" y="74"/>
                  <a:pt x="137" y="50"/>
                  <a:pt x="97" y="40"/>
                </a:cubicBezTo>
                <a:cubicBezTo>
                  <a:pt x="91" y="36"/>
                  <a:pt x="75" y="32"/>
                  <a:pt x="75" y="32"/>
                </a:cubicBezTo>
                <a:cubicBezTo>
                  <a:pt x="61" y="18"/>
                  <a:pt x="57" y="9"/>
                  <a:pt x="37" y="2"/>
                </a:cubicBezTo>
                <a:cubicBezTo>
                  <a:pt x="20" y="4"/>
                  <a:pt x="25" y="0"/>
                  <a:pt x="19" y="6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Freeform 8"/>
          <p:cNvSpPr>
            <a:spLocks/>
          </p:cNvSpPr>
          <p:nvPr/>
        </p:nvSpPr>
        <p:spPr bwMode="auto">
          <a:xfrm>
            <a:off x="381000" y="4648200"/>
            <a:ext cx="228600" cy="371475"/>
          </a:xfrm>
          <a:custGeom>
            <a:avLst/>
            <a:gdLst>
              <a:gd name="T0" fmla="*/ 140 w 144"/>
              <a:gd name="T1" fmla="*/ 0 h 234"/>
              <a:gd name="T2" fmla="*/ 124 w 144"/>
              <a:gd name="T3" fmla="*/ 30 h 234"/>
              <a:gd name="T4" fmla="*/ 86 w 144"/>
              <a:gd name="T5" fmla="*/ 66 h 234"/>
              <a:gd name="T6" fmla="*/ 68 w 144"/>
              <a:gd name="T7" fmla="*/ 88 h 234"/>
              <a:gd name="T8" fmla="*/ 64 w 144"/>
              <a:gd name="T9" fmla="*/ 94 h 234"/>
              <a:gd name="T10" fmla="*/ 56 w 144"/>
              <a:gd name="T11" fmla="*/ 126 h 234"/>
              <a:gd name="T12" fmla="*/ 64 w 144"/>
              <a:gd name="T13" fmla="*/ 174 h 234"/>
              <a:gd name="T14" fmla="*/ 88 w 144"/>
              <a:gd name="T15" fmla="*/ 218 h 234"/>
              <a:gd name="T16" fmla="*/ 38 w 144"/>
              <a:gd name="T17" fmla="*/ 228 h 234"/>
              <a:gd name="T18" fmla="*/ 24 w 144"/>
              <a:gd name="T19" fmla="*/ 212 h 234"/>
              <a:gd name="T20" fmla="*/ 34 w 144"/>
              <a:gd name="T21" fmla="*/ 78 h 234"/>
              <a:gd name="T22" fmla="*/ 68 w 144"/>
              <a:gd name="T23" fmla="*/ 44 h 234"/>
              <a:gd name="T24" fmla="*/ 76 w 144"/>
              <a:gd name="T25" fmla="*/ 16 h 234"/>
              <a:gd name="T26" fmla="*/ 132 w 144"/>
              <a:gd name="T27" fmla="*/ 6 h 234"/>
              <a:gd name="T28" fmla="*/ 140 w 144"/>
              <a:gd name="T29" fmla="*/ 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234">
                <a:moveTo>
                  <a:pt x="140" y="0"/>
                </a:moveTo>
                <a:cubicBezTo>
                  <a:pt x="144" y="11"/>
                  <a:pt x="132" y="22"/>
                  <a:pt x="124" y="30"/>
                </a:cubicBezTo>
                <a:cubicBezTo>
                  <a:pt x="118" y="52"/>
                  <a:pt x="104" y="54"/>
                  <a:pt x="86" y="66"/>
                </a:cubicBezTo>
                <a:cubicBezTo>
                  <a:pt x="80" y="75"/>
                  <a:pt x="74" y="79"/>
                  <a:pt x="68" y="88"/>
                </a:cubicBezTo>
                <a:cubicBezTo>
                  <a:pt x="67" y="90"/>
                  <a:pt x="64" y="94"/>
                  <a:pt x="64" y="94"/>
                </a:cubicBezTo>
                <a:cubicBezTo>
                  <a:pt x="61" y="105"/>
                  <a:pt x="58" y="115"/>
                  <a:pt x="56" y="126"/>
                </a:cubicBezTo>
                <a:cubicBezTo>
                  <a:pt x="57" y="144"/>
                  <a:pt x="59" y="158"/>
                  <a:pt x="64" y="174"/>
                </a:cubicBezTo>
                <a:cubicBezTo>
                  <a:pt x="69" y="190"/>
                  <a:pt x="83" y="202"/>
                  <a:pt x="88" y="218"/>
                </a:cubicBezTo>
                <a:cubicBezTo>
                  <a:pt x="83" y="234"/>
                  <a:pt x="47" y="228"/>
                  <a:pt x="38" y="228"/>
                </a:cubicBezTo>
                <a:cubicBezTo>
                  <a:pt x="29" y="225"/>
                  <a:pt x="29" y="219"/>
                  <a:pt x="24" y="212"/>
                </a:cubicBezTo>
                <a:cubicBezTo>
                  <a:pt x="15" y="175"/>
                  <a:pt x="0" y="101"/>
                  <a:pt x="34" y="78"/>
                </a:cubicBezTo>
                <a:cubicBezTo>
                  <a:pt x="39" y="63"/>
                  <a:pt x="53" y="49"/>
                  <a:pt x="68" y="44"/>
                </a:cubicBezTo>
                <a:cubicBezTo>
                  <a:pt x="74" y="36"/>
                  <a:pt x="70" y="22"/>
                  <a:pt x="76" y="16"/>
                </a:cubicBezTo>
                <a:cubicBezTo>
                  <a:pt x="87" y="5"/>
                  <a:pt x="117" y="8"/>
                  <a:pt x="132" y="6"/>
                </a:cubicBezTo>
                <a:cubicBezTo>
                  <a:pt x="139" y="1"/>
                  <a:pt x="136" y="4"/>
                  <a:pt x="140" y="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Freeform 9"/>
          <p:cNvSpPr>
            <a:spLocks/>
          </p:cNvSpPr>
          <p:nvPr/>
        </p:nvSpPr>
        <p:spPr bwMode="auto">
          <a:xfrm>
            <a:off x="1062038" y="4972050"/>
            <a:ext cx="49212" cy="47625"/>
          </a:xfrm>
          <a:custGeom>
            <a:avLst/>
            <a:gdLst>
              <a:gd name="T0" fmla="*/ 31 w 31"/>
              <a:gd name="T1" fmla="*/ 6 h 30"/>
              <a:gd name="T2" fmla="*/ 13 w 31"/>
              <a:gd name="T3" fmla="*/ 6 h 30"/>
              <a:gd name="T4" fmla="*/ 7 w 31"/>
              <a:gd name="T5" fmla="*/ 8 h 30"/>
              <a:gd name="T6" fmla="*/ 11 w 31"/>
              <a:gd name="T7" fmla="*/ 30 h 30"/>
              <a:gd name="T8" fmla="*/ 31 w 31"/>
              <a:gd name="T9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0">
                <a:moveTo>
                  <a:pt x="31" y="6"/>
                </a:moveTo>
                <a:cubicBezTo>
                  <a:pt x="21" y="0"/>
                  <a:pt x="27" y="1"/>
                  <a:pt x="13" y="6"/>
                </a:cubicBezTo>
                <a:cubicBezTo>
                  <a:pt x="11" y="7"/>
                  <a:pt x="7" y="8"/>
                  <a:pt x="7" y="8"/>
                </a:cubicBezTo>
                <a:cubicBezTo>
                  <a:pt x="1" y="17"/>
                  <a:pt x="0" y="26"/>
                  <a:pt x="11" y="30"/>
                </a:cubicBezTo>
                <a:cubicBezTo>
                  <a:pt x="24" y="26"/>
                  <a:pt x="20" y="13"/>
                  <a:pt x="31" y="6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Freeform 10"/>
          <p:cNvSpPr>
            <a:spLocks/>
          </p:cNvSpPr>
          <p:nvPr/>
        </p:nvSpPr>
        <p:spPr bwMode="auto">
          <a:xfrm>
            <a:off x="762000" y="4651375"/>
            <a:ext cx="68263" cy="53975"/>
          </a:xfrm>
          <a:custGeom>
            <a:avLst/>
            <a:gdLst>
              <a:gd name="T0" fmla="*/ 40 w 43"/>
              <a:gd name="T1" fmla="*/ 14 h 34"/>
              <a:gd name="T2" fmla="*/ 32 w 43"/>
              <a:gd name="T3" fmla="*/ 0 h 34"/>
              <a:gd name="T4" fmla="*/ 4 w 43"/>
              <a:gd name="T5" fmla="*/ 12 h 34"/>
              <a:gd name="T6" fmla="*/ 22 w 43"/>
              <a:gd name="T7" fmla="*/ 34 h 34"/>
              <a:gd name="T8" fmla="*/ 40 w 43"/>
              <a:gd name="T9" fmla="*/ 1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4">
                <a:moveTo>
                  <a:pt x="40" y="14"/>
                </a:moveTo>
                <a:cubicBezTo>
                  <a:pt x="43" y="5"/>
                  <a:pt x="40" y="3"/>
                  <a:pt x="32" y="0"/>
                </a:cubicBezTo>
                <a:cubicBezTo>
                  <a:pt x="17" y="2"/>
                  <a:pt x="15" y="4"/>
                  <a:pt x="4" y="12"/>
                </a:cubicBezTo>
                <a:cubicBezTo>
                  <a:pt x="0" y="24"/>
                  <a:pt x="12" y="29"/>
                  <a:pt x="22" y="34"/>
                </a:cubicBezTo>
                <a:cubicBezTo>
                  <a:pt x="34" y="32"/>
                  <a:pt x="40" y="26"/>
                  <a:pt x="40" y="14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2" name="wipe out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296400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855663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48000"/>
            <a:ext cx="3857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2057400"/>
            <a:ext cx="358775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29000"/>
            <a:ext cx="431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34925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429000"/>
            <a:ext cx="3508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0"/>
            <a:ext cx="7315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603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174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16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2"/>
                </p:tgtEl>
              </p:cMediaNode>
            </p:audio>
          </p:childTnLst>
        </p:cTn>
      </p:par>
    </p:tnLst>
    <p:bldLst>
      <p:bldP spid="174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90600" y="5715000"/>
            <a:ext cx="7315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9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5791200"/>
            <a:ext cx="7315200" cy="1066800"/>
          </a:xfrm>
          <a:gradFill rotWithShape="0">
            <a:gsLst>
              <a:gs pos="0">
                <a:schemeClr val="bg2"/>
              </a:gs>
              <a:gs pos="100000">
                <a:srgbClr val="9966FF"/>
              </a:gs>
            </a:gsLst>
            <a:lin ang="5400000" scaled="1"/>
          </a:gradFill>
        </p:spPr>
        <p:txBody>
          <a:bodyPr/>
          <a:lstStyle/>
          <a:p>
            <a:pPr algn="ctr">
              <a:buFontTx/>
              <a:buNone/>
            </a:pPr>
            <a:r>
              <a:rPr lang="en-US" sz="2000" b="1" i="1"/>
              <a:t>WHAT  SHOULD  YOU  DO  IF  YOU  KNOW                            YOU  ARE  BEING  FOLLOWED?</a:t>
            </a:r>
          </a:p>
        </p:txBody>
      </p:sp>
      <p:pic>
        <p:nvPicPr>
          <p:cNvPr id="18442" name="Picture 10" descr="DGP002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76200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724400" y="4495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5181600" y="4495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990600" y="5715000"/>
            <a:ext cx="7315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9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5791200"/>
            <a:ext cx="7315200" cy="1066800"/>
          </a:xfrm>
          <a:gradFill rotWithShape="0">
            <a:gsLst>
              <a:gs pos="0">
                <a:schemeClr val="bg2"/>
              </a:gs>
              <a:gs pos="100000">
                <a:srgbClr val="9966FF"/>
              </a:gs>
            </a:gsLst>
            <a:lin ang="5400000" scaled="1"/>
          </a:gradFill>
        </p:spPr>
        <p:txBody>
          <a:bodyPr/>
          <a:lstStyle/>
          <a:p>
            <a:pPr algn="ctr">
              <a:buFontTx/>
              <a:buNone/>
            </a:pPr>
            <a:r>
              <a:rPr lang="en-US" sz="2000" b="1" i="1"/>
              <a:t>WHAT  SHOULD  YOU  DO  IF  YOU  KNOW                             YOU  ARE  BEING  FOLLOWED?</a:t>
            </a:r>
          </a:p>
        </p:txBody>
      </p:sp>
      <p:pic>
        <p:nvPicPr>
          <p:cNvPr id="20485" name="Picture 5" descr="DGP002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76200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4724400" y="4495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181600" y="44958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488" name="Picture 8" descr="DGP001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6"/>
          <a:stretch>
            <a:fillRect/>
          </a:stretch>
        </p:blipFill>
        <p:spPr bwMode="auto">
          <a:xfrm>
            <a:off x="4267200" y="4800600"/>
            <a:ext cx="1600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4419600" y="5105400"/>
            <a:ext cx="228600" cy="762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FF3300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5486400" y="5105400"/>
            <a:ext cx="228600" cy="762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50000">
                <a:srgbClr val="FF3300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reda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990600" y="5715000"/>
            <a:ext cx="7315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5791200"/>
            <a:ext cx="7315200" cy="1066800"/>
          </a:xfrm>
          <a:gradFill rotWithShape="0">
            <a:gsLst>
              <a:gs pos="0">
                <a:schemeClr val="bg2"/>
              </a:gs>
              <a:gs pos="100000">
                <a:srgbClr val="9966FF"/>
              </a:gs>
            </a:gsLst>
            <a:lin ang="5400000" scaled="1"/>
          </a:gradFill>
        </p:spPr>
        <p:txBody>
          <a:bodyPr/>
          <a:lstStyle/>
          <a:p>
            <a:pPr algn="ctr">
              <a:buFontTx/>
              <a:buNone/>
            </a:pPr>
            <a:r>
              <a:rPr lang="en-US" sz="2000" b="1" i="1"/>
              <a:t>WHAT  SHOULD  YOU  DO  IF  YOU  KNOW                            YOU  ARE  BEING  FOLLOWED?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5486400"/>
            <a:ext cx="3810000" cy="6096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800" b="1">
                <a:solidFill>
                  <a:srgbClr val="CC99FF"/>
                </a:solidFill>
              </a:rPr>
              <a:t>Courtesy of Shell Oil Company 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990600" y="0"/>
            <a:ext cx="73152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CC99FF"/>
                </a:solidFill>
              </a:rPr>
              <a:t>Dial cell phone emergency #</a:t>
            </a:r>
          </a:p>
          <a:p>
            <a:pPr algn="ctr" eaLnBrk="0" hangingPunct="0"/>
            <a:r>
              <a:rPr lang="en-US" sz="2000" b="1">
                <a:solidFill>
                  <a:srgbClr val="CC99FF"/>
                </a:solidFill>
              </a:rPr>
              <a:t>Drive to the nearest police station, or </a:t>
            </a:r>
            <a:r>
              <a:rPr lang="en-US" sz="2000" b="1" i="1">
                <a:solidFill>
                  <a:srgbClr val="CC99FF"/>
                </a:solidFill>
              </a:rPr>
              <a:t>other options ???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4724400" cy="4648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   When driving, especially in questionable neighborhoods      scan the situation ahead: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-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Look for suspicious          individuals at corners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-  If possible, try to time the light       to avoid stopping at that intersection. (be sure doors          are locked and windows are up)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-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have to stop…stop while    you can still see the back tires of car in front of you (so you will  have an escape path if needed)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   </a:t>
            </a: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9800"/>
            <a:ext cx="3429000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00400"/>
            <a:ext cx="414338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81400"/>
            <a:ext cx="1873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124200"/>
            <a:ext cx="173038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86200"/>
            <a:ext cx="20955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200400"/>
            <a:ext cx="1682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0"/>
            <a:ext cx="1698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200400"/>
            <a:ext cx="1746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533400" y="2438400"/>
            <a:ext cx="4419600" cy="27432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Some neighborhoods</a:t>
            </a:r>
          </a:p>
          <a:p>
            <a:pPr algn="ctr"/>
            <a:r>
              <a:rPr lang="en-US" sz="2000" b="1"/>
              <a:t> especially in large urban</a:t>
            </a:r>
          </a:p>
          <a:p>
            <a:pPr algn="ctr"/>
            <a:r>
              <a:rPr lang="en-US" sz="2000" b="1"/>
              <a:t> areas are noted for crime</a:t>
            </a:r>
          </a:p>
          <a:p>
            <a:pPr algn="ctr"/>
            <a:r>
              <a:rPr lang="en-US" sz="2000" b="1"/>
              <a:t>and assault on motorists. </a:t>
            </a:r>
          </a:p>
          <a:p>
            <a:pPr algn="ctr"/>
            <a:r>
              <a:rPr lang="en-US" sz="2000" b="1"/>
              <a:t>What are some strategies</a:t>
            </a:r>
          </a:p>
          <a:p>
            <a:pPr algn="ctr"/>
            <a:r>
              <a:rPr lang="en-US" sz="2000" b="1"/>
              <a:t> for staying safe in these areas?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 autoUpdateAnimBg="0"/>
      <p:bldP spid="308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4876800" y="1371600"/>
            <a:ext cx="4038600" cy="32766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000" b="1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876800" y="4648200"/>
            <a:ext cx="4038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700" i="1">
                <a:solidFill>
                  <a:schemeClr val="bg2"/>
                </a:solidFill>
              </a:rPr>
              <a:t>Courtesy of:  AAA Foundation for Traffic Safety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752600"/>
            <a:ext cx="4572000" cy="4648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   When driving, especially in questionable neighborhoods      scan the situation ahead: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-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Look for suspicious          individuals at corners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-  If possible, try to time the light       to avoid stopping at that intersection. (be sure doors          are locked and windows are up)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-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have to stop…stop while    you can still see the back tires of car in front of you (so you will  have an escape path if needed)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   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5181600"/>
            <a:ext cx="3276600" cy="6096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000" b="1" i="1"/>
              <a:t>Look for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000" b="1" i="1"/>
              <a:t>suspicious situations</a:t>
            </a:r>
          </a:p>
        </p:txBody>
      </p:sp>
      <p:sp>
        <p:nvSpPr>
          <p:cNvPr id="63494" name="WordArt 6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5181600" y="1752600"/>
            <a:ext cx="3429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5181600" y="1752600"/>
            <a:ext cx="0" cy="25146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5181600" y="4267200"/>
            <a:ext cx="3429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8610600" y="1752600"/>
            <a:ext cx="0" cy="25146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3505" name="boxed in video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352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022" fill="hold"/>
                                        <p:tgtEl>
                                          <p:spTgt spid="63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50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35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505"/>
                  </p:tgtEl>
                </p:cond>
              </p:nextCondLst>
            </p:seq>
          </p:childTnLst>
        </p:cTn>
      </p:par>
    </p:tnLst>
    <p:bldLst>
      <p:bldP spid="634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57400"/>
            <a:ext cx="3962400" cy="2971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="1"/>
              <a:t>   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think                they intend harm…</a:t>
            </a:r>
            <a:r>
              <a:rPr lang="en-US" sz="2400" b="1"/>
              <a:t>              Be ready to quickly drive off while   sounding horn repeatedly.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/>
              <a:t> 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5334000"/>
            <a:ext cx="4495800" cy="114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 i="1"/>
              <a:t>    Be alert to carjackers…even people who are well-dressed and appear to be business men.</a:t>
            </a: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3570288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04800" y="2362200"/>
            <a:ext cx="4419600" cy="16764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What should you do if you</a:t>
            </a:r>
          </a:p>
          <a:p>
            <a:pPr algn="ctr"/>
            <a:r>
              <a:rPr lang="en-US" sz="2000" b="1"/>
              <a:t> suspect an approaching person</a:t>
            </a:r>
          </a:p>
          <a:p>
            <a:pPr algn="ctr"/>
            <a:r>
              <a:rPr lang="en-US" sz="2000" b="1"/>
              <a:t> intends to victimize you?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91000"/>
            <a:ext cx="11064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/>
      <p:bldP spid="410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38"/>
          <a:stretch>
            <a:fillRect/>
          </a:stretch>
        </p:blipFill>
        <p:spPr bwMode="auto">
          <a:xfrm>
            <a:off x="5029200" y="1752600"/>
            <a:ext cx="2667000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9" name="Freeform 9"/>
          <p:cNvSpPr>
            <a:spLocks/>
          </p:cNvSpPr>
          <p:nvPr/>
        </p:nvSpPr>
        <p:spPr bwMode="auto">
          <a:xfrm>
            <a:off x="6892925" y="4227513"/>
            <a:ext cx="895350" cy="715962"/>
          </a:xfrm>
          <a:custGeom>
            <a:avLst/>
            <a:gdLst>
              <a:gd name="T0" fmla="*/ 491 w 564"/>
              <a:gd name="T1" fmla="*/ 0 h 451"/>
              <a:gd name="T2" fmla="*/ 441 w 564"/>
              <a:gd name="T3" fmla="*/ 125 h 451"/>
              <a:gd name="T4" fmla="*/ 324 w 564"/>
              <a:gd name="T5" fmla="*/ 150 h 451"/>
              <a:gd name="T6" fmla="*/ 299 w 564"/>
              <a:gd name="T7" fmla="*/ 217 h 451"/>
              <a:gd name="T8" fmla="*/ 166 w 564"/>
              <a:gd name="T9" fmla="*/ 267 h 451"/>
              <a:gd name="T10" fmla="*/ 66 w 564"/>
              <a:gd name="T11" fmla="*/ 342 h 451"/>
              <a:gd name="T12" fmla="*/ 7 w 564"/>
              <a:gd name="T13" fmla="*/ 367 h 451"/>
              <a:gd name="T14" fmla="*/ 32 w 564"/>
              <a:gd name="T15" fmla="*/ 359 h 451"/>
              <a:gd name="T16" fmla="*/ 274 w 564"/>
              <a:gd name="T17" fmla="*/ 392 h 451"/>
              <a:gd name="T18" fmla="*/ 408 w 564"/>
              <a:gd name="T19" fmla="*/ 417 h 451"/>
              <a:gd name="T20" fmla="*/ 491 w 564"/>
              <a:gd name="T21" fmla="*/ 451 h 451"/>
              <a:gd name="T22" fmla="*/ 500 w 564"/>
              <a:gd name="T23" fmla="*/ 175 h 451"/>
              <a:gd name="T24" fmla="*/ 491 w 564"/>
              <a:gd name="T25" fmla="*/ 0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4" h="451">
                <a:moveTo>
                  <a:pt x="491" y="0"/>
                </a:moveTo>
                <a:cubicBezTo>
                  <a:pt x="485" y="29"/>
                  <a:pt x="469" y="111"/>
                  <a:pt x="441" y="125"/>
                </a:cubicBezTo>
                <a:cubicBezTo>
                  <a:pt x="417" y="137"/>
                  <a:pt x="353" y="145"/>
                  <a:pt x="324" y="150"/>
                </a:cubicBezTo>
                <a:cubicBezTo>
                  <a:pt x="316" y="172"/>
                  <a:pt x="315" y="199"/>
                  <a:pt x="299" y="217"/>
                </a:cubicBezTo>
                <a:cubicBezTo>
                  <a:pt x="289" y="228"/>
                  <a:pt x="171" y="265"/>
                  <a:pt x="166" y="267"/>
                </a:cubicBezTo>
                <a:cubicBezTo>
                  <a:pt x="133" y="292"/>
                  <a:pt x="99" y="317"/>
                  <a:pt x="66" y="342"/>
                </a:cubicBezTo>
                <a:cubicBezTo>
                  <a:pt x="15" y="380"/>
                  <a:pt x="69" y="312"/>
                  <a:pt x="7" y="367"/>
                </a:cubicBezTo>
                <a:cubicBezTo>
                  <a:pt x="0" y="373"/>
                  <a:pt x="24" y="362"/>
                  <a:pt x="32" y="359"/>
                </a:cubicBezTo>
                <a:cubicBezTo>
                  <a:pt x="111" y="384"/>
                  <a:pt x="192" y="384"/>
                  <a:pt x="274" y="392"/>
                </a:cubicBezTo>
                <a:cubicBezTo>
                  <a:pt x="318" y="408"/>
                  <a:pt x="363" y="406"/>
                  <a:pt x="408" y="417"/>
                </a:cubicBezTo>
                <a:cubicBezTo>
                  <a:pt x="437" y="424"/>
                  <a:pt x="463" y="441"/>
                  <a:pt x="491" y="451"/>
                </a:cubicBezTo>
                <a:cubicBezTo>
                  <a:pt x="564" y="401"/>
                  <a:pt x="508" y="257"/>
                  <a:pt x="500" y="175"/>
                </a:cubicBezTo>
                <a:cubicBezTo>
                  <a:pt x="509" y="38"/>
                  <a:pt x="519" y="96"/>
                  <a:pt x="491" y="0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0" name="Picture 10" descr="DGP00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7874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DGP001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43400"/>
            <a:ext cx="768350" cy="3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DGP00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7874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DGP001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43400"/>
            <a:ext cx="768350" cy="3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038600" cy="32766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Intentionally bumping your car from behind…</a:t>
            </a:r>
            <a:r>
              <a:rPr lang="en-US" sz="2000" b="1"/>
              <a:t> (hoping you’ll get out to discuss   “the accident” then they’ll rob you or highjack your car) </a:t>
            </a:r>
          </a:p>
          <a:p>
            <a:pPr>
              <a:buFontTx/>
              <a:buNone/>
            </a:pPr>
            <a:r>
              <a:rPr lang="en-US" sz="2000" b="1"/>
              <a:t>      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381000" y="3810000"/>
            <a:ext cx="4419600" cy="16764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What might be some other</a:t>
            </a:r>
          </a:p>
          <a:p>
            <a:pPr algn="ctr"/>
            <a:r>
              <a:rPr lang="en-US" sz="2000" b="1"/>
              <a:t> “</a:t>
            </a:r>
            <a:r>
              <a:rPr lang="en-US" sz="2000" b="1" i="1"/>
              <a:t>creative ways</a:t>
            </a:r>
            <a:r>
              <a:rPr lang="en-US" sz="2000" b="1"/>
              <a:t>” carjackers</a:t>
            </a:r>
          </a:p>
          <a:p>
            <a:pPr algn="ctr"/>
            <a:r>
              <a:rPr lang="en-US" sz="2000" b="1"/>
              <a:t>could get you out of your car?</a:t>
            </a: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H="1">
            <a:off x="7772400" y="3886200"/>
            <a:ext cx="685800" cy="457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8" grpId="0" autoUpdateAnimBg="0"/>
      <p:bldP spid="5139" grpId="0" animBg="1" autoUpdateAnimBg="0"/>
      <p:bldP spid="51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5486400"/>
            <a:ext cx="82296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Be ready to drive off if you suspect this…motion them to follow you and drive to a police station.</a:t>
            </a:r>
          </a:p>
          <a:p>
            <a:pPr>
              <a:buFontTx/>
              <a:buNone/>
            </a:pPr>
            <a:endParaRPr lang="en-US" sz="2000"/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38"/>
          <a:stretch>
            <a:fillRect/>
          </a:stretch>
        </p:blipFill>
        <p:spPr bwMode="auto">
          <a:xfrm>
            <a:off x="5029200" y="1752600"/>
            <a:ext cx="2667000" cy="352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Freeform 6"/>
          <p:cNvSpPr>
            <a:spLocks/>
          </p:cNvSpPr>
          <p:nvPr/>
        </p:nvSpPr>
        <p:spPr bwMode="auto">
          <a:xfrm>
            <a:off x="6892925" y="4227513"/>
            <a:ext cx="895350" cy="715962"/>
          </a:xfrm>
          <a:custGeom>
            <a:avLst/>
            <a:gdLst>
              <a:gd name="T0" fmla="*/ 491 w 564"/>
              <a:gd name="T1" fmla="*/ 0 h 451"/>
              <a:gd name="T2" fmla="*/ 441 w 564"/>
              <a:gd name="T3" fmla="*/ 125 h 451"/>
              <a:gd name="T4" fmla="*/ 324 w 564"/>
              <a:gd name="T5" fmla="*/ 150 h 451"/>
              <a:gd name="T6" fmla="*/ 299 w 564"/>
              <a:gd name="T7" fmla="*/ 217 h 451"/>
              <a:gd name="T8" fmla="*/ 166 w 564"/>
              <a:gd name="T9" fmla="*/ 267 h 451"/>
              <a:gd name="T10" fmla="*/ 66 w 564"/>
              <a:gd name="T11" fmla="*/ 342 h 451"/>
              <a:gd name="T12" fmla="*/ 7 w 564"/>
              <a:gd name="T13" fmla="*/ 367 h 451"/>
              <a:gd name="T14" fmla="*/ 32 w 564"/>
              <a:gd name="T15" fmla="*/ 359 h 451"/>
              <a:gd name="T16" fmla="*/ 274 w 564"/>
              <a:gd name="T17" fmla="*/ 392 h 451"/>
              <a:gd name="T18" fmla="*/ 408 w 564"/>
              <a:gd name="T19" fmla="*/ 417 h 451"/>
              <a:gd name="T20" fmla="*/ 491 w 564"/>
              <a:gd name="T21" fmla="*/ 451 h 451"/>
              <a:gd name="T22" fmla="*/ 500 w 564"/>
              <a:gd name="T23" fmla="*/ 175 h 451"/>
              <a:gd name="T24" fmla="*/ 491 w 564"/>
              <a:gd name="T25" fmla="*/ 0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4" h="451">
                <a:moveTo>
                  <a:pt x="491" y="0"/>
                </a:moveTo>
                <a:cubicBezTo>
                  <a:pt x="485" y="29"/>
                  <a:pt x="469" y="111"/>
                  <a:pt x="441" y="125"/>
                </a:cubicBezTo>
                <a:cubicBezTo>
                  <a:pt x="417" y="137"/>
                  <a:pt x="353" y="145"/>
                  <a:pt x="324" y="150"/>
                </a:cubicBezTo>
                <a:cubicBezTo>
                  <a:pt x="316" y="172"/>
                  <a:pt x="315" y="199"/>
                  <a:pt x="299" y="217"/>
                </a:cubicBezTo>
                <a:cubicBezTo>
                  <a:pt x="289" y="228"/>
                  <a:pt x="171" y="265"/>
                  <a:pt x="166" y="267"/>
                </a:cubicBezTo>
                <a:cubicBezTo>
                  <a:pt x="133" y="292"/>
                  <a:pt x="99" y="317"/>
                  <a:pt x="66" y="342"/>
                </a:cubicBezTo>
                <a:cubicBezTo>
                  <a:pt x="15" y="380"/>
                  <a:pt x="69" y="312"/>
                  <a:pt x="7" y="367"/>
                </a:cubicBezTo>
                <a:cubicBezTo>
                  <a:pt x="0" y="373"/>
                  <a:pt x="24" y="362"/>
                  <a:pt x="32" y="359"/>
                </a:cubicBezTo>
                <a:cubicBezTo>
                  <a:pt x="111" y="384"/>
                  <a:pt x="192" y="384"/>
                  <a:pt x="274" y="392"/>
                </a:cubicBezTo>
                <a:cubicBezTo>
                  <a:pt x="318" y="408"/>
                  <a:pt x="363" y="406"/>
                  <a:pt x="408" y="417"/>
                </a:cubicBezTo>
                <a:cubicBezTo>
                  <a:pt x="437" y="424"/>
                  <a:pt x="463" y="441"/>
                  <a:pt x="491" y="451"/>
                </a:cubicBezTo>
                <a:cubicBezTo>
                  <a:pt x="564" y="401"/>
                  <a:pt x="508" y="257"/>
                  <a:pt x="500" y="175"/>
                </a:cubicBezTo>
                <a:cubicBezTo>
                  <a:pt x="509" y="38"/>
                  <a:pt x="519" y="96"/>
                  <a:pt x="491" y="0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35" name="Picture 7" descr="DGP00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7874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DGP00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7874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DGP001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4800"/>
            <a:ext cx="768350" cy="3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51" name="Rectangle 2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038600" cy="32766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Intentionally bumping your car from behind…</a:t>
            </a:r>
            <a:r>
              <a:rPr lang="en-US" sz="2000" b="1"/>
              <a:t> (hoping you’ll get out to discuss   “the accident” then they’ll rob you or highjack your car) </a:t>
            </a:r>
          </a:p>
          <a:p>
            <a:pPr>
              <a:buFontTx/>
              <a:buNone/>
            </a:pPr>
            <a:r>
              <a:rPr lang="en-US" sz="2000" b="1"/>
              <a:t>     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5029200" y="2133600"/>
            <a:ext cx="3352800" cy="2971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/>
          </a:p>
        </p:txBody>
      </p:sp>
      <p:sp>
        <p:nvSpPr>
          <p:cNvPr id="65539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5181600" y="4572000"/>
            <a:ext cx="30480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800" i="1">
                <a:solidFill>
                  <a:schemeClr val="bg2"/>
                </a:solidFill>
              </a:rPr>
              <a:t>VIDEO WILL SOON PLAY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5181600" y="4572000"/>
            <a:ext cx="3048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800" i="1">
              <a:solidFill>
                <a:schemeClr val="bg2"/>
              </a:solidFill>
            </a:endParaRPr>
          </a:p>
          <a:p>
            <a:pPr algn="ctr"/>
            <a:r>
              <a:rPr lang="en-US" sz="800" i="1">
                <a:solidFill>
                  <a:schemeClr val="bg2"/>
                </a:solidFill>
              </a:rPr>
              <a:t>Courtesy of:  AAA Foundation for Traffic Safety</a:t>
            </a:r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5181600" y="2286000"/>
            <a:ext cx="304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5181600" y="2286000"/>
            <a:ext cx="0" cy="2667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>
            <a:off x="5181600" y="4953000"/>
            <a:ext cx="304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>
            <a:off x="8229600" y="2286000"/>
            <a:ext cx="0" cy="2667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5486400"/>
            <a:ext cx="8229600" cy="11430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Be ready to drive off if you suspect this…motion them to follow you and drive to a police station.</a:t>
            </a:r>
          </a:p>
          <a:p>
            <a:pPr>
              <a:buFontTx/>
              <a:buNone/>
            </a:pPr>
            <a:endParaRPr lang="en-US" sz="2000"/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038600" cy="32766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Intentionally bumping your car from behind…</a:t>
            </a:r>
            <a:r>
              <a:rPr lang="en-US" sz="2000" b="1"/>
              <a:t> (hoping you’ll get out to discuss   “the accident” then they’ll rob you or highjack your car) </a:t>
            </a:r>
          </a:p>
          <a:p>
            <a:pPr>
              <a:buFontTx/>
              <a:buNone/>
            </a:pPr>
            <a:r>
              <a:rPr lang="en-US" sz="2000" b="1"/>
              <a:t>      </a:t>
            </a:r>
          </a:p>
        </p:txBody>
      </p:sp>
      <p:pic>
        <p:nvPicPr>
          <p:cNvPr id="65549" name="car bump video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016" fill="hold"/>
                                        <p:tgtEl>
                                          <p:spTgt spid="655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554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5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55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549"/>
                  </p:tgtEl>
                </p:cond>
              </p:nextCondLst>
            </p:seq>
          </p:childTnLst>
        </p:cTn>
      </p:par>
    </p:tnLst>
    <p:bldLst>
      <p:bldP spid="65540" grpId="0" animBg="1" autoUpdateAnimBg="0"/>
      <p:bldP spid="6554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4191000" cy="2362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 i="1"/>
              <a:t>OTHER PLOYS: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    Unauthorized use of lights or sirens </a:t>
            </a:r>
            <a:r>
              <a:rPr lang="en-US" sz="1800" b="1" i="1"/>
              <a:t>(pretending to be a police officer)</a:t>
            </a:r>
            <a:r>
              <a:rPr lang="en-US" sz="2000" b="1"/>
              <a:t> to pull motorist over and rob them.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/>
              <a:t>    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8" name="WordArt 4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675322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Staying Safe . . . Personal Security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743200"/>
            <a:ext cx="379095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457200" y="3962400"/>
            <a:ext cx="3657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If suspicious, do not get   out of your car </a:t>
            </a:r>
            <a:r>
              <a:rPr lang="en-US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(ask to see ID, keeping window up)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…if you have a cell  phone call the emergency number for the real police.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04800" y="2667000"/>
            <a:ext cx="4419600" cy="1676400"/>
          </a:xfrm>
          <a:prstGeom prst="rect">
            <a:avLst/>
          </a:prstGeom>
          <a:gradFill rotWithShape="0">
            <a:gsLst>
              <a:gs pos="0">
                <a:srgbClr val="139FFF"/>
              </a:gs>
              <a:gs pos="100000">
                <a:schemeClr val="bg1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What might be some other</a:t>
            </a:r>
          </a:p>
          <a:p>
            <a:pPr algn="ctr"/>
            <a:r>
              <a:rPr lang="en-US" sz="2000" b="1"/>
              <a:t> “</a:t>
            </a:r>
            <a:r>
              <a:rPr lang="en-US" sz="2000" b="1" i="1"/>
              <a:t>creative ways</a:t>
            </a:r>
            <a:r>
              <a:rPr lang="en-US" sz="2000" b="1"/>
              <a:t>” these criminals</a:t>
            </a:r>
          </a:p>
          <a:p>
            <a:pPr algn="ctr"/>
            <a:r>
              <a:rPr lang="en-US" sz="2000" b="1"/>
              <a:t>could victimize you?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 0.00324 L -0.425 0.0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 autoUpdateAnimBg="0"/>
      <p:bldP spid="21510" grpId="0" autoUpdateAnimBg="0"/>
      <p:bldP spid="21511" grpId="0" animBg="1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1340</Words>
  <Application>Microsoft Office PowerPoint</Application>
  <PresentationFormat>On-screen Show (4:3)</PresentationFormat>
  <Paragraphs>142</Paragraphs>
  <Slides>22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2010-10-21T21:55:11Z</dcterms:created>
  <dcterms:modified xsi:type="dcterms:W3CDTF">2014-07-01T20:32:47Z</dcterms:modified>
</cp:coreProperties>
</file>