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wma" ContentType="audio/x-ms-wma"/>
  <Default Extension="jpeg" ContentType="image/jpeg"/>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 id="2147483713" r:id="rId2"/>
  </p:sldMasterIdLst>
  <p:notesMasterIdLst>
    <p:notesMasterId r:id="rId37"/>
  </p:notesMasterIdLst>
  <p:handoutMasterIdLst>
    <p:handoutMasterId r:id="rId38"/>
  </p:handoutMasterIdLst>
  <p:sldIdLst>
    <p:sldId id="529" r:id="rId3"/>
    <p:sldId id="454" r:id="rId4"/>
    <p:sldId id="436" r:id="rId5"/>
    <p:sldId id="523" r:id="rId6"/>
    <p:sldId id="524" r:id="rId7"/>
    <p:sldId id="526" r:id="rId8"/>
    <p:sldId id="498" r:id="rId9"/>
    <p:sldId id="456" r:id="rId10"/>
    <p:sldId id="499" r:id="rId11"/>
    <p:sldId id="448" r:id="rId12"/>
    <p:sldId id="497" r:id="rId13"/>
    <p:sldId id="414" r:id="rId14"/>
    <p:sldId id="428" r:id="rId15"/>
    <p:sldId id="283" r:id="rId16"/>
    <p:sldId id="282" r:id="rId17"/>
    <p:sldId id="409" r:id="rId18"/>
    <p:sldId id="373" r:id="rId19"/>
    <p:sldId id="292" r:id="rId20"/>
    <p:sldId id="516" r:id="rId21"/>
    <p:sldId id="450" r:id="rId22"/>
    <p:sldId id="451" r:id="rId23"/>
    <p:sldId id="452" r:id="rId24"/>
    <p:sldId id="453" r:id="rId25"/>
    <p:sldId id="460" r:id="rId26"/>
    <p:sldId id="410" r:id="rId27"/>
    <p:sldId id="442" r:id="rId28"/>
    <p:sldId id="525" r:id="rId29"/>
    <p:sldId id="418" r:id="rId30"/>
    <p:sldId id="424" r:id="rId31"/>
    <p:sldId id="285" r:id="rId32"/>
    <p:sldId id="334" r:id="rId33"/>
    <p:sldId id="289" r:id="rId34"/>
    <p:sldId id="443" r:id="rId35"/>
    <p:sldId id="388"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B256"/>
    <a:srgbClr val="53DC22"/>
    <a:srgbClr val="99FF66"/>
    <a:srgbClr val="30C800"/>
    <a:srgbClr val="CCFF66"/>
    <a:srgbClr val="CC66FF"/>
    <a:srgbClr val="800080"/>
    <a:srgbClr val="3399FF"/>
    <a:srgbClr val="3333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4735" autoAdjust="0"/>
    <p:restoredTop sz="94574" autoAdjust="0"/>
  </p:normalViewPr>
  <p:slideViewPr>
    <p:cSldViewPr>
      <p:cViewPr varScale="1">
        <p:scale>
          <a:sx n="103" d="100"/>
          <a:sy n="103" d="100"/>
        </p:scale>
        <p:origin x="-792"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Lst>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21.xml"/><Relationship Id="rId26" Type="http://schemas.openxmlformats.org/officeDocument/2006/relationships/slide" Target="slides/slide30.xml"/><Relationship Id="rId3" Type="http://schemas.openxmlformats.org/officeDocument/2006/relationships/slide" Target="slides/slide4.xml"/><Relationship Id="rId21" Type="http://schemas.openxmlformats.org/officeDocument/2006/relationships/slide" Target="slides/slide25.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20.xml"/><Relationship Id="rId25" Type="http://schemas.openxmlformats.org/officeDocument/2006/relationships/slide" Target="slides/slide29.xml"/><Relationship Id="rId2" Type="http://schemas.openxmlformats.org/officeDocument/2006/relationships/slide" Target="slides/slide3.xml"/><Relationship Id="rId16" Type="http://schemas.openxmlformats.org/officeDocument/2006/relationships/slide" Target="slides/slide19.xml"/><Relationship Id="rId20" Type="http://schemas.openxmlformats.org/officeDocument/2006/relationships/slide" Target="slides/slide23.xml"/><Relationship Id="rId29" Type="http://schemas.openxmlformats.org/officeDocument/2006/relationships/slide" Target="slides/slide33.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8.xml"/><Relationship Id="rId5" Type="http://schemas.openxmlformats.org/officeDocument/2006/relationships/slide" Target="slides/slide6.xml"/><Relationship Id="rId15" Type="http://schemas.openxmlformats.org/officeDocument/2006/relationships/slide" Target="slides/slide18.xml"/><Relationship Id="rId23" Type="http://schemas.openxmlformats.org/officeDocument/2006/relationships/slide" Target="slides/slide27.xml"/><Relationship Id="rId28" Type="http://schemas.openxmlformats.org/officeDocument/2006/relationships/slide" Target="slides/slide32.xml"/><Relationship Id="rId10" Type="http://schemas.openxmlformats.org/officeDocument/2006/relationships/slide" Target="slides/slide11.xml"/><Relationship Id="rId19" Type="http://schemas.openxmlformats.org/officeDocument/2006/relationships/slide" Target="slides/slide22.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6.xml"/><Relationship Id="rId27" Type="http://schemas.openxmlformats.org/officeDocument/2006/relationships/slide" Target="slides/slide31.xml"/><Relationship Id="rId30"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1673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1674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1674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FD9732E-19E4-4E2C-9CCF-4627E6A5D672}" type="slidenum">
              <a:rPr lang="en-US"/>
              <a:pPr/>
              <a:t>‹#›</a:t>
            </a:fld>
            <a:endParaRPr lang="en-US"/>
          </a:p>
        </p:txBody>
      </p:sp>
    </p:spTree>
    <p:extLst>
      <p:ext uri="{BB962C8B-B14F-4D97-AF65-F5344CB8AC3E}">
        <p14:creationId xmlns:p14="http://schemas.microsoft.com/office/powerpoint/2010/main" val="1034177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53EB9B0-E1D9-4336-94C4-6130EED9848C}" type="slidenum">
              <a:rPr lang="en-US"/>
              <a:pPr/>
              <a:t>‹#›</a:t>
            </a:fld>
            <a:endParaRPr lang="en-US"/>
          </a:p>
        </p:txBody>
      </p:sp>
    </p:spTree>
    <p:extLst>
      <p:ext uri="{BB962C8B-B14F-4D97-AF65-F5344CB8AC3E}">
        <p14:creationId xmlns:p14="http://schemas.microsoft.com/office/powerpoint/2010/main" val="35973215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3AA884-F834-47B1-97AA-58E61A53EECA}" type="slidenum">
              <a:rPr lang="en-US"/>
              <a:pPr/>
              <a:t>‹#›</a:t>
            </a:fld>
            <a:endParaRPr lang="en-US"/>
          </a:p>
        </p:txBody>
      </p:sp>
    </p:spTree>
    <p:extLst>
      <p:ext uri="{BB962C8B-B14F-4D97-AF65-F5344CB8AC3E}">
        <p14:creationId xmlns:p14="http://schemas.microsoft.com/office/powerpoint/2010/main" val="262002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A955C5-9CE2-42CE-957E-5578EE37394F}" type="slidenum">
              <a:rPr lang="en-US"/>
              <a:pPr/>
              <a:t>‹#›</a:t>
            </a:fld>
            <a:endParaRPr lang="en-US"/>
          </a:p>
        </p:txBody>
      </p:sp>
    </p:spTree>
    <p:extLst>
      <p:ext uri="{BB962C8B-B14F-4D97-AF65-F5344CB8AC3E}">
        <p14:creationId xmlns:p14="http://schemas.microsoft.com/office/powerpoint/2010/main" val="3587760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26C937-70C2-4E72-A9DC-017A04DFEC4F}" type="slidenum">
              <a:rPr lang="en-US"/>
              <a:pPr/>
              <a:t>‹#›</a:t>
            </a:fld>
            <a:endParaRPr lang="en-US"/>
          </a:p>
        </p:txBody>
      </p:sp>
    </p:spTree>
    <p:extLst>
      <p:ext uri="{BB962C8B-B14F-4D97-AF65-F5344CB8AC3E}">
        <p14:creationId xmlns:p14="http://schemas.microsoft.com/office/powerpoint/2010/main" val="3818622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C23CE5C-E55A-4C42-8CB8-D117B6E40A85}" type="slidenum">
              <a:rPr lang="en-US"/>
              <a:pPr/>
              <a:t>‹#›</a:t>
            </a:fld>
            <a:endParaRPr lang="en-US"/>
          </a:p>
        </p:txBody>
      </p:sp>
    </p:spTree>
    <p:extLst>
      <p:ext uri="{BB962C8B-B14F-4D97-AF65-F5344CB8AC3E}">
        <p14:creationId xmlns:p14="http://schemas.microsoft.com/office/powerpoint/2010/main" val="1590195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662B1BA7-736A-4564-AFA9-4B817AFE4F80}" type="slidenum">
              <a:rPr lang="en-US"/>
              <a:pPr/>
              <a:t>‹#›</a:t>
            </a:fld>
            <a:endParaRPr lang="en-US"/>
          </a:p>
        </p:txBody>
      </p:sp>
    </p:spTree>
    <p:extLst>
      <p:ext uri="{BB962C8B-B14F-4D97-AF65-F5344CB8AC3E}">
        <p14:creationId xmlns:p14="http://schemas.microsoft.com/office/powerpoint/2010/main" val="970124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CCCC078-B717-4184-9941-265D5AC4DB4C}" type="slidenum">
              <a:rPr lang="en-US"/>
              <a:pPr/>
              <a:t>‹#›</a:t>
            </a:fld>
            <a:endParaRPr lang="en-US"/>
          </a:p>
        </p:txBody>
      </p:sp>
    </p:spTree>
    <p:extLst>
      <p:ext uri="{BB962C8B-B14F-4D97-AF65-F5344CB8AC3E}">
        <p14:creationId xmlns:p14="http://schemas.microsoft.com/office/powerpoint/2010/main" val="1987862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18B0D88-30D5-4A34-A6AE-DA69EC9FE68E}" type="slidenum">
              <a:rPr lang="en-US"/>
              <a:pPr/>
              <a:t>‹#›</a:t>
            </a:fld>
            <a:endParaRPr lang="en-US"/>
          </a:p>
        </p:txBody>
      </p:sp>
    </p:spTree>
    <p:extLst>
      <p:ext uri="{BB962C8B-B14F-4D97-AF65-F5344CB8AC3E}">
        <p14:creationId xmlns:p14="http://schemas.microsoft.com/office/powerpoint/2010/main" val="959753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1EE559-8BB4-4448-B153-AD8DA03D4C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308003"/>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59D06-06E3-44D8-AB36-A9F5F419F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79666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461E-C914-49AF-9A07-A65BD7AE27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858988"/>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D409D9-D7BE-41FD-98D0-B6E73C0F0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402946"/>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F23D2E-B3FE-4CD4-8283-BDD8F3B5ACA0}" type="slidenum">
              <a:rPr lang="en-US"/>
              <a:pPr/>
              <a:t>‹#›</a:t>
            </a:fld>
            <a:endParaRPr lang="en-US"/>
          </a:p>
        </p:txBody>
      </p:sp>
    </p:spTree>
    <p:extLst>
      <p:ext uri="{BB962C8B-B14F-4D97-AF65-F5344CB8AC3E}">
        <p14:creationId xmlns:p14="http://schemas.microsoft.com/office/powerpoint/2010/main" val="1247414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37E496-EDD4-4295-977A-A99A4CBA1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814920"/>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E27458-2DE5-4A90-A18E-05ECDE0865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429292"/>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661F91-D815-4A18-86DE-F517E738F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615003"/>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7D58C3-D77A-45A8-A9EB-18CE73F10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548533"/>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83A058-70AB-4EF1-85C3-9CEC168564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15564"/>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07989-9766-436B-AF3F-6BFB2C1FD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99979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AC5504-1C94-4D68-922F-E051B2AB23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02825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FB3076-DCF7-46BF-98D2-5E390BB6AA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8108936"/>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E7DB19-B378-4450-B144-8A6D04F8D0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10023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09D8A1C-0F8A-4403-A517-10C625DA7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96618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22941C-D6BC-4540-8C85-BB58D179D5ED}" type="slidenum">
              <a:rPr lang="en-US"/>
              <a:pPr/>
              <a:t>‹#›</a:t>
            </a:fld>
            <a:endParaRPr lang="en-US"/>
          </a:p>
        </p:txBody>
      </p:sp>
    </p:spTree>
    <p:extLst>
      <p:ext uri="{BB962C8B-B14F-4D97-AF65-F5344CB8AC3E}">
        <p14:creationId xmlns:p14="http://schemas.microsoft.com/office/powerpoint/2010/main" val="241366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1DCAE4B-E49C-4EDF-852D-841DADD1E8C6}" type="slidenum">
              <a:rPr lang="en-US"/>
              <a:pPr/>
              <a:t>‹#›</a:t>
            </a:fld>
            <a:endParaRPr lang="en-US"/>
          </a:p>
        </p:txBody>
      </p:sp>
    </p:spTree>
    <p:extLst>
      <p:ext uri="{BB962C8B-B14F-4D97-AF65-F5344CB8AC3E}">
        <p14:creationId xmlns:p14="http://schemas.microsoft.com/office/powerpoint/2010/main" val="3905875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767B017-E791-42AB-84CB-78B223E4A179}" type="slidenum">
              <a:rPr lang="en-US"/>
              <a:pPr/>
              <a:t>‹#›</a:t>
            </a:fld>
            <a:endParaRPr lang="en-US"/>
          </a:p>
        </p:txBody>
      </p:sp>
    </p:spTree>
    <p:extLst>
      <p:ext uri="{BB962C8B-B14F-4D97-AF65-F5344CB8AC3E}">
        <p14:creationId xmlns:p14="http://schemas.microsoft.com/office/powerpoint/2010/main" val="2344372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368CB53-CDEC-4168-9F56-FAD533F9DF3B}" type="slidenum">
              <a:rPr lang="en-US"/>
              <a:pPr/>
              <a:t>‹#›</a:t>
            </a:fld>
            <a:endParaRPr lang="en-US"/>
          </a:p>
        </p:txBody>
      </p:sp>
    </p:spTree>
    <p:extLst>
      <p:ext uri="{BB962C8B-B14F-4D97-AF65-F5344CB8AC3E}">
        <p14:creationId xmlns:p14="http://schemas.microsoft.com/office/powerpoint/2010/main" val="405726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38A759E-33AB-433D-9BAA-CCCC3E7BABA4}" type="slidenum">
              <a:rPr lang="en-US"/>
              <a:pPr/>
              <a:t>‹#›</a:t>
            </a:fld>
            <a:endParaRPr lang="en-US"/>
          </a:p>
        </p:txBody>
      </p:sp>
    </p:spTree>
    <p:extLst>
      <p:ext uri="{BB962C8B-B14F-4D97-AF65-F5344CB8AC3E}">
        <p14:creationId xmlns:p14="http://schemas.microsoft.com/office/powerpoint/2010/main" val="99463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8139C01-F458-416C-B56F-5C10049825D9}" type="slidenum">
              <a:rPr lang="en-US"/>
              <a:pPr/>
              <a:t>‹#›</a:t>
            </a:fld>
            <a:endParaRPr lang="en-US"/>
          </a:p>
        </p:txBody>
      </p:sp>
    </p:spTree>
    <p:extLst>
      <p:ext uri="{BB962C8B-B14F-4D97-AF65-F5344CB8AC3E}">
        <p14:creationId xmlns:p14="http://schemas.microsoft.com/office/powerpoint/2010/main" val="88610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84F0DD7-9554-4068-94C8-3215591B5A98}" type="slidenum">
              <a:rPr lang="en-US"/>
              <a:pPr/>
              <a:t>‹#›</a:t>
            </a:fld>
            <a:endParaRPr lang="en-US"/>
          </a:p>
        </p:txBody>
      </p:sp>
    </p:spTree>
    <p:extLst>
      <p:ext uri="{BB962C8B-B14F-4D97-AF65-F5344CB8AC3E}">
        <p14:creationId xmlns:p14="http://schemas.microsoft.com/office/powerpoint/2010/main" val="267940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466DC2F-56D4-4F27-95E8-49A40F2274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708" r:id="rId12"/>
    <p:sldLayoutId id="2147483709" r:id="rId13"/>
    <p:sldLayoutId id="2147483710" r:id="rId14"/>
    <p:sldLayoutId id="214748371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BFA"/>
            </a:gs>
            <a:gs pos="30000">
              <a:srgbClr val="C4D6EB"/>
            </a:gs>
            <a:gs pos="60001">
              <a:srgbClr val="85C2FF"/>
            </a:gs>
            <a:gs pos="100000">
              <a:srgbClr val="5E9E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868E3D23-9D01-4DE6-8DF5-B520AE1C9AD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9568681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transition spd="slow">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audio" Target="file:///C:\Driver%20Education\FILES%20%20FOR%20%20MAKING%20%20CDs\RR%20ST%202007-2010%20PPTX\Signs,%20Shapes%20and%20Colors\Animusic_-_Starship_Groove.mp3" TargetMode="External"/><Relationship Id="rId6" Type="http://schemas.openxmlformats.org/officeDocument/2006/relationships/image" Target="../media/image4.gif"/><Relationship Id="rId5" Type="http://schemas.openxmlformats.org/officeDocument/2006/relationships/image" Target="../media/image3.wm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file:///D:\DRIVER%20EDUCATION%20NV\All%20Drivers%20Edge%20segments\Drivers%20Edge%20RR%20ST\Residential%20part%201\theme%20music.mid" TargetMode="External"/><Relationship Id="rId5" Type="http://schemas.openxmlformats.org/officeDocument/2006/relationships/image" Target="../media/image7.gi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RIVER%20EDUCATION\DRIVER%20EDUCATION%20FILES\D%20R%20I%20V%20E%20R%20S%20%20%20%20E%20D%20%20%20%20C%20O%20U%20R%20S%20E%20S\Drivers%20Edge%20-%20RR%20ST%20and%20RD\Drivers%20Edge%20RR%20ST%202007-2010%20PPTX\Residential%20part%201\ease%20up.wmv" TargetMode="External"/><Relationship Id="rId1" Type="http://schemas.microsoft.com/office/2007/relationships/media" Target="file:///C:\DRIVER%20EDUCATION\DRIVER%20EDUCATION%20FILES\D%20R%20I%20V%20E%20R%20S%20%20%20%20E%20D%20%20%20%20C%20O%20U%20R%20S%20E%20S\Drivers%20Edge%20-%20RR%20ST%20and%20RD\Drivers%20Edge%20RR%20ST%202007-2010%20PPTX\Residential%20part%201\ease%20up.wmv" TargetMode="Externa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9.wm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w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3.wmf"/></Relationships>
</file>

<file path=ppt/slides/_rels/slide6.xml.rels><?xml version="1.0" encoding="UTF-8" standalone="yes"?>
<Relationships xmlns="http://schemas.openxmlformats.org/package/2006/relationships"><Relationship Id="rId3" Type="http://schemas.openxmlformats.org/officeDocument/2006/relationships/video" Target="file:///C:\DRIVER%20EDUCATION\DRIVER%20EDUCATION%20FILES\D%20R%20I%20V%20E%20R%20S%20%20%20%20E%20D%20%20%20%20C%20O%20U%20R%20S%20E%20S\Drivers%20Edge%20-%20RR%20ST%20and%20RD\Drivers%20Edge%20RR%20ST%202007-2010%20PPTX\Residential%20part%201\starting%20procedure.wmv" TargetMode="External"/><Relationship Id="rId7" Type="http://schemas.openxmlformats.org/officeDocument/2006/relationships/image" Target="../media/image14.png"/><Relationship Id="rId2" Type="http://schemas.microsoft.com/office/2007/relationships/media" Target="file:///C:\DRIVER%20EDUCATION\DRIVER%20EDUCATION%20FILES\D%20R%20I%20V%20E%20R%20S%20%20%20%20E%20D%20%20%20%20C%20O%20U%20R%20S%20E%20S\Drivers%20Edge%20-%20RR%20ST%20and%20RD\Drivers%20Edge%20RR%20ST%202007-2010%20PPTX\Residential%20part%201\starting%20procedure.wmv" TargetMode="Externa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nimusic_-_Starship_Groove.mp3">
            <a:hlinkClick r:id="" action="ppaction://media"/>
          </p:cNvPr>
          <p:cNvPicPr>
            <a:picLocks noRot="1" noChangeAspect="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3962400" y="396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WordArt 15"/>
          <p:cNvSpPr>
            <a:spLocks noChangeArrowheads="1" noChangeShapeType="1" noTextEdit="1"/>
          </p:cNvSpPr>
          <p:nvPr/>
        </p:nvSpPr>
        <p:spPr bwMode="auto">
          <a:xfrm>
            <a:off x="1219200" y="609600"/>
            <a:ext cx="6858000" cy="533400"/>
          </a:xfrm>
          <a:prstGeom prst="rect">
            <a:avLst/>
          </a:prstGeom>
        </p:spPr>
        <p:txBody>
          <a:bodyPr wrap="none" fromWordArt="1">
            <a:prstTxWarp prst="textPlain">
              <a:avLst>
                <a:gd name="adj" fmla="val 50000"/>
              </a:avLst>
            </a:prstTxWarp>
          </a:bodyPr>
          <a:lstStyle/>
          <a:p>
            <a:pPr algn="ctr" eaLnBrk="1" hangingPunct="1"/>
            <a:r>
              <a:rPr lang="pt-BR" sz="3600" i="1" kern="10">
                <a:ln w="9525">
                  <a:solidFill>
                    <a:srgbClr val="000000"/>
                  </a:solidFill>
                  <a:round/>
                  <a:headEnd/>
                  <a:tailEnd/>
                </a:ln>
                <a:gradFill rotWithShape="1">
                  <a:gsLst>
                    <a:gs pos="0">
                      <a:srgbClr val="5E1800"/>
                    </a:gs>
                    <a:gs pos="100000">
                      <a:srgbClr val="CC3300"/>
                    </a:gs>
                  </a:gsLst>
                  <a:lin ang="5400000" scaled="1"/>
                </a:gradFill>
                <a:latin typeface="Arial Black"/>
              </a:rPr>
              <a:t>T H E  D R I V E R S   E D G E</a:t>
            </a:r>
            <a:endParaRPr lang="en-US" sz="3600" i="1" kern="10">
              <a:ln w="9525">
                <a:solidFill>
                  <a:srgbClr val="000000"/>
                </a:solidFill>
                <a:round/>
                <a:headEnd/>
                <a:tailEnd/>
              </a:ln>
              <a:gradFill rotWithShape="1">
                <a:gsLst>
                  <a:gs pos="0">
                    <a:srgbClr val="5E1800"/>
                  </a:gs>
                  <a:gs pos="100000">
                    <a:srgbClr val="CC3300"/>
                  </a:gs>
                </a:gsLst>
                <a:lin ang="5400000" scaled="1"/>
              </a:gradFill>
              <a:latin typeface="Arial Black"/>
            </a:endParaRPr>
          </a:p>
        </p:txBody>
      </p:sp>
      <p:pic>
        <p:nvPicPr>
          <p:cNvPr id="5124" name="Picture 16" descr="monitor_accessories_information_highway_md_wht"/>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200400" y="3048000"/>
            <a:ext cx="279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17"/>
          <p:cNvSpPr>
            <a:spLocks noChangeArrowheads="1" noChangeShapeType="1" noTextEdit="1"/>
          </p:cNvSpPr>
          <p:nvPr/>
        </p:nvSpPr>
        <p:spPr bwMode="auto">
          <a:xfrm>
            <a:off x="1905000" y="2667000"/>
            <a:ext cx="5486400" cy="381000"/>
          </a:xfrm>
          <a:prstGeom prst="rect">
            <a:avLst/>
          </a:prstGeom>
        </p:spPr>
        <p:txBody>
          <a:bodyPr wrap="none" fromWordArt="1">
            <a:prstTxWarp prst="textPlain">
              <a:avLst>
                <a:gd name="adj" fmla="val 50000"/>
              </a:avLst>
            </a:prstTxWarp>
          </a:bodyPr>
          <a:lstStyle/>
          <a:p>
            <a:pPr algn="ctr" eaLnBrk="1" hangingPunct="1"/>
            <a:r>
              <a:rPr lang="en-US" sz="3600" i="1" kern="10" dirty="0">
                <a:ln w="9525">
                  <a:solidFill>
                    <a:srgbClr val="000000"/>
                  </a:solidFill>
                  <a:round/>
                  <a:headEnd/>
                  <a:tailEnd/>
                </a:ln>
                <a:gradFill rotWithShape="1">
                  <a:gsLst>
                    <a:gs pos="0">
                      <a:srgbClr val="5E1800"/>
                    </a:gs>
                    <a:gs pos="100000">
                      <a:srgbClr val="CC3300"/>
                    </a:gs>
                  </a:gsLst>
                  <a:lin ang="5400000" scaled="1"/>
                </a:gradFill>
                <a:latin typeface="Arial Black"/>
              </a:rPr>
              <a:t>s</a:t>
            </a:r>
            <a:r>
              <a:rPr lang="en-US" sz="3600" i="1" kern="10" dirty="0" smtClean="0">
                <a:ln w="9525">
                  <a:solidFill>
                    <a:srgbClr val="000000"/>
                  </a:solidFill>
                  <a:round/>
                  <a:headEnd/>
                  <a:tailEnd/>
                </a:ln>
                <a:gradFill rotWithShape="1">
                  <a:gsLst>
                    <a:gs pos="0">
                      <a:srgbClr val="5E1800"/>
                    </a:gs>
                    <a:gs pos="100000">
                      <a:srgbClr val="CC3300"/>
                    </a:gs>
                  </a:gsLst>
                  <a:lin ang="5400000" scaled="1"/>
                </a:gradFill>
                <a:latin typeface="Arial Black"/>
              </a:rPr>
              <a:t>lides and videos</a:t>
            </a:r>
            <a:endParaRPr lang="en-US" sz="3600" i="1" kern="10" dirty="0">
              <a:ln w="9525">
                <a:solidFill>
                  <a:srgbClr val="000000"/>
                </a:solidFill>
                <a:round/>
                <a:headEnd/>
                <a:tailEnd/>
              </a:ln>
              <a:gradFill rotWithShape="1">
                <a:gsLst>
                  <a:gs pos="0">
                    <a:srgbClr val="5E1800"/>
                  </a:gs>
                  <a:gs pos="100000">
                    <a:srgbClr val="CC3300"/>
                  </a:gs>
                </a:gsLst>
                <a:lin ang="5400000" scaled="1"/>
              </a:gradFill>
              <a:latin typeface="Arial Black"/>
            </a:endParaRPr>
          </a:p>
        </p:txBody>
      </p:sp>
      <p:pic>
        <p:nvPicPr>
          <p:cNvPr id="5126" name="Picture 1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600" y="5257800"/>
            <a:ext cx="641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19" descr="lazarba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0" y="6759575"/>
            <a:ext cx="9144000"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0" descr="lazarba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1" descr="lazarba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5400000">
            <a:off x="-3505200" y="3505200"/>
            <a:ext cx="7086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2" descr="lazarba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5400000">
            <a:off x="5562600" y="3505200"/>
            <a:ext cx="7086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WordArt 23"/>
          <p:cNvSpPr>
            <a:spLocks noChangeArrowheads="1" noChangeShapeType="1" noTextEdit="1"/>
          </p:cNvSpPr>
          <p:nvPr/>
        </p:nvSpPr>
        <p:spPr bwMode="auto">
          <a:xfrm>
            <a:off x="457200" y="6172200"/>
            <a:ext cx="8229600" cy="457200"/>
          </a:xfrm>
          <a:prstGeom prst="rect">
            <a:avLst/>
          </a:prstGeom>
        </p:spPr>
        <p:txBody>
          <a:bodyPr wrap="none" fromWordArt="1">
            <a:prstTxWarp prst="textPlain">
              <a:avLst>
                <a:gd name="adj" fmla="val 50000"/>
              </a:avLst>
            </a:prstTxWarp>
          </a:bodyPr>
          <a:lstStyle/>
          <a:p>
            <a:pPr algn="ctr" eaLnBrk="1" hangingPunct="1"/>
            <a:r>
              <a:rPr lang="en-US" sz="3600" i="1" kern="10" dirty="0" smtClean="0">
                <a:ln w="9525">
                  <a:solidFill>
                    <a:srgbClr val="000000"/>
                  </a:solidFill>
                  <a:round/>
                  <a:headEnd/>
                  <a:tailEnd/>
                </a:ln>
                <a:gradFill rotWithShape="1">
                  <a:gsLst>
                    <a:gs pos="0">
                      <a:srgbClr val="5E1800"/>
                    </a:gs>
                    <a:gs pos="100000">
                      <a:srgbClr val="CC3300"/>
                    </a:gs>
                  </a:gsLst>
                  <a:lin ang="5400000" scaled="1"/>
                </a:gradFill>
                <a:latin typeface="Arial Black"/>
              </a:rPr>
              <a:t>Unit </a:t>
            </a:r>
            <a:r>
              <a:rPr lang="en-US" sz="3600" i="1" kern="10" dirty="0">
                <a:ln w="9525">
                  <a:solidFill>
                    <a:srgbClr val="000000"/>
                  </a:solidFill>
                  <a:round/>
                  <a:headEnd/>
                  <a:tailEnd/>
                </a:ln>
                <a:gradFill rotWithShape="1">
                  <a:gsLst>
                    <a:gs pos="0">
                      <a:srgbClr val="5E1800"/>
                    </a:gs>
                    <a:gs pos="100000">
                      <a:srgbClr val="CC3300"/>
                    </a:gs>
                  </a:gsLst>
                  <a:lin ang="5400000" scaled="1"/>
                </a:gradFill>
                <a:latin typeface="Arial Black"/>
              </a:rPr>
              <a:t>2</a:t>
            </a:r>
            <a:r>
              <a:rPr lang="en-US" sz="3600" i="1" kern="10" dirty="0" smtClean="0">
                <a:ln w="9525">
                  <a:solidFill>
                    <a:srgbClr val="000000"/>
                  </a:solidFill>
                  <a:round/>
                  <a:headEnd/>
                  <a:tailEnd/>
                </a:ln>
                <a:gradFill rotWithShape="1">
                  <a:gsLst>
                    <a:gs pos="0">
                      <a:srgbClr val="5E1800"/>
                    </a:gs>
                    <a:gs pos="100000">
                      <a:srgbClr val="CC3300"/>
                    </a:gs>
                  </a:gsLst>
                  <a:lin ang="5400000" scaled="1"/>
                </a:gradFill>
                <a:latin typeface="Arial Black"/>
              </a:rPr>
              <a:t> – Residential – part 1</a:t>
            </a:r>
            <a:endParaRPr lang="en-US" sz="3600" i="1" kern="10" dirty="0">
              <a:ln w="9525">
                <a:solidFill>
                  <a:srgbClr val="000000"/>
                </a:solidFill>
                <a:round/>
                <a:headEnd/>
                <a:tailEnd/>
              </a:ln>
              <a:gradFill rotWithShape="1">
                <a:gsLst>
                  <a:gs pos="0">
                    <a:srgbClr val="5E1800"/>
                  </a:gs>
                  <a:gs pos="100000">
                    <a:srgbClr val="CC3300"/>
                  </a:gs>
                </a:gsLst>
                <a:lin ang="5400000" scaled="1"/>
              </a:gradFill>
              <a:latin typeface="Arial Black"/>
            </a:endParaRPr>
          </a:p>
        </p:txBody>
      </p:sp>
      <p:sp>
        <p:nvSpPr>
          <p:cNvPr id="5132" name="WordArt 24"/>
          <p:cNvSpPr>
            <a:spLocks noChangeArrowheads="1" noChangeShapeType="1" noTextEdit="1"/>
          </p:cNvSpPr>
          <p:nvPr/>
        </p:nvSpPr>
        <p:spPr bwMode="auto">
          <a:xfrm>
            <a:off x="1752600" y="1600200"/>
            <a:ext cx="5486400" cy="457200"/>
          </a:xfrm>
          <a:prstGeom prst="rect">
            <a:avLst/>
          </a:prstGeom>
        </p:spPr>
        <p:txBody>
          <a:bodyPr wrap="none" fromWordArt="1">
            <a:prstTxWarp prst="textPlain">
              <a:avLst>
                <a:gd name="adj" fmla="val 50000"/>
              </a:avLst>
            </a:prstTxWarp>
          </a:bodyPr>
          <a:lstStyle/>
          <a:p>
            <a:pPr algn="ctr" eaLnBrk="1" hangingPunct="1"/>
            <a:r>
              <a:rPr lang="pt-BR" sz="3600" i="1" kern="10" dirty="0">
                <a:ln w="9525">
                  <a:solidFill>
                    <a:srgbClr val="000000"/>
                  </a:solidFill>
                  <a:round/>
                  <a:headEnd/>
                  <a:tailEnd/>
                </a:ln>
                <a:gradFill rotWithShape="1">
                  <a:gsLst>
                    <a:gs pos="0">
                      <a:srgbClr val="5E1800"/>
                    </a:gs>
                    <a:gs pos="100000">
                      <a:srgbClr val="CC3300"/>
                    </a:gs>
                  </a:gsLst>
                  <a:lin ang="5400000" scaled="1"/>
                </a:gradFill>
                <a:latin typeface="Arial Black"/>
              </a:rPr>
              <a:t>I N T E R A C T I V E</a:t>
            </a:r>
            <a:endParaRPr lang="en-US" sz="3600" i="1" kern="10" dirty="0">
              <a:ln w="9525">
                <a:solidFill>
                  <a:srgbClr val="000000"/>
                </a:solidFill>
                <a:round/>
                <a:headEnd/>
                <a:tailEnd/>
              </a:ln>
              <a:gradFill rotWithShape="1">
                <a:gsLst>
                  <a:gs pos="0">
                    <a:srgbClr val="5E1800"/>
                  </a:gs>
                  <a:gs pos="100000">
                    <a:srgbClr val="CC3300"/>
                  </a:gs>
                </a:gsLst>
                <a:lin ang="5400000" scaled="1"/>
              </a:gradFill>
              <a:latin typeface="Arial Black"/>
            </a:endParaRPr>
          </a:p>
        </p:txBody>
      </p:sp>
    </p:spTree>
    <p:extLst>
      <p:ext uri="{BB962C8B-B14F-4D97-AF65-F5344CB8AC3E}">
        <p14:creationId xmlns:p14="http://schemas.microsoft.com/office/powerpoint/2010/main" val="24589470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5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1842" name="Picture 2" descr="P100004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a:xfrm>
            <a:off x="0" y="-381000"/>
            <a:ext cx="9372600" cy="2133600"/>
          </a:xfrm>
          <a:effectLst>
            <a:outerShdw dist="28398" dir="1593903" algn="ctr" rotWithShape="0">
              <a:schemeClr val="tx1"/>
            </a:outerShdw>
          </a:effectLst>
        </p:spPr>
        <p:txBody>
          <a:bodyPr/>
          <a:lstStyle/>
          <a:p>
            <a:pPr>
              <a:lnSpc>
                <a:spcPct val="80000"/>
              </a:lnSpc>
            </a:pPr>
            <a:r>
              <a:rPr lang="en-US" sz="2800" b="1">
                <a:solidFill>
                  <a:srgbClr val="00FFFF"/>
                </a:solidFill>
              </a:rPr>
              <a:t>You want to pull away from the curb. You have signaled and you are checking this outside mirror. After this car passes, what must you still do?</a:t>
            </a:r>
          </a:p>
        </p:txBody>
      </p:sp>
      <p:sp>
        <p:nvSpPr>
          <p:cNvPr id="291848" name="AutoShape 8"/>
          <p:cNvSpPr>
            <a:spLocks noChangeArrowheads="1"/>
          </p:cNvSpPr>
          <p:nvPr/>
        </p:nvSpPr>
        <p:spPr bwMode="auto">
          <a:xfrm>
            <a:off x="381000" y="2057400"/>
            <a:ext cx="2743200" cy="2590800"/>
          </a:xfrm>
          <a:prstGeom prst="octagon">
            <a:avLst>
              <a:gd name="adj" fmla="val 28801"/>
            </a:avLst>
          </a:prstGeom>
          <a:gradFill rotWithShape="0">
            <a:gsLst>
              <a:gs pos="0">
                <a:srgbClr val="CC3300"/>
              </a:gs>
              <a:gs pos="100000">
                <a:srgbClr val="CC3300">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a:t>STOP</a:t>
            </a:r>
          </a:p>
          <a:p>
            <a:pPr algn="ctr"/>
            <a:r>
              <a:rPr lang="en-US" sz="3200" b="1"/>
              <a:t>and</a:t>
            </a:r>
          </a:p>
          <a:p>
            <a:pPr algn="ctr"/>
            <a:r>
              <a:rPr lang="en-US" sz="3200" b="1"/>
              <a:t>THINK</a:t>
            </a:r>
          </a:p>
        </p:txBody>
      </p:sp>
      <p:sp>
        <p:nvSpPr>
          <p:cNvPr id="291850" name="AutoShape 10"/>
          <p:cNvSpPr>
            <a:spLocks noChangeArrowheads="1"/>
          </p:cNvSpPr>
          <p:nvPr/>
        </p:nvSpPr>
        <p:spPr bwMode="auto">
          <a:xfrm>
            <a:off x="381000" y="2057400"/>
            <a:ext cx="2743200" cy="2590800"/>
          </a:xfrm>
          <a:prstGeom prst="octagon">
            <a:avLst>
              <a:gd name="adj" fmla="val 28801"/>
            </a:avLst>
          </a:prstGeom>
          <a:gradFill rotWithShape="0">
            <a:gsLst>
              <a:gs pos="0">
                <a:srgbClr val="CC99FF"/>
              </a:gs>
              <a:gs pos="100000">
                <a:srgbClr val="CC99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sz="3200" b="1"/>
              <a:t>Why </a:t>
            </a:r>
          </a:p>
          <a:p>
            <a:pPr algn="ctr">
              <a:lnSpc>
                <a:spcPct val="90000"/>
              </a:lnSpc>
            </a:pPr>
            <a:r>
              <a:rPr lang="en-US" sz="3200" b="1"/>
              <a:t>should you </a:t>
            </a:r>
          </a:p>
          <a:p>
            <a:pPr algn="ctr">
              <a:lnSpc>
                <a:spcPct val="90000"/>
              </a:lnSpc>
            </a:pPr>
            <a:r>
              <a:rPr lang="en-US" sz="3200" b="1"/>
              <a:t>do this?</a:t>
            </a:r>
          </a:p>
        </p:txBody>
      </p:sp>
      <p:sp>
        <p:nvSpPr>
          <p:cNvPr id="291851" name="AutoShape 11"/>
          <p:cNvSpPr>
            <a:spLocks noChangeArrowheads="1"/>
          </p:cNvSpPr>
          <p:nvPr/>
        </p:nvSpPr>
        <p:spPr bwMode="auto">
          <a:xfrm>
            <a:off x="381000" y="2057400"/>
            <a:ext cx="2743200" cy="2590800"/>
          </a:xfrm>
          <a:prstGeom prst="octagon">
            <a:avLst>
              <a:gd name="adj" fmla="val 28801"/>
            </a:avLst>
          </a:prstGeom>
          <a:gradFill rotWithShape="0">
            <a:gsLst>
              <a:gs pos="0">
                <a:srgbClr val="00FFFF"/>
              </a:gs>
              <a:gs pos="100000">
                <a:srgbClr val="00FF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t>Develop</a:t>
            </a:r>
          </a:p>
          <a:p>
            <a:pPr algn="ctr"/>
            <a:r>
              <a:rPr lang="en-US" b="1"/>
              <a:t>this habit to</a:t>
            </a:r>
          </a:p>
          <a:p>
            <a:pPr algn="ctr"/>
            <a:r>
              <a:rPr lang="en-US" b="1"/>
              <a:t>cover the</a:t>
            </a:r>
          </a:p>
          <a:p>
            <a:pPr algn="ctr"/>
            <a:r>
              <a:rPr lang="en-US" b="1"/>
              <a:t>blind spot</a:t>
            </a:r>
          </a:p>
        </p:txBody>
      </p:sp>
      <p:sp>
        <p:nvSpPr>
          <p:cNvPr id="291854" name="WordArt 14"/>
          <p:cNvSpPr>
            <a:spLocks noChangeArrowheads="1" noChangeShapeType="1" noTextEdit="1"/>
          </p:cNvSpPr>
          <p:nvPr/>
        </p:nvSpPr>
        <p:spPr bwMode="auto">
          <a:xfrm>
            <a:off x="990600" y="5562600"/>
            <a:ext cx="3581400" cy="3619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800080"/>
                </a:solidFill>
                <a:latin typeface="Arial Black"/>
              </a:rPr>
              <a:t>Left shoulder head check</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dissolve">
                                      <p:cBhvr>
                                        <p:cTn id="7" dur="500"/>
                                        <p:tgtEl>
                                          <p:spTgt spid="291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1854"/>
                                        </p:tgtEl>
                                        <p:attrNameLst>
                                          <p:attrName>style.visibility</p:attrName>
                                        </p:attrNameLst>
                                      </p:cBhvr>
                                      <p:to>
                                        <p:strVal val="visible"/>
                                      </p:to>
                                    </p:set>
                                    <p:animEffect transition="in" filter="dissolve">
                                      <p:cBhvr>
                                        <p:cTn id="12" dur="500"/>
                                        <p:tgtEl>
                                          <p:spTgt spid="2918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grpId="0" nodeType="clickEffect">
                                  <p:stCondLst>
                                    <p:cond delay="0"/>
                                  </p:stCondLst>
                                  <p:childTnLst>
                                    <p:set>
                                      <p:cBhvr>
                                        <p:cTn id="16" dur="1" fill="hold">
                                          <p:stCondLst>
                                            <p:cond delay="0"/>
                                          </p:stCondLst>
                                        </p:cTn>
                                        <p:tgtEl>
                                          <p:spTgt spid="291848"/>
                                        </p:tgtEl>
                                        <p:attrNameLst>
                                          <p:attrName>style.visibility</p:attrName>
                                        </p:attrNameLst>
                                      </p:cBhvr>
                                      <p:to>
                                        <p:strVal val="visible"/>
                                      </p:to>
                                    </p:set>
                                    <p:anim calcmode="lin" valueType="num">
                                      <p:cBhvr>
                                        <p:cTn id="17" dur="500" fill="hold"/>
                                        <p:tgtEl>
                                          <p:spTgt spid="291848"/>
                                        </p:tgtEl>
                                        <p:attrNameLst>
                                          <p:attrName>ppt_w</p:attrName>
                                        </p:attrNameLst>
                                      </p:cBhvr>
                                      <p:tavLst>
                                        <p:tav tm="0">
                                          <p:val>
                                            <p:strVal val="2/3*#ppt_w"/>
                                          </p:val>
                                        </p:tav>
                                        <p:tav tm="100000">
                                          <p:val>
                                            <p:strVal val="#ppt_w"/>
                                          </p:val>
                                        </p:tav>
                                      </p:tavLst>
                                    </p:anim>
                                    <p:anim calcmode="lin" valueType="num">
                                      <p:cBhvr>
                                        <p:cTn id="18" dur="500" fill="hold"/>
                                        <p:tgtEl>
                                          <p:spTgt spid="291848"/>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500"/>
                            </p:stCondLst>
                            <p:childTnLst>
                              <p:par>
                                <p:cTn id="20" presetID="23" presetClass="entr" presetSubtype="272" fill="hold" grpId="0" nodeType="afterEffect">
                                  <p:stCondLst>
                                    <p:cond delay="2000"/>
                                  </p:stCondLst>
                                  <p:childTnLst>
                                    <p:set>
                                      <p:cBhvr>
                                        <p:cTn id="21" dur="1" fill="hold">
                                          <p:stCondLst>
                                            <p:cond delay="0"/>
                                          </p:stCondLst>
                                        </p:cTn>
                                        <p:tgtEl>
                                          <p:spTgt spid="291850"/>
                                        </p:tgtEl>
                                        <p:attrNameLst>
                                          <p:attrName>style.visibility</p:attrName>
                                        </p:attrNameLst>
                                      </p:cBhvr>
                                      <p:to>
                                        <p:strVal val="visible"/>
                                      </p:to>
                                    </p:set>
                                    <p:anim calcmode="lin" valueType="num">
                                      <p:cBhvr>
                                        <p:cTn id="22" dur="500" fill="hold"/>
                                        <p:tgtEl>
                                          <p:spTgt spid="291850"/>
                                        </p:tgtEl>
                                        <p:attrNameLst>
                                          <p:attrName>ppt_w</p:attrName>
                                        </p:attrNameLst>
                                      </p:cBhvr>
                                      <p:tavLst>
                                        <p:tav tm="0">
                                          <p:val>
                                            <p:strVal val="2/3*#ppt_w"/>
                                          </p:val>
                                        </p:tav>
                                        <p:tav tm="100000">
                                          <p:val>
                                            <p:strVal val="#ppt_w"/>
                                          </p:val>
                                        </p:tav>
                                      </p:tavLst>
                                    </p:anim>
                                    <p:anim calcmode="lin" valueType="num">
                                      <p:cBhvr>
                                        <p:cTn id="23" dur="500" fill="hold"/>
                                        <p:tgtEl>
                                          <p:spTgt spid="291850"/>
                                        </p:tgtEl>
                                        <p:attrNameLst>
                                          <p:attrName>ppt_h</p:attrName>
                                        </p:attrNameLst>
                                      </p:cBhvr>
                                      <p:tavLst>
                                        <p:tav tm="0">
                                          <p:val>
                                            <p:strVal val="2/3*#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272" fill="hold" grpId="0" nodeType="clickEffect">
                                  <p:stCondLst>
                                    <p:cond delay="0"/>
                                  </p:stCondLst>
                                  <p:childTnLst>
                                    <p:set>
                                      <p:cBhvr>
                                        <p:cTn id="27" dur="1" fill="hold">
                                          <p:stCondLst>
                                            <p:cond delay="0"/>
                                          </p:stCondLst>
                                        </p:cTn>
                                        <p:tgtEl>
                                          <p:spTgt spid="291851"/>
                                        </p:tgtEl>
                                        <p:attrNameLst>
                                          <p:attrName>style.visibility</p:attrName>
                                        </p:attrNameLst>
                                      </p:cBhvr>
                                      <p:to>
                                        <p:strVal val="visible"/>
                                      </p:to>
                                    </p:set>
                                    <p:anim calcmode="lin" valueType="num">
                                      <p:cBhvr>
                                        <p:cTn id="28" dur="500" fill="hold"/>
                                        <p:tgtEl>
                                          <p:spTgt spid="291851"/>
                                        </p:tgtEl>
                                        <p:attrNameLst>
                                          <p:attrName>ppt_w</p:attrName>
                                        </p:attrNameLst>
                                      </p:cBhvr>
                                      <p:tavLst>
                                        <p:tav tm="0">
                                          <p:val>
                                            <p:strVal val="2/3*#ppt_w"/>
                                          </p:val>
                                        </p:tav>
                                        <p:tav tm="100000">
                                          <p:val>
                                            <p:strVal val="#ppt_w"/>
                                          </p:val>
                                        </p:tav>
                                      </p:tavLst>
                                    </p:anim>
                                    <p:anim calcmode="lin" valueType="num">
                                      <p:cBhvr>
                                        <p:cTn id="29" dur="500" fill="hold"/>
                                        <p:tgtEl>
                                          <p:spTgt spid="2918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utoUpdateAnimBg="0"/>
      <p:bldP spid="291848" grpId="0" animBg="1" autoUpdateAnimBg="0"/>
      <p:bldP spid="291850" grpId="0" animBg="1" autoUpdateAnimBg="0"/>
      <p:bldP spid="291851" grpId="0" animBg="1" autoUpdateAnimBg="0"/>
      <p:bldP spid="2918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P1010272"/>
          <p:cNvPicPr>
            <a:picLocks noGrp="1" noChangeAspect="1" noChangeArrowheads="1"/>
          </p:cNvPicPr>
          <p:nvPr>
            <p:ph/>
          </p:nvPr>
        </p:nvPicPr>
        <p:blipFill>
          <a:blip r:embed="rId2" cstate="email">
            <a:lum bright="-18000"/>
            <a:extLst>
              <a:ext uri="{28A0092B-C50C-407E-A947-70E740481C1C}">
                <a14:useLocalDpi xmlns:a14="http://schemas.microsoft.com/office/drawing/2010/main"/>
              </a:ext>
            </a:extLst>
          </a:blip>
          <a:srcRect/>
          <a:stretch>
            <a:fillRect/>
          </a:stretch>
        </p:blipFill>
        <p:spPr>
          <a:xfrm>
            <a:off x="0" y="0"/>
            <a:ext cx="9220200" cy="6915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907" name="Rectangle 3"/>
          <p:cNvSpPr>
            <a:spLocks noChangeArrowheads="1"/>
          </p:cNvSpPr>
          <p:nvPr/>
        </p:nvSpPr>
        <p:spPr bwMode="auto">
          <a:xfrm>
            <a:off x="0" y="4953000"/>
            <a:ext cx="9220200" cy="1905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b="1">
                <a:solidFill>
                  <a:schemeClr val="bg1"/>
                </a:solidFill>
              </a:rPr>
              <a:t>     An essential skill for the beginning driver is “tracking ability.”              This is being able to keep the vehicle centered in the lane without drifting to either side. </a:t>
            </a:r>
            <a:r>
              <a:rPr lang="en-US" sz="2000" b="1">
                <a:solidFill>
                  <a:srgbClr val="E7C6BF"/>
                </a:solidFill>
              </a:rPr>
              <a:t>The best way to learn this skill, is to primarily look well up the road in the center of your lane. Of course, you’ll also need to focus your attention on closer objects at various times.</a:t>
            </a:r>
          </a:p>
        </p:txBody>
      </p:sp>
      <p:sp>
        <p:nvSpPr>
          <p:cNvPr id="379908" name="Line 4"/>
          <p:cNvSpPr>
            <a:spLocks noChangeShapeType="1"/>
          </p:cNvSpPr>
          <p:nvPr/>
        </p:nvSpPr>
        <p:spPr bwMode="auto">
          <a:xfrm flipH="1" flipV="1">
            <a:off x="2971800" y="3276600"/>
            <a:ext cx="304800" cy="838200"/>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909" name="WordArt 5"/>
          <p:cNvSpPr>
            <a:spLocks noChangeArrowheads="1" noChangeShapeType="1" noTextEdit="1"/>
          </p:cNvSpPr>
          <p:nvPr/>
        </p:nvSpPr>
        <p:spPr bwMode="auto">
          <a:xfrm>
            <a:off x="1447800" y="1905000"/>
            <a:ext cx="1676400" cy="3508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Tracking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9907"/>
                                        </p:tgtEl>
                                        <p:attrNameLst>
                                          <p:attrName>style.visibility</p:attrName>
                                        </p:attrNameLst>
                                      </p:cBhvr>
                                      <p:to>
                                        <p:strVal val="visible"/>
                                      </p:to>
                                    </p:set>
                                    <p:animEffect transition="in" filter="wipe(up)">
                                      <p:cBhvr>
                                        <p:cTn id="7" dur="500"/>
                                        <p:tgtEl>
                                          <p:spTgt spid="379907"/>
                                        </p:tgtEl>
                                      </p:cBhvr>
                                    </p:animEffect>
                                  </p:childTnLst>
                                </p:cTn>
                              </p:par>
                            </p:childTnLst>
                          </p:cTn>
                        </p:par>
                        <p:par>
                          <p:cTn id="8" fill="hold" nodeType="afterGroup">
                            <p:stCondLst>
                              <p:cond delay="500"/>
                            </p:stCondLst>
                            <p:childTnLst>
                              <p:par>
                                <p:cTn id="9" presetID="9" presetClass="entr" presetSubtype="0" fill="hold" grpId="0" nodeType="afterEffect">
                                  <p:stCondLst>
                                    <p:cond delay="8000"/>
                                  </p:stCondLst>
                                  <p:childTnLst>
                                    <p:set>
                                      <p:cBhvr>
                                        <p:cTn id="10" dur="1" fill="hold">
                                          <p:stCondLst>
                                            <p:cond delay="0"/>
                                          </p:stCondLst>
                                        </p:cTn>
                                        <p:tgtEl>
                                          <p:spTgt spid="379908"/>
                                        </p:tgtEl>
                                        <p:attrNameLst>
                                          <p:attrName>style.visibility</p:attrName>
                                        </p:attrNameLst>
                                      </p:cBhvr>
                                      <p:to>
                                        <p:strVal val="visible"/>
                                      </p:to>
                                    </p:set>
                                    <p:animEffect transition="in" filter="dissolve">
                                      <p:cBhvr>
                                        <p:cTn id="11" dur="500"/>
                                        <p:tgtEl>
                                          <p:spTgt spid="379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animBg="1"/>
      <p:bldP spid="37990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ctrTitle"/>
          </p:nvPr>
        </p:nvSpPr>
        <p:spPr>
          <a:xfrm>
            <a:off x="0" y="685800"/>
            <a:ext cx="9144000" cy="1143000"/>
          </a:xfrm>
        </p:spPr>
        <p:txBody>
          <a:bodyPr/>
          <a:lstStyle/>
          <a:p>
            <a:r>
              <a:rPr lang="en-US" sz="3200" b="1">
                <a:solidFill>
                  <a:srgbClr val="00FFFF"/>
                </a:solidFill>
              </a:rPr>
              <a:t>Checking and Analyzing Intersections</a:t>
            </a:r>
          </a:p>
        </p:txBody>
      </p:sp>
      <p:pic>
        <p:nvPicPr>
          <p:cNvPr id="2150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2057400"/>
            <a:ext cx="2924175"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5046" name="Object 6"/>
          <p:cNvGraphicFramePr>
            <a:graphicFrameLocks noChangeAspect="1"/>
          </p:cNvGraphicFramePr>
          <p:nvPr/>
        </p:nvGraphicFramePr>
        <p:xfrm>
          <a:off x="1600200" y="9220200"/>
          <a:ext cx="4572000" cy="3429000"/>
        </p:xfrm>
        <a:graphic>
          <a:graphicData uri="http://schemas.openxmlformats.org/presentationml/2006/ole">
            <mc:AlternateContent xmlns:mc="http://schemas.openxmlformats.org/markup-compatibility/2006">
              <mc:Choice xmlns:v="urn:schemas-microsoft-com:vml" Requires="v">
                <p:oleObj spid="_x0000_s215069" name="Slide" r:id="rId4" imgW="4572000" imgH="3429000" progId="PowerPoint.Slide.8">
                  <p:embed/>
                </p:oleObj>
              </mc:Choice>
              <mc:Fallback>
                <p:oleObj name="Slide" r:id="rId4" imgW="4572000" imgH="3429000" progId="PowerPoint.Slide.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92202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15044"/>
                                        </p:tgtEl>
                                        <p:attrNameLst>
                                          <p:attrName>style.visibility</p:attrName>
                                        </p:attrNameLst>
                                      </p:cBhvr>
                                      <p:to>
                                        <p:strVal val="visible"/>
                                      </p:to>
                                    </p:set>
                                    <p:anim calcmode="lin" valueType="num">
                                      <p:cBhvr>
                                        <p:cTn id="7" dur="1000" fill="hold"/>
                                        <p:tgtEl>
                                          <p:spTgt spid="215044"/>
                                        </p:tgtEl>
                                        <p:attrNameLst>
                                          <p:attrName>ppt_w</p:attrName>
                                        </p:attrNameLst>
                                      </p:cBhvr>
                                      <p:tavLst>
                                        <p:tav tm="0">
                                          <p:val>
                                            <p:fltVal val="0"/>
                                          </p:val>
                                        </p:tav>
                                        <p:tav tm="100000">
                                          <p:val>
                                            <p:strVal val="#ppt_w"/>
                                          </p:val>
                                        </p:tav>
                                      </p:tavLst>
                                    </p:anim>
                                    <p:anim calcmode="lin" valueType="num">
                                      <p:cBhvr>
                                        <p:cTn id="8" dur="1000" fill="hold"/>
                                        <p:tgtEl>
                                          <p:spTgt spid="215044"/>
                                        </p:tgtEl>
                                        <p:attrNameLst>
                                          <p:attrName>ppt_h</p:attrName>
                                        </p:attrNameLst>
                                      </p:cBhvr>
                                      <p:tavLst>
                                        <p:tav tm="0">
                                          <p:val>
                                            <p:fltVal val="0"/>
                                          </p:val>
                                        </p:tav>
                                        <p:tav tm="100000">
                                          <p:val>
                                            <p:strVal val="#ppt_h"/>
                                          </p:val>
                                        </p:tav>
                                      </p:tavLst>
                                    </p:anim>
                                    <p:anim calcmode="lin" valueType="num">
                                      <p:cBhvr>
                                        <p:cTn id="9" dur="1000" fill="hold"/>
                                        <p:tgtEl>
                                          <p:spTgt spid="215044"/>
                                        </p:tgtEl>
                                        <p:attrNameLst>
                                          <p:attrName>style.rotation</p:attrName>
                                        </p:attrNameLst>
                                      </p:cBhvr>
                                      <p:tavLst>
                                        <p:tav tm="0">
                                          <p:val>
                                            <p:fltVal val="90"/>
                                          </p:val>
                                        </p:tav>
                                        <p:tav tm="100000">
                                          <p:val>
                                            <p:fltVal val="0"/>
                                          </p:val>
                                        </p:tav>
                                      </p:tavLst>
                                    </p:anim>
                                    <p:animEffect transition="in" filter="fade">
                                      <p:cBhvr>
                                        <p:cTn id="10" dur="1000"/>
                                        <p:tgtEl>
                                          <p:spTgt spid="215044"/>
                                        </p:tgtEl>
                                      </p:cBhvr>
                                    </p:animEffect>
                                  </p:childTnLst>
                                </p:cTn>
                              </p:par>
                            </p:childTnLst>
                          </p:cTn>
                        </p:par>
                        <p:par>
                          <p:cTn id="11" fill="hold" nodeType="afterGroup">
                            <p:stCondLst>
                              <p:cond delay="1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215042"/>
                                        </p:tgtEl>
                                        <p:attrNameLst>
                                          <p:attrName>style.visibility</p:attrName>
                                        </p:attrNameLst>
                                      </p:cBhvr>
                                      <p:to>
                                        <p:strVal val="visible"/>
                                      </p:to>
                                    </p:set>
                                    <p:anim calcmode="lin" valueType="num">
                                      <p:cBhvr>
                                        <p:cTn id="14" dur="1000" fill="hold"/>
                                        <p:tgtEl>
                                          <p:spTgt spid="215042"/>
                                        </p:tgtEl>
                                        <p:attrNameLst>
                                          <p:attrName>ppt_w</p:attrName>
                                        </p:attrNameLst>
                                      </p:cBhvr>
                                      <p:tavLst>
                                        <p:tav tm="0">
                                          <p:val>
                                            <p:fltVal val="0"/>
                                          </p:val>
                                        </p:tav>
                                        <p:tav tm="100000">
                                          <p:val>
                                            <p:strVal val="#ppt_w"/>
                                          </p:val>
                                        </p:tav>
                                      </p:tavLst>
                                    </p:anim>
                                    <p:anim calcmode="lin" valueType="num">
                                      <p:cBhvr>
                                        <p:cTn id="15" dur="1000" fill="hold"/>
                                        <p:tgtEl>
                                          <p:spTgt spid="215042"/>
                                        </p:tgtEl>
                                        <p:attrNameLst>
                                          <p:attrName>ppt_h</p:attrName>
                                        </p:attrNameLst>
                                      </p:cBhvr>
                                      <p:tavLst>
                                        <p:tav tm="0">
                                          <p:val>
                                            <p:fltVal val="0"/>
                                          </p:val>
                                        </p:tav>
                                        <p:tav tm="100000">
                                          <p:val>
                                            <p:strVal val="#ppt_h"/>
                                          </p:val>
                                        </p:tav>
                                      </p:tavLst>
                                    </p:anim>
                                    <p:anim calcmode="lin" valueType="num">
                                      <p:cBhvr>
                                        <p:cTn id="16" dur="1000" fill="hold"/>
                                        <p:tgtEl>
                                          <p:spTgt spid="215042"/>
                                        </p:tgtEl>
                                        <p:attrNameLst>
                                          <p:attrName>style.rotation</p:attrName>
                                        </p:attrNameLst>
                                      </p:cBhvr>
                                      <p:tavLst>
                                        <p:tav tm="0">
                                          <p:val>
                                            <p:fltVal val="90"/>
                                          </p:val>
                                        </p:tav>
                                        <p:tav tm="100000">
                                          <p:val>
                                            <p:fltVal val="0"/>
                                          </p:val>
                                        </p:tav>
                                      </p:tavLst>
                                    </p:anim>
                                    <p:animEffect transition="in" filter="fade">
                                      <p:cBhvr>
                                        <p:cTn id="17" dur="1000"/>
                                        <p:tgtEl>
                                          <p:spTgt spid="215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4738" name="Picture 1026" descr="MVC-002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148388"/>
          </a:xfrm>
          <a:prstGeom prst="rect">
            <a:avLst/>
          </a:prstGeom>
          <a:noFill/>
          <a:extLst>
            <a:ext uri="{909E8E84-426E-40DD-AFC4-6F175D3DCCD1}">
              <a14:hiddenFill xmlns:a14="http://schemas.microsoft.com/office/drawing/2010/main">
                <a:solidFill>
                  <a:srgbClr val="FFFFFF"/>
                </a:solidFill>
              </a14:hiddenFill>
            </a:ext>
          </a:extLst>
        </p:spPr>
      </p:pic>
      <p:sp>
        <p:nvSpPr>
          <p:cNvPr id="244739" name="Rectangle 1027"/>
          <p:cNvSpPr>
            <a:spLocks noGrp="1" noChangeArrowheads="1"/>
          </p:cNvSpPr>
          <p:nvPr>
            <p:ph type="body" sz="half" idx="2"/>
          </p:nvPr>
        </p:nvSpPr>
        <p:spPr>
          <a:xfrm>
            <a:off x="0" y="0"/>
            <a:ext cx="9144000" cy="914400"/>
          </a:xfrm>
          <a:solidFill>
            <a:schemeClr val="tx1"/>
          </a:solidFill>
          <a:effectLst>
            <a:outerShdw dist="28398" dir="1593903" algn="ctr" rotWithShape="0">
              <a:schemeClr val="tx1"/>
            </a:outerShdw>
          </a:effectLst>
        </p:spPr>
        <p:txBody>
          <a:bodyPr/>
          <a:lstStyle/>
          <a:p>
            <a:pPr algn="ctr">
              <a:lnSpc>
                <a:spcPct val="90000"/>
              </a:lnSpc>
              <a:buFontTx/>
              <a:buNone/>
            </a:pPr>
            <a:r>
              <a:rPr lang="en-US" sz="2400" b="1">
                <a:solidFill>
                  <a:srgbClr val="FF3300"/>
                </a:solidFill>
              </a:rPr>
              <a:t>  </a:t>
            </a:r>
            <a:r>
              <a:rPr lang="en-US" sz="2400" b="1">
                <a:solidFill>
                  <a:srgbClr val="66FFFF"/>
                </a:solidFill>
              </a:rPr>
              <a:t>It’s a</a:t>
            </a:r>
            <a:r>
              <a:rPr lang="en-US" sz="2400" b="1">
                <a:solidFill>
                  <a:srgbClr val="FF3300"/>
                </a:solidFill>
              </a:rPr>
              <a:t> </a:t>
            </a:r>
            <a:r>
              <a:rPr lang="en-US" sz="2400" b="1">
                <a:solidFill>
                  <a:srgbClr val="00FFFF"/>
                </a:solidFill>
              </a:rPr>
              <a:t>4 -way stop. These are easy to see,                               </a:t>
            </a:r>
            <a:r>
              <a:rPr lang="en-US" sz="2400" b="1">
                <a:solidFill>
                  <a:srgbClr val="FFFF00"/>
                </a:solidFill>
              </a:rPr>
              <a:t>but some are more difficult to analyze. </a:t>
            </a:r>
          </a:p>
        </p:txBody>
      </p:sp>
      <p:sp>
        <p:nvSpPr>
          <p:cNvPr id="244740" name="Rectangle 1028"/>
          <p:cNvSpPr>
            <a:spLocks noGrp="1" noChangeArrowheads="1"/>
          </p:cNvSpPr>
          <p:nvPr>
            <p:ph type="title"/>
          </p:nvPr>
        </p:nvSpPr>
        <p:spPr>
          <a:xfrm>
            <a:off x="0" y="4648200"/>
            <a:ext cx="9144000" cy="2209800"/>
          </a:xfrm>
          <a:solidFill>
            <a:schemeClr val="tx1"/>
          </a:solidFill>
          <a:effectLst>
            <a:outerShdw dist="35921" dir="2700000" algn="ctr" rotWithShape="0">
              <a:schemeClr val="tx1"/>
            </a:outerShdw>
          </a:effectLst>
        </p:spPr>
        <p:txBody>
          <a:bodyPr/>
          <a:lstStyle/>
          <a:p>
            <a:pPr>
              <a:lnSpc>
                <a:spcPct val="90000"/>
              </a:lnSpc>
            </a:pPr>
            <a:r>
              <a:rPr lang="en-US" sz="3200" b="1">
                <a:solidFill>
                  <a:srgbClr val="00FFFF"/>
                </a:solidFill>
              </a:rPr>
              <a:t>How many stop signs do you</a:t>
            </a:r>
            <a:br>
              <a:rPr lang="en-US" sz="3200" b="1">
                <a:solidFill>
                  <a:srgbClr val="00FFFF"/>
                </a:solidFill>
              </a:rPr>
            </a:br>
            <a:r>
              <a:rPr lang="en-US" sz="3200" b="1">
                <a:solidFill>
                  <a:srgbClr val="00FFFF"/>
                </a:solidFill>
              </a:rPr>
              <a:t> see at this intersection?</a:t>
            </a:r>
          </a:p>
        </p:txBody>
      </p:sp>
      <p:sp>
        <p:nvSpPr>
          <p:cNvPr id="244741" name="Oval 1029"/>
          <p:cNvSpPr>
            <a:spLocks noChangeArrowheads="1"/>
          </p:cNvSpPr>
          <p:nvPr/>
        </p:nvSpPr>
        <p:spPr bwMode="auto">
          <a:xfrm>
            <a:off x="8382000" y="1219200"/>
            <a:ext cx="4572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2" name="Oval 1030"/>
          <p:cNvSpPr>
            <a:spLocks noChangeArrowheads="1"/>
          </p:cNvSpPr>
          <p:nvPr/>
        </p:nvSpPr>
        <p:spPr bwMode="auto">
          <a:xfrm>
            <a:off x="3886200" y="1295400"/>
            <a:ext cx="4572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3" name="Oval 1031"/>
          <p:cNvSpPr>
            <a:spLocks noChangeArrowheads="1"/>
          </p:cNvSpPr>
          <p:nvPr/>
        </p:nvSpPr>
        <p:spPr bwMode="auto">
          <a:xfrm>
            <a:off x="990600" y="1371600"/>
            <a:ext cx="4572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4" name="Oval 1032"/>
          <p:cNvSpPr>
            <a:spLocks noChangeArrowheads="1"/>
          </p:cNvSpPr>
          <p:nvPr/>
        </p:nvSpPr>
        <p:spPr bwMode="auto">
          <a:xfrm>
            <a:off x="7620000" y="838200"/>
            <a:ext cx="5334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244744"/>
                                        </p:tgtEl>
                                        <p:attrNameLst>
                                          <p:attrName>style.visibility</p:attrName>
                                        </p:attrNameLst>
                                      </p:cBhvr>
                                      <p:to>
                                        <p:strVal val="visible"/>
                                      </p:to>
                                    </p:set>
                                    <p:anim calcmode="lin" valueType="num">
                                      <p:cBhvr>
                                        <p:cTn id="7" dur="500" fill="hold"/>
                                        <p:tgtEl>
                                          <p:spTgt spid="244744"/>
                                        </p:tgtEl>
                                        <p:attrNameLst>
                                          <p:attrName>ppt_w</p:attrName>
                                        </p:attrNameLst>
                                      </p:cBhvr>
                                      <p:tavLst>
                                        <p:tav tm="0">
                                          <p:val>
                                            <p:strVal val="4/3*#ppt_w"/>
                                          </p:val>
                                        </p:tav>
                                        <p:tav tm="100000">
                                          <p:val>
                                            <p:strVal val="#ppt_w"/>
                                          </p:val>
                                        </p:tav>
                                      </p:tavLst>
                                    </p:anim>
                                    <p:anim calcmode="lin" valueType="num">
                                      <p:cBhvr>
                                        <p:cTn id="8" dur="500" fill="hold"/>
                                        <p:tgtEl>
                                          <p:spTgt spid="244744"/>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500"/>
                            </p:stCondLst>
                            <p:childTnLst>
                              <p:par>
                                <p:cTn id="10" presetID="23" presetClass="entr" presetSubtype="288" fill="hold" grpId="0" nodeType="afterEffect">
                                  <p:stCondLst>
                                    <p:cond delay="0"/>
                                  </p:stCondLst>
                                  <p:childTnLst>
                                    <p:set>
                                      <p:cBhvr>
                                        <p:cTn id="11" dur="1" fill="hold">
                                          <p:stCondLst>
                                            <p:cond delay="0"/>
                                          </p:stCondLst>
                                        </p:cTn>
                                        <p:tgtEl>
                                          <p:spTgt spid="244741"/>
                                        </p:tgtEl>
                                        <p:attrNameLst>
                                          <p:attrName>style.visibility</p:attrName>
                                        </p:attrNameLst>
                                      </p:cBhvr>
                                      <p:to>
                                        <p:strVal val="visible"/>
                                      </p:to>
                                    </p:set>
                                    <p:anim calcmode="lin" valueType="num">
                                      <p:cBhvr>
                                        <p:cTn id="12" dur="500" fill="hold"/>
                                        <p:tgtEl>
                                          <p:spTgt spid="244741"/>
                                        </p:tgtEl>
                                        <p:attrNameLst>
                                          <p:attrName>ppt_w</p:attrName>
                                        </p:attrNameLst>
                                      </p:cBhvr>
                                      <p:tavLst>
                                        <p:tav tm="0">
                                          <p:val>
                                            <p:strVal val="4/3*#ppt_w"/>
                                          </p:val>
                                        </p:tav>
                                        <p:tav tm="100000">
                                          <p:val>
                                            <p:strVal val="#ppt_w"/>
                                          </p:val>
                                        </p:tav>
                                      </p:tavLst>
                                    </p:anim>
                                    <p:anim calcmode="lin" valueType="num">
                                      <p:cBhvr>
                                        <p:cTn id="13" dur="500" fill="hold"/>
                                        <p:tgtEl>
                                          <p:spTgt spid="244741"/>
                                        </p:tgtEl>
                                        <p:attrNameLst>
                                          <p:attrName>ppt_h</p:attrName>
                                        </p:attrNameLst>
                                      </p:cBhvr>
                                      <p:tavLst>
                                        <p:tav tm="0">
                                          <p:val>
                                            <p:strVal val="4/3*#ppt_h"/>
                                          </p:val>
                                        </p:tav>
                                        <p:tav tm="100000">
                                          <p:val>
                                            <p:strVal val="#ppt_h"/>
                                          </p:val>
                                        </p:tav>
                                      </p:tavLst>
                                    </p:anim>
                                  </p:childTnLst>
                                </p:cTn>
                              </p:par>
                            </p:childTnLst>
                          </p:cTn>
                        </p:par>
                        <p:par>
                          <p:cTn id="14" fill="hold" nodeType="afterGroup">
                            <p:stCondLst>
                              <p:cond delay="1000"/>
                            </p:stCondLst>
                            <p:childTnLst>
                              <p:par>
                                <p:cTn id="15" presetID="23" presetClass="entr" presetSubtype="288" fill="hold" grpId="0" nodeType="afterEffect">
                                  <p:stCondLst>
                                    <p:cond delay="0"/>
                                  </p:stCondLst>
                                  <p:childTnLst>
                                    <p:set>
                                      <p:cBhvr>
                                        <p:cTn id="16" dur="1" fill="hold">
                                          <p:stCondLst>
                                            <p:cond delay="0"/>
                                          </p:stCondLst>
                                        </p:cTn>
                                        <p:tgtEl>
                                          <p:spTgt spid="244742"/>
                                        </p:tgtEl>
                                        <p:attrNameLst>
                                          <p:attrName>style.visibility</p:attrName>
                                        </p:attrNameLst>
                                      </p:cBhvr>
                                      <p:to>
                                        <p:strVal val="visible"/>
                                      </p:to>
                                    </p:set>
                                    <p:anim calcmode="lin" valueType="num">
                                      <p:cBhvr>
                                        <p:cTn id="17" dur="500" fill="hold"/>
                                        <p:tgtEl>
                                          <p:spTgt spid="244742"/>
                                        </p:tgtEl>
                                        <p:attrNameLst>
                                          <p:attrName>ppt_w</p:attrName>
                                        </p:attrNameLst>
                                      </p:cBhvr>
                                      <p:tavLst>
                                        <p:tav tm="0">
                                          <p:val>
                                            <p:strVal val="4/3*#ppt_w"/>
                                          </p:val>
                                        </p:tav>
                                        <p:tav tm="100000">
                                          <p:val>
                                            <p:strVal val="#ppt_w"/>
                                          </p:val>
                                        </p:tav>
                                      </p:tavLst>
                                    </p:anim>
                                    <p:anim calcmode="lin" valueType="num">
                                      <p:cBhvr>
                                        <p:cTn id="18" dur="500" fill="hold"/>
                                        <p:tgtEl>
                                          <p:spTgt spid="244742"/>
                                        </p:tgtEl>
                                        <p:attrNameLst>
                                          <p:attrName>ppt_h</p:attrName>
                                        </p:attrNameLst>
                                      </p:cBhvr>
                                      <p:tavLst>
                                        <p:tav tm="0">
                                          <p:val>
                                            <p:strVal val="4/3*#ppt_h"/>
                                          </p:val>
                                        </p:tav>
                                        <p:tav tm="100000">
                                          <p:val>
                                            <p:strVal val="#ppt_h"/>
                                          </p:val>
                                        </p:tav>
                                      </p:tavLst>
                                    </p:anim>
                                  </p:childTnLst>
                                </p:cTn>
                              </p:par>
                            </p:childTnLst>
                          </p:cTn>
                        </p:par>
                        <p:par>
                          <p:cTn id="19" fill="hold" nodeType="afterGroup">
                            <p:stCondLst>
                              <p:cond delay="1500"/>
                            </p:stCondLst>
                            <p:childTnLst>
                              <p:par>
                                <p:cTn id="20" presetID="23" presetClass="entr" presetSubtype="288" fill="hold" grpId="0" nodeType="afterEffect">
                                  <p:stCondLst>
                                    <p:cond delay="0"/>
                                  </p:stCondLst>
                                  <p:childTnLst>
                                    <p:set>
                                      <p:cBhvr>
                                        <p:cTn id="21" dur="1" fill="hold">
                                          <p:stCondLst>
                                            <p:cond delay="0"/>
                                          </p:stCondLst>
                                        </p:cTn>
                                        <p:tgtEl>
                                          <p:spTgt spid="244743"/>
                                        </p:tgtEl>
                                        <p:attrNameLst>
                                          <p:attrName>style.visibility</p:attrName>
                                        </p:attrNameLst>
                                      </p:cBhvr>
                                      <p:to>
                                        <p:strVal val="visible"/>
                                      </p:to>
                                    </p:set>
                                    <p:anim calcmode="lin" valueType="num">
                                      <p:cBhvr>
                                        <p:cTn id="22" dur="500" fill="hold"/>
                                        <p:tgtEl>
                                          <p:spTgt spid="244743"/>
                                        </p:tgtEl>
                                        <p:attrNameLst>
                                          <p:attrName>ppt_w</p:attrName>
                                        </p:attrNameLst>
                                      </p:cBhvr>
                                      <p:tavLst>
                                        <p:tav tm="0">
                                          <p:val>
                                            <p:strVal val="4/3*#ppt_w"/>
                                          </p:val>
                                        </p:tav>
                                        <p:tav tm="100000">
                                          <p:val>
                                            <p:strVal val="#ppt_w"/>
                                          </p:val>
                                        </p:tav>
                                      </p:tavLst>
                                    </p:anim>
                                    <p:anim calcmode="lin" valueType="num">
                                      <p:cBhvr>
                                        <p:cTn id="23" dur="500" fill="hold"/>
                                        <p:tgtEl>
                                          <p:spTgt spid="244743"/>
                                        </p:tgtEl>
                                        <p:attrNameLst>
                                          <p:attrName>ppt_h</p:attrName>
                                        </p:attrNameLst>
                                      </p:cBhvr>
                                      <p:tavLst>
                                        <p:tav tm="0">
                                          <p:val>
                                            <p:strVal val="4/3*#ppt_h"/>
                                          </p:val>
                                        </p:tav>
                                        <p:tav tm="100000">
                                          <p:val>
                                            <p:strVal val="#ppt_h"/>
                                          </p:val>
                                        </p:tav>
                                      </p:tavLst>
                                    </p:anim>
                                  </p:childTnLst>
                                </p:cTn>
                              </p:par>
                            </p:childTnLst>
                          </p:cTn>
                        </p:par>
                        <p:par>
                          <p:cTn id="24" fill="hold" nodeType="afterGroup">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244739"/>
                                        </p:tgtEl>
                                        <p:attrNameLst>
                                          <p:attrName>style.visibility</p:attrName>
                                        </p:attrNameLst>
                                      </p:cBhvr>
                                      <p:to>
                                        <p:strVal val="visible"/>
                                      </p:to>
                                    </p:set>
                                    <p:animEffect transition="in" filter="dissolve">
                                      <p:cBhvr>
                                        <p:cTn id="27" dur="5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autoUpdateAnimBg="0"/>
      <p:bldP spid="244741" grpId="0" animBg="1"/>
      <p:bldP spid="244742" grpId="0" animBg="1"/>
      <p:bldP spid="244743" grpId="0" animBg="1"/>
      <p:bldP spid="24474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51" name="Picture 7" descr="MVC-001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8" name="Rectangle 4"/>
          <p:cNvSpPr>
            <a:spLocks noGrp="1" noChangeArrowheads="1"/>
          </p:cNvSpPr>
          <p:nvPr>
            <p:ph type="body" sz="half" idx="2"/>
          </p:nvPr>
        </p:nvSpPr>
        <p:spPr>
          <a:xfrm>
            <a:off x="0" y="0"/>
            <a:ext cx="9144000" cy="1600200"/>
          </a:xfrm>
          <a:solidFill>
            <a:schemeClr val="tx1"/>
          </a:solidFill>
          <a:effectLst>
            <a:outerShdw dist="28398" dir="1593903" algn="ctr" rotWithShape="0">
              <a:schemeClr val="tx1"/>
            </a:outerShdw>
          </a:effectLst>
        </p:spPr>
        <p:txBody>
          <a:bodyPr/>
          <a:lstStyle/>
          <a:p>
            <a:pPr algn="ctr">
              <a:lnSpc>
                <a:spcPct val="80000"/>
              </a:lnSpc>
              <a:buFontTx/>
              <a:buNone/>
            </a:pPr>
            <a:r>
              <a:rPr lang="en-US" sz="2400" b="1">
                <a:solidFill>
                  <a:schemeClr val="hlink"/>
                </a:solidFill>
              </a:rPr>
              <a:t>  </a:t>
            </a:r>
          </a:p>
          <a:p>
            <a:pPr algn="ctr">
              <a:lnSpc>
                <a:spcPct val="80000"/>
              </a:lnSpc>
              <a:buFontTx/>
              <a:buNone/>
            </a:pPr>
            <a:r>
              <a:rPr lang="en-US" sz="2400" b="1">
                <a:solidFill>
                  <a:schemeClr val="hlink"/>
                </a:solidFill>
              </a:rPr>
              <a:t>We clearly see 3 stop signs,</a:t>
            </a:r>
          </a:p>
          <a:p>
            <a:pPr algn="ctr">
              <a:lnSpc>
                <a:spcPct val="80000"/>
              </a:lnSpc>
              <a:buFontTx/>
              <a:buNone/>
            </a:pPr>
            <a:r>
              <a:rPr lang="en-US" sz="2400" b="1">
                <a:solidFill>
                  <a:schemeClr val="hlink"/>
                </a:solidFill>
              </a:rPr>
              <a:t>But, the one on the right is harder to see.</a:t>
            </a:r>
          </a:p>
        </p:txBody>
      </p:sp>
      <p:sp>
        <p:nvSpPr>
          <p:cNvPr id="31746" name="Rectangle 2"/>
          <p:cNvSpPr>
            <a:spLocks noGrp="1" noChangeArrowheads="1"/>
          </p:cNvSpPr>
          <p:nvPr>
            <p:ph type="title"/>
          </p:nvPr>
        </p:nvSpPr>
        <p:spPr>
          <a:xfrm>
            <a:off x="0" y="5715000"/>
            <a:ext cx="9144000" cy="1143000"/>
          </a:xfrm>
          <a:solidFill>
            <a:schemeClr val="tx1"/>
          </a:solidFill>
          <a:effectLst>
            <a:outerShdw dist="35921" dir="2700000" algn="ctr" rotWithShape="0">
              <a:schemeClr val="tx1"/>
            </a:outerShdw>
          </a:effectLst>
        </p:spPr>
        <p:txBody>
          <a:bodyPr/>
          <a:lstStyle/>
          <a:p>
            <a:pPr>
              <a:lnSpc>
                <a:spcPct val="90000"/>
              </a:lnSpc>
            </a:pPr>
            <a:r>
              <a:rPr lang="en-US" sz="3200" b="1">
                <a:solidFill>
                  <a:srgbClr val="00FFFF"/>
                </a:solidFill>
              </a:rPr>
              <a:t>How many stop signs do you see         </a:t>
            </a:r>
            <a:br>
              <a:rPr lang="en-US" sz="3200" b="1">
                <a:solidFill>
                  <a:srgbClr val="00FFFF"/>
                </a:solidFill>
              </a:rPr>
            </a:br>
            <a:r>
              <a:rPr lang="en-US" sz="3200" b="1">
                <a:solidFill>
                  <a:srgbClr val="00FFFF"/>
                </a:solidFill>
              </a:rPr>
              <a:t>at this intersection?</a:t>
            </a:r>
          </a:p>
        </p:txBody>
      </p:sp>
      <p:sp>
        <p:nvSpPr>
          <p:cNvPr id="31752" name="Oval 8"/>
          <p:cNvSpPr>
            <a:spLocks noChangeArrowheads="1"/>
          </p:cNvSpPr>
          <p:nvPr/>
        </p:nvSpPr>
        <p:spPr bwMode="auto">
          <a:xfrm>
            <a:off x="8229600" y="2819400"/>
            <a:ext cx="4572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3" name="Oval 9"/>
          <p:cNvSpPr>
            <a:spLocks noChangeArrowheads="1"/>
          </p:cNvSpPr>
          <p:nvPr/>
        </p:nvSpPr>
        <p:spPr bwMode="auto">
          <a:xfrm>
            <a:off x="5334000" y="2895600"/>
            <a:ext cx="4572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4" name="Oval 10"/>
          <p:cNvSpPr>
            <a:spLocks noChangeArrowheads="1"/>
          </p:cNvSpPr>
          <p:nvPr/>
        </p:nvSpPr>
        <p:spPr bwMode="auto">
          <a:xfrm>
            <a:off x="3276600" y="2819400"/>
            <a:ext cx="4572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5" name="Oval 11"/>
          <p:cNvSpPr>
            <a:spLocks noChangeArrowheads="1"/>
          </p:cNvSpPr>
          <p:nvPr/>
        </p:nvSpPr>
        <p:spPr bwMode="auto">
          <a:xfrm>
            <a:off x="6705600" y="2667000"/>
            <a:ext cx="4572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1756" name="Picture 12" descr="squirrel_eating_lg_cl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0" y="4419600"/>
            <a:ext cx="576263" cy="593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p:cTn id="7" dur="500" fill="hold"/>
                                        <p:tgtEl>
                                          <p:spTgt spid="31755"/>
                                        </p:tgtEl>
                                        <p:attrNameLst>
                                          <p:attrName>ppt_w</p:attrName>
                                        </p:attrNameLst>
                                      </p:cBhvr>
                                      <p:tavLst>
                                        <p:tav tm="0">
                                          <p:val>
                                            <p:strVal val="4/3*#ppt_w"/>
                                          </p:val>
                                        </p:tav>
                                        <p:tav tm="100000">
                                          <p:val>
                                            <p:strVal val="#ppt_w"/>
                                          </p:val>
                                        </p:tav>
                                      </p:tavLst>
                                    </p:anim>
                                    <p:anim calcmode="lin" valueType="num">
                                      <p:cBhvr>
                                        <p:cTn id="8" dur="500" fill="hold"/>
                                        <p:tgtEl>
                                          <p:spTgt spid="31755"/>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500"/>
                            </p:stCondLst>
                            <p:childTnLst>
                              <p:par>
                                <p:cTn id="10" presetID="23" presetClass="entr" presetSubtype="288" fill="hold" grpId="0" nodeType="afterEffect">
                                  <p:stCondLst>
                                    <p:cond delay="0"/>
                                  </p:stCondLst>
                                  <p:childTnLst>
                                    <p:set>
                                      <p:cBhvr>
                                        <p:cTn id="11" dur="1" fill="hold">
                                          <p:stCondLst>
                                            <p:cond delay="0"/>
                                          </p:stCondLst>
                                        </p:cTn>
                                        <p:tgtEl>
                                          <p:spTgt spid="31753"/>
                                        </p:tgtEl>
                                        <p:attrNameLst>
                                          <p:attrName>style.visibility</p:attrName>
                                        </p:attrNameLst>
                                      </p:cBhvr>
                                      <p:to>
                                        <p:strVal val="visible"/>
                                      </p:to>
                                    </p:set>
                                    <p:anim calcmode="lin" valueType="num">
                                      <p:cBhvr>
                                        <p:cTn id="12" dur="500" fill="hold"/>
                                        <p:tgtEl>
                                          <p:spTgt spid="31753"/>
                                        </p:tgtEl>
                                        <p:attrNameLst>
                                          <p:attrName>ppt_w</p:attrName>
                                        </p:attrNameLst>
                                      </p:cBhvr>
                                      <p:tavLst>
                                        <p:tav tm="0">
                                          <p:val>
                                            <p:strVal val="4/3*#ppt_w"/>
                                          </p:val>
                                        </p:tav>
                                        <p:tav tm="100000">
                                          <p:val>
                                            <p:strVal val="#ppt_w"/>
                                          </p:val>
                                        </p:tav>
                                      </p:tavLst>
                                    </p:anim>
                                    <p:anim calcmode="lin" valueType="num">
                                      <p:cBhvr>
                                        <p:cTn id="13" dur="500" fill="hold"/>
                                        <p:tgtEl>
                                          <p:spTgt spid="31753"/>
                                        </p:tgtEl>
                                        <p:attrNameLst>
                                          <p:attrName>ppt_h</p:attrName>
                                        </p:attrNameLst>
                                      </p:cBhvr>
                                      <p:tavLst>
                                        <p:tav tm="0">
                                          <p:val>
                                            <p:strVal val="4/3*#ppt_h"/>
                                          </p:val>
                                        </p:tav>
                                        <p:tav tm="100000">
                                          <p:val>
                                            <p:strVal val="#ppt_h"/>
                                          </p:val>
                                        </p:tav>
                                      </p:tavLst>
                                    </p:anim>
                                  </p:childTnLst>
                                </p:cTn>
                              </p:par>
                            </p:childTnLst>
                          </p:cTn>
                        </p:par>
                        <p:par>
                          <p:cTn id="14" fill="hold" nodeType="afterGroup">
                            <p:stCondLst>
                              <p:cond delay="1000"/>
                            </p:stCondLst>
                            <p:childTnLst>
                              <p:par>
                                <p:cTn id="15" presetID="23" presetClass="entr" presetSubtype="288" fill="hold" grpId="0" nodeType="afterEffect">
                                  <p:stCondLst>
                                    <p:cond delay="0"/>
                                  </p:stCondLst>
                                  <p:childTnLst>
                                    <p:set>
                                      <p:cBhvr>
                                        <p:cTn id="16" dur="1" fill="hold">
                                          <p:stCondLst>
                                            <p:cond delay="0"/>
                                          </p:stCondLst>
                                        </p:cTn>
                                        <p:tgtEl>
                                          <p:spTgt spid="31754"/>
                                        </p:tgtEl>
                                        <p:attrNameLst>
                                          <p:attrName>style.visibility</p:attrName>
                                        </p:attrNameLst>
                                      </p:cBhvr>
                                      <p:to>
                                        <p:strVal val="visible"/>
                                      </p:to>
                                    </p:set>
                                    <p:anim calcmode="lin" valueType="num">
                                      <p:cBhvr>
                                        <p:cTn id="17" dur="500" fill="hold"/>
                                        <p:tgtEl>
                                          <p:spTgt spid="31754"/>
                                        </p:tgtEl>
                                        <p:attrNameLst>
                                          <p:attrName>ppt_w</p:attrName>
                                        </p:attrNameLst>
                                      </p:cBhvr>
                                      <p:tavLst>
                                        <p:tav tm="0">
                                          <p:val>
                                            <p:strVal val="4/3*#ppt_w"/>
                                          </p:val>
                                        </p:tav>
                                        <p:tav tm="100000">
                                          <p:val>
                                            <p:strVal val="#ppt_w"/>
                                          </p:val>
                                        </p:tav>
                                      </p:tavLst>
                                    </p:anim>
                                    <p:anim calcmode="lin" valueType="num">
                                      <p:cBhvr>
                                        <p:cTn id="18" dur="500" fill="hold"/>
                                        <p:tgtEl>
                                          <p:spTgt spid="31754"/>
                                        </p:tgtEl>
                                        <p:attrNameLst>
                                          <p:attrName>ppt_h</p:attrName>
                                        </p:attrNameLst>
                                      </p:cBhvr>
                                      <p:tavLst>
                                        <p:tav tm="0">
                                          <p:val>
                                            <p:strVal val="4/3*#ppt_h"/>
                                          </p:val>
                                        </p:tav>
                                        <p:tav tm="100000">
                                          <p:val>
                                            <p:strVal val="#ppt_h"/>
                                          </p:val>
                                        </p:tav>
                                      </p:tavLst>
                                    </p:anim>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1748"/>
                                        </p:tgtEl>
                                        <p:attrNameLst>
                                          <p:attrName>style.visibility</p:attrName>
                                        </p:attrNameLst>
                                      </p:cBhvr>
                                      <p:to>
                                        <p:strVal val="visible"/>
                                      </p:to>
                                    </p:set>
                                    <p:animEffect transition="in" filter="dissolve">
                                      <p:cBhvr>
                                        <p:cTn id="22" dur="500"/>
                                        <p:tgtEl>
                                          <p:spTgt spid="31748"/>
                                        </p:tgtEl>
                                      </p:cBhvr>
                                    </p:animEffect>
                                  </p:childTnLst>
                                </p:cTn>
                              </p:par>
                            </p:childTnLst>
                          </p:cTn>
                        </p:par>
                        <p:par>
                          <p:cTn id="23" fill="hold" nodeType="afterGroup">
                            <p:stCondLst>
                              <p:cond delay="2000"/>
                            </p:stCondLst>
                            <p:childTnLst>
                              <p:par>
                                <p:cTn id="24" presetID="23" presetClass="entr" presetSubtype="288" fill="hold" grpId="0" nodeType="afterEffect">
                                  <p:stCondLst>
                                    <p:cond delay="4000"/>
                                  </p:stCondLst>
                                  <p:childTnLst>
                                    <p:set>
                                      <p:cBhvr>
                                        <p:cTn id="25" dur="1" fill="hold">
                                          <p:stCondLst>
                                            <p:cond delay="0"/>
                                          </p:stCondLst>
                                        </p:cTn>
                                        <p:tgtEl>
                                          <p:spTgt spid="31752"/>
                                        </p:tgtEl>
                                        <p:attrNameLst>
                                          <p:attrName>style.visibility</p:attrName>
                                        </p:attrNameLst>
                                      </p:cBhvr>
                                      <p:to>
                                        <p:strVal val="visible"/>
                                      </p:to>
                                    </p:set>
                                    <p:anim calcmode="lin" valueType="num">
                                      <p:cBhvr>
                                        <p:cTn id="26" dur="500" fill="hold"/>
                                        <p:tgtEl>
                                          <p:spTgt spid="31752"/>
                                        </p:tgtEl>
                                        <p:attrNameLst>
                                          <p:attrName>ppt_w</p:attrName>
                                        </p:attrNameLst>
                                      </p:cBhvr>
                                      <p:tavLst>
                                        <p:tav tm="0">
                                          <p:val>
                                            <p:strVal val="4/3*#ppt_w"/>
                                          </p:val>
                                        </p:tav>
                                        <p:tav tm="100000">
                                          <p:val>
                                            <p:strVal val="#ppt_w"/>
                                          </p:val>
                                        </p:tav>
                                      </p:tavLst>
                                    </p:anim>
                                    <p:anim calcmode="lin" valueType="num">
                                      <p:cBhvr>
                                        <p:cTn id="27" dur="500" fill="hold"/>
                                        <p:tgtEl>
                                          <p:spTgt spid="3175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52" grpId="0" animBg="1"/>
      <p:bldP spid="31753" grpId="0" animBg="1"/>
      <p:bldP spid="31754" grpId="0" animBg="1"/>
      <p:bldP spid="3175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31" name="Picture 11" descr="MVC-004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0"/>
            <a:ext cx="8839200" cy="6629400"/>
          </a:xfrm>
          <a:prstGeom prst="rect">
            <a:avLst/>
          </a:prstGeom>
          <a:noFill/>
          <a:extLst>
            <a:ext uri="{909E8E84-426E-40DD-AFC4-6F175D3DCCD1}">
              <a14:hiddenFill xmlns:a14="http://schemas.microsoft.com/office/drawing/2010/main">
                <a:solidFill>
                  <a:srgbClr val="FFFFFF"/>
                </a:solidFill>
              </a14:hiddenFill>
            </a:ext>
          </a:extLst>
        </p:spPr>
      </p:pic>
      <p:sp>
        <p:nvSpPr>
          <p:cNvPr id="30727" name="Rectangle 7"/>
          <p:cNvSpPr>
            <a:spLocks noGrp="1" noChangeArrowheads="1"/>
          </p:cNvSpPr>
          <p:nvPr>
            <p:ph type="body" sz="half" idx="2"/>
          </p:nvPr>
        </p:nvSpPr>
        <p:spPr>
          <a:xfrm>
            <a:off x="2362200" y="3733800"/>
            <a:ext cx="4953000" cy="1676400"/>
          </a:xfrm>
          <a:noFill/>
          <a:ln/>
          <a:effectLst>
            <a:outerShdw dist="28398" dir="1593903" algn="ctr" rotWithShape="0">
              <a:schemeClr val="tx1"/>
            </a:outerShdw>
          </a:effectLst>
        </p:spPr>
        <p:txBody>
          <a:bodyPr/>
          <a:lstStyle/>
          <a:p>
            <a:pPr algn="ctr">
              <a:lnSpc>
                <a:spcPct val="80000"/>
              </a:lnSpc>
              <a:buFontTx/>
              <a:buNone/>
            </a:pPr>
            <a:r>
              <a:rPr lang="en-US" sz="2800" b="1" dirty="0">
                <a:solidFill>
                  <a:schemeClr val="bg1"/>
                </a:solidFill>
              </a:rPr>
              <a:t>  2 stop signs. We stop they                </a:t>
            </a:r>
            <a:r>
              <a:rPr lang="en-US" sz="2400" b="1" i="1" dirty="0">
                <a:solidFill>
                  <a:schemeClr val="bg1"/>
                </a:solidFill>
              </a:rPr>
              <a:t>(crossing vehicles)</a:t>
            </a:r>
            <a:r>
              <a:rPr lang="en-US" sz="2800" b="1" dirty="0">
                <a:solidFill>
                  <a:schemeClr val="bg1"/>
                </a:solidFill>
              </a:rPr>
              <a:t> do not.</a:t>
            </a:r>
          </a:p>
        </p:txBody>
      </p:sp>
      <p:sp>
        <p:nvSpPr>
          <p:cNvPr id="30729" name="Rectangle 9"/>
          <p:cNvSpPr>
            <a:spLocks noChangeArrowheads="1"/>
          </p:cNvSpPr>
          <p:nvPr/>
        </p:nvSpPr>
        <p:spPr bwMode="auto">
          <a:xfrm>
            <a:off x="0" y="5486400"/>
            <a:ext cx="9144000" cy="1371600"/>
          </a:xfrm>
          <a:prstGeom prst="rect">
            <a:avLst/>
          </a:prstGeom>
          <a:solidFill>
            <a:schemeClr val="tx1"/>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a:lnSpc>
                <a:spcPct val="90000"/>
              </a:lnSpc>
            </a:pPr>
            <a:r>
              <a:rPr lang="en-US" sz="3200" b="1">
                <a:solidFill>
                  <a:srgbClr val="00FFFF"/>
                </a:solidFill>
              </a:rPr>
              <a:t>How many stop signs have you                 analyzed at this intersection?</a:t>
            </a:r>
          </a:p>
        </p:txBody>
      </p:sp>
      <p:sp>
        <p:nvSpPr>
          <p:cNvPr id="30732" name="Rectangle 12"/>
          <p:cNvSpPr>
            <a:spLocks noChangeArrowheads="1"/>
          </p:cNvSpPr>
          <p:nvPr/>
        </p:nvSpPr>
        <p:spPr bwMode="auto">
          <a:xfrm>
            <a:off x="228600" y="0"/>
            <a:ext cx="8915400" cy="1066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b="1">
                <a:solidFill>
                  <a:schemeClr val="bg1"/>
                </a:solidFill>
              </a:rPr>
              <a:t>   Try to analyze every residential intersection</a:t>
            </a:r>
          </a:p>
          <a:p>
            <a:pPr marL="342900" indent="-342900" algn="ctr">
              <a:spcBef>
                <a:spcPct val="20000"/>
              </a:spcBef>
            </a:pPr>
            <a:r>
              <a:rPr lang="en-US" b="1">
                <a:solidFill>
                  <a:schemeClr val="bg1"/>
                </a:solidFill>
              </a:rPr>
              <a:t>at least </a:t>
            </a:r>
            <a:r>
              <a:rPr lang="en-US" b="1">
                <a:solidFill>
                  <a:srgbClr val="FFFF00"/>
                </a:solidFill>
              </a:rPr>
              <a:t>50 feet</a:t>
            </a:r>
            <a:r>
              <a:rPr lang="en-US" b="1">
                <a:solidFill>
                  <a:schemeClr val="bg1"/>
                </a:solidFill>
              </a:rPr>
              <a:t> before it.</a:t>
            </a:r>
            <a:endParaRPr lang="en-US" b="1"/>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anim calcmode="lin" valueType="num">
                                      <p:cBhvr>
                                        <p:cTn id="7" dur="500" fill="hold"/>
                                        <p:tgtEl>
                                          <p:spTgt spid="30727"/>
                                        </p:tgtEl>
                                        <p:attrNameLst>
                                          <p:attrName>ppt_w</p:attrName>
                                        </p:attrNameLst>
                                      </p:cBhvr>
                                      <p:tavLst>
                                        <p:tav tm="0">
                                          <p:val>
                                            <p:fltVal val="0"/>
                                          </p:val>
                                        </p:tav>
                                        <p:tav tm="100000">
                                          <p:val>
                                            <p:strVal val="#ppt_w"/>
                                          </p:val>
                                        </p:tav>
                                      </p:tavLst>
                                    </p:anim>
                                    <p:anim calcmode="lin" valueType="num">
                                      <p:cBhvr>
                                        <p:cTn id="8" dur="500" fill="hold"/>
                                        <p:tgtEl>
                                          <p:spTgt spid="30727"/>
                                        </p:tgtEl>
                                        <p:attrNameLst>
                                          <p:attrName>ppt_h</p:attrName>
                                        </p:attrNameLst>
                                      </p:cBhvr>
                                      <p:tavLst>
                                        <p:tav tm="0">
                                          <p:val>
                                            <p:fltVal val="0"/>
                                          </p:val>
                                        </p:tav>
                                        <p:tav tm="100000">
                                          <p:val>
                                            <p:strVal val="#ppt_h"/>
                                          </p:val>
                                        </p:tav>
                                      </p:tavLst>
                                    </p:anim>
                                    <p:anim calcmode="lin" valueType="num">
                                      <p:cBhvr>
                                        <p:cTn id="9" dur="500" fill="hold"/>
                                        <p:tgtEl>
                                          <p:spTgt spid="30727"/>
                                        </p:tgtEl>
                                        <p:attrNameLst>
                                          <p:attrName>ppt_x</p:attrName>
                                        </p:attrNameLst>
                                      </p:cBhvr>
                                      <p:tavLst>
                                        <p:tav tm="0">
                                          <p:val>
                                            <p:fltVal val="0.5"/>
                                          </p:val>
                                        </p:tav>
                                        <p:tav tm="100000">
                                          <p:val>
                                            <p:strVal val="#ppt_x"/>
                                          </p:val>
                                        </p:tav>
                                      </p:tavLst>
                                    </p:anim>
                                    <p:anim calcmode="lin" valueType="num">
                                      <p:cBhvr>
                                        <p:cTn id="10" dur="500" fill="hold"/>
                                        <p:tgtEl>
                                          <p:spTgt spid="3072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55" presetClass="entr" presetSubtype="0" fill="hold" grpId="0" nodeType="afterEffect">
                                  <p:stCondLst>
                                    <p:cond delay="2000"/>
                                  </p:stCondLst>
                                  <p:childTnLst>
                                    <p:set>
                                      <p:cBhvr>
                                        <p:cTn id="13" dur="1" fill="hold">
                                          <p:stCondLst>
                                            <p:cond delay="0"/>
                                          </p:stCondLst>
                                        </p:cTn>
                                        <p:tgtEl>
                                          <p:spTgt spid="30732"/>
                                        </p:tgtEl>
                                        <p:attrNameLst>
                                          <p:attrName>style.visibility</p:attrName>
                                        </p:attrNameLst>
                                      </p:cBhvr>
                                      <p:to>
                                        <p:strVal val="visible"/>
                                      </p:to>
                                    </p:set>
                                    <p:anim calcmode="lin" valueType="num">
                                      <p:cBhvr>
                                        <p:cTn id="14" dur="2000" fill="hold"/>
                                        <p:tgtEl>
                                          <p:spTgt spid="30732"/>
                                        </p:tgtEl>
                                        <p:attrNameLst>
                                          <p:attrName>ppt_w</p:attrName>
                                        </p:attrNameLst>
                                      </p:cBhvr>
                                      <p:tavLst>
                                        <p:tav tm="0">
                                          <p:val>
                                            <p:strVal val="#ppt_w*0.70"/>
                                          </p:val>
                                        </p:tav>
                                        <p:tav tm="100000">
                                          <p:val>
                                            <p:strVal val="#ppt_w"/>
                                          </p:val>
                                        </p:tav>
                                      </p:tavLst>
                                    </p:anim>
                                    <p:anim calcmode="lin" valueType="num">
                                      <p:cBhvr>
                                        <p:cTn id="15" dur="2000" fill="hold"/>
                                        <p:tgtEl>
                                          <p:spTgt spid="30732"/>
                                        </p:tgtEl>
                                        <p:attrNameLst>
                                          <p:attrName>ppt_h</p:attrName>
                                        </p:attrNameLst>
                                      </p:cBhvr>
                                      <p:tavLst>
                                        <p:tav tm="0">
                                          <p:val>
                                            <p:strVal val="#ppt_h"/>
                                          </p:val>
                                        </p:tav>
                                        <p:tav tm="100000">
                                          <p:val>
                                            <p:strVal val="#ppt_h"/>
                                          </p:val>
                                        </p:tav>
                                      </p:tavLst>
                                    </p:anim>
                                    <p:animEffect transition="in" filter="fade">
                                      <p:cBhvr>
                                        <p:cTn id="16" dur="20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utoUpdateAnimBg="0"/>
      <p:bldP spid="3073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2754" name="Picture 1026" descr="MVC-002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915400" cy="6686550"/>
          </a:xfrm>
          <a:prstGeom prst="rect">
            <a:avLst/>
          </a:prstGeom>
          <a:noFill/>
          <a:extLst>
            <a:ext uri="{909E8E84-426E-40DD-AFC4-6F175D3DCCD1}">
              <a14:hiddenFill xmlns:a14="http://schemas.microsoft.com/office/drawing/2010/main">
                <a:solidFill>
                  <a:srgbClr val="FFFFFF"/>
                </a:solidFill>
              </a14:hiddenFill>
            </a:ext>
          </a:extLst>
        </p:spPr>
      </p:pic>
      <p:sp>
        <p:nvSpPr>
          <p:cNvPr id="202755" name="Rectangle 1027"/>
          <p:cNvSpPr>
            <a:spLocks noGrp="1" noChangeArrowheads="1"/>
          </p:cNvSpPr>
          <p:nvPr>
            <p:ph type="title"/>
          </p:nvPr>
        </p:nvSpPr>
        <p:spPr>
          <a:xfrm>
            <a:off x="0" y="0"/>
            <a:ext cx="9144000" cy="1143000"/>
          </a:xfrm>
          <a:solidFill>
            <a:schemeClr val="tx1"/>
          </a:solidFill>
        </p:spPr>
        <p:txBody>
          <a:bodyPr/>
          <a:lstStyle/>
          <a:p>
            <a:pPr>
              <a:lnSpc>
                <a:spcPct val="90000"/>
              </a:lnSpc>
            </a:pPr>
            <a:r>
              <a:rPr lang="en-US" sz="2400" b="1">
                <a:solidFill>
                  <a:srgbClr val="00FFFF"/>
                </a:solidFill>
              </a:rPr>
              <a:t>   What have you analyzed about this intersection?</a:t>
            </a:r>
          </a:p>
        </p:txBody>
      </p:sp>
      <p:sp>
        <p:nvSpPr>
          <p:cNvPr id="202756" name="Rectangle 1028"/>
          <p:cNvSpPr>
            <a:spLocks noGrp="1" noChangeArrowheads="1"/>
          </p:cNvSpPr>
          <p:nvPr>
            <p:ph type="body" sz="half" idx="1"/>
          </p:nvPr>
        </p:nvSpPr>
        <p:spPr>
          <a:xfrm>
            <a:off x="0" y="4876800"/>
            <a:ext cx="3810000" cy="609600"/>
          </a:xfrm>
          <a:solidFill>
            <a:schemeClr val="tx1"/>
          </a:solidFill>
        </p:spPr>
        <p:txBody>
          <a:bodyPr/>
          <a:lstStyle/>
          <a:p>
            <a:pPr>
              <a:lnSpc>
                <a:spcPct val="90000"/>
              </a:lnSpc>
              <a:buFontTx/>
              <a:buNone/>
            </a:pPr>
            <a:r>
              <a:rPr lang="en-US" sz="2800" b="1">
                <a:solidFill>
                  <a:srgbClr val="CC99FF"/>
                </a:solidFill>
              </a:rPr>
              <a:t>  They stop we don’t</a:t>
            </a:r>
          </a:p>
        </p:txBody>
      </p:sp>
      <p:sp>
        <p:nvSpPr>
          <p:cNvPr id="202759" name="Oval 1031"/>
          <p:cNvSpPr>
            <a:spLocks noChangeArrowheads="1"/>
          </p:cNvSpPr>
          <p:nvPr/>
        </p:nvSpPr>
        <p:spPr bwMode="auto">
          <a:xfrm>
            <a:off x="5791200" y="3276600"/>
            <a:ext cx="609600" cy="5334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2762" name="Picture 1034"/>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324600" y="3886200"/>
            <a:ext cx="1828800" cy="1023938"/>
          </a:xfrm>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202759"/>
                                        </p:tgtEl>
                                        <p:attrNameLst>
                                          <p:attrName>style.visibility</p:attrName>
                                        </p:attrNameLst>
                                      </p:cBhvr>
                                      <p:to>
                                        <p:strVal val="visible"/>
                                      </p:to>
                                    </p:set>
                                    <p:anim calcmode="lin" valueType="num">
                                      <p:cBhvr>
                                        <p:cTn id="7" dur="500" fill="hold"/>
                                        <p:tgtEl>
                                          <p:spTgt spid="202759"/>
                                        </p:tgtEl>
                                        <p:attrNameLst>
                                          <p:attrName>ppt_w</p:attrName>
                                        </p:attrNameLst>
                                      </p:cBhvr>
                                      <p:tavLst>
                                        <p:tav tm="0">
                                          <p:val>
                                            <p:strVal val="4/3*#ppt_w"/>
                                          </p:val>
                                        </p:tav>
                                        <p:tav tm="100000">
                                          <p:val>
                                            <p:strVal val="#ppt_w"/>
                                          </p:val>
                                        </p:tav>
                                      </p:tavLst>
                                    </p:anim>
                                    <p:anim calcmode="lin" valueType="num">
                                      <p:cBhvr>
                                        <p:cTn id="8" dur="500" fill="hold"/>
                                        <p:tgtEl>
                                          <p:spTgt spid="202759"/>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1000"/>
                                  </p:stCondLst>
                                  <p:childTnLst>
                                    <p:set>
                                      <p:cBhvr>
                                        <p:cTn id="11" dur="1" fill="hold">
                                          <p:stCondLst>
                                            <p:cond delay="0"/>
                                          </p:stCondLst>
                                        </p:cTn>
                                        <p:tgtEl>
                                          <p:spTgt spid="202756"/>
                                        </p:tgtEl>
                                        <p:attrNameLst>
                                          <p:attrName>style.visibility</p:attrName>
                                        </p:attrNameLst>
                                      </p:cBhvr>
                                      <p:to>
                                        <p:strVal val="visible"/>
                                      </p:to>
                                    </p:set>
                                    <p:animEffect transition="in" filter="wipe(left)">
                                      <p:cBhvr>
                                        <p:cTn id="12" dur="500"/>
                                        <p:tgtEl>
                                          <p:spTgt spid="202756"/>
                                        </p:tgtEl>
                                      </p:cBhvr>
                                    </p:animEffect>
                                  </p:childTnLst>
                                </p:cTn>
                              </p:par>
                            </p:childTnLst>
                          </p:cTn>
                        </p:par>
                        <p:par>
                          <p:cTn id="13" fill="hold" nodeType="afterGroup">
                            <p:stCondLst>
                              <p:cond delay="2000"/>
                            </p:stCondLst>
                            <p:childTnLst>
                              <p:par>
                                <p:cTn id="14" presetID="7" presetClass="entr" presetSubtype="2" fill="hold" nodeType="afterEffect">
                                  <p:stCondLst>
                                    <p:cond delay="0"/>
                                  </p:stCondLst>
                                  <p:childTnLst>
                                    <p:set>
                                      <p:cBhvr>
                                        <p:cTn id="15" dur="1" fill="hold">
                                          <p:stCondLst>
                                            <p:cond delay="0"/>
                                          </p:stCondLst>
                                        </p:cTn>
                                        <p:tgtEl>
                                          <p:spTgt spid="202762"/>
                                        </p:tgtEl>
                                        <p:attrNameLst>
                                          <p:attrName>style.visibility</p:attrName>
                                        </p:attrNameLst>
                                      </p:cBhvr>
                                      <p:to>
                                        <p:strVal val="visible"/>
                                      </p:to>
                                    </p:set>
                                    <p:anim calcmode="lin" valueType="num">
                                      <p:cBhvr additive="base">
                                        <p:cTn id="16" dur="2000" fill="hold"/>
                                        <p:tgtEl>
                                          <p:spTgt spid="202762"/>
                                        </p:tgtEl>
                                        <p:attrNameLst>
                                          <p:attrName>ppt_x</p:attrName>
                                        </p:attrNameLst>
                                      </p:cBhvr>
                                      <p:tavLst>
                                        <p:tav tm="0">
                                          <p:val>
                                            <p:strVal val="1+#ppt_w/2"/>
                                          </p:val>
                                        </p:tav>
                                        <p:tav tm="100000">
                                          <p:val>
                                            <p:strVal val="#ppt_x"/>
                                          </p:val>
                                        </p:tav>
                                      </p:tavLst>
                                    </p:anim>
                                    <p:anim calcmode="lin" valueType="num">
                                      <p:cBhvr additive="base">
                                        <p:cTn id="17" dur="2000" fill="hold"/>
                                        <p:tgtEl>
                                          <p:spTgt spid="2027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autoUpdateAnimBg="0"/>
      <p:bldP spid="20275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1026"/>
          <p:cNvSpPr>
            <a:spLocks noGrp="1" noChangeArrowheads="1"/>
          </p:cNvSpPr>
          <p:nvPr>
            <p:ph type="title"/>
          </p:nvPr>
        </p:nvSpPr>
        <p:spPr/>
        <p:txBody>
          <a:bodyPr/>
          <a:lstStyle/>
          <a:p>
            <a:endParaRPr lang="en-US" sz="4000"/>
          </a:p>
        </p:txBody>
      </p:sp>
      <p:sp>
        <p:nvSpPr>
          <p:cNvPr id="150532" name="Freeform 1028"/>
          <p:cNvSpPr>
            <a:spLocks/>
          </p:cNvSpPr>
          <p:nvPr/>
        </p:nvSpPr>
        <p:spPr bwMode="auto">
          <a:xfrm>
            <a:off x="2295525" y="2368550"/>
            <a:ext cx="1703388" cy="536575"/>
          </a:xfrm>
          <a:custGeom>
            <a:avLst/>
            <a:gdLst>
              <a:gd name="T0" fmla="*/ 971 w 1073"/>
              <a:gd name="T1" fmla="*/ 338 h 338"/>
              <a:gd name="T2" fmla="*/ 1073 w 1073"/>
              <a:gd name="T3" fmla="*/ 168 h 338"/>
              <a:gd name="T4" fmla="*/ 722 w 1073"/>
              <a:gd name="T5" fmla="*/ 10 h 338"/>
              <a:gd name="T6" fmla="*/ 384 w 1073"/>
              <a:gd name="T7" fmla="*/ 21 h 338"/>
              <a:gd name="T8" fmla="*/ 338 w 1073"/>
              <a:gd name="T9" fmla="*/ 33 h 338"/>
              <a:gd name="T10" fmla="*/ 259 w 1073"/>
              <a:gd name="T11" fmla="*/ 44 h 338"/>
              <a:gd name="T12" fmla="*/ 113 w 1073"/>
              <a:gd name="T13" fmla="*/ 67 h 338"/>
              <a:gd name="T14" fmla="*/ 0 w 1073"/>
              <a:gd name="T15" fmla="*/ 191 h 338"/>
              <a:gd name="T16" fmla="*/ 90 w 1073"/>
              <a:gd name="T17" fmla="*/ 304 h 338"/>
              <a:gd name="T18" fmla="*/ 948 w 1073"/>
              <a:gd name="T19" fmla="*/ 315 h 338"/>
              <a:gd name="T20" fmla="*/ 971 w 1073"/>
              <a:gd name="T21"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3" h="338">
                <a:moveTo>
                  <a:pt x="971" y="338"/>
                </a:moveTo>
                <a:cubicBezTo>
                  <a:pt x="1008" y="283"/>
                  <a:pt x="1051" y="231"/>
                  <a:pt x="1073" y="168"/>
                </a:cubicBezTo>
                <a:cubicBezTo>
                  <a:pt x="1028" y="0"/>
                  <a:pt x="862" y="19"/>
                  <a:pt x="722" y="10"/>
                </a:cubicBezTo>
                <a:cubicBezTo>
                  <a:pt x="609" y="14"/>
                  <a:pt x="497" y="14"/>
                  <a:pt x="384" y="21"/>
                </a:cubicBezTo>
                <a:cubicBezTo>
                  <a:pt x="368" y="22"/>
                  <a:pt x="354" y="30"/>
                  <a:pt x="338" y="33"/>
                </a:cubicBezTo>
                <a:cubicBezTo>
                  <a:pt x="312" y="38"/>
                  <a:pt x="285" y="40"/>
                  <a:pt x="259" y="44"/>
                </a:cubicBezTo>
                <a:cubicBezTo>
                  <a:pt x="210" y="51"/>
                  <a:pt x="113" y="67"/>
                  <a:pt x="113" y="67"/>
                </a:cubicBezTo>
                <a:cubicBezTo>
                  <a:pt x="45" y="89"/>
                  <a:pt x="21" y="126"/>
                  <a:pt x="0" y="191"/>
                </a:cubicBezTo>
                <a:cubicBezTo>
                  <a:pt x="8" y="248"/>
                  <a:pt x="15" y="301"/>
                  <a:pt x="90" y="304"/>
                </a:cubicBezTo>
                <a:cubicBezTo>
                  <a:pt x="376" y="315"/>
                  <a:pt x="662" y="311"/>
                  <a:pt x="948" y="315"/>
                </a:cubicBezTo>
                <a:cubicBezTo>
                  <a:pt x="987" y="328"/>
                  <a:pt x="990" y="317"/>
                  <a:pt x="971" y="338"/>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0533" name="Picture 1029" descr="MVC-004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8991600" cy="6743700"/>
          </a:xfrm>
          <a:prstGeom prst="rect">
            <a:avLst/>
          </a:prstGeom>
          <a:noFill/>
          <a:extLst>
            <a:ext uri="{909E8E84-426E-40DD-AFC4-6F175D3DCCD1}">
              <a14:hiddenFill xmlns:a14="http://schemas.microsoft.com/office/drawing/2010/main">
                <a:solidFill>
                  <a:srgbClr val="FFFFFF"/>
                </a:solidFill>
              </a14:hiddenFill>
            </a:ext>
          </a:extLst>
        </p:spPr>
      </p:pic>
      <p:sp>
        <p:nvSpPr>
          <p:cNvPr id="150534" name="Rectangle 1030"/>
          <p:cNvSpPr>
            <a:spLocks noChangeArrowheads="1"/>
          </p:cNvSpPr>
          <p:nvPr/>
        </p:nvSpPr>
        <p:spPr bwMode="auto">
          <a:xfrm>
            <a:off x="0" y="0"/>
            <a:ext cx="9144000" cy="1143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pPr>
            <a:r>
              <a:rPr lang="en-US">
                <a:solidFill>
                  <a:srgbClr val="FFFF00"/>
                </a:solidFill>
              </a:rPr>
              <a:t>    </a:t>
            </a:r>
            <a:r>
              <a:rPr lang="en-US" sz="2800" b="1">
                <a:solidFill>
                  <a:srgbClr val="00FFFF"/>
                </a:solidFill>
              </a:rPr>
              <a:t>At this intersection </a:t>
            </a:r>
            <a:r>
              <a:rPr lang="en-US" sz="2800" b="1">
                <a:solidFill>
                  <a:schemeClr val="bg1"/>
                </a:solidFill>
              </a:rPr>
              <a:t>they stop, we do not.</a:t>
            </a:r>
            <a:r>
              <a:rPr lang="en-US" sz="2800" b="1">
                <a:solidFill>
                  <a:srgbClr val="FFFF00"/>
                </a:solidFill>
              </a:rPr>
              <a:t>       </a:t>
            </a:r>
          </a:p>
          <a:p>
            <a:pPr marL="342900" indent="-342900" algn="ctr" eaLnBrk="1" hangingPunct="1">
              <a:spcBef>
                <a:spcPct val="20000"/>
              </a:spcBef>
            </a:pPr>
            <a:r>
              <a:rPr lang="en-US" sz="2800" b="1">
                <a:solidFill>
                  <a:srgbClr val="00FFFF"/>
                </a:solidFill>
              </a:rPr>
              <a:t>What should you do as you proceed through it?</a:t>
            </a:r>
            <a:r>
              <a:rPr lang="en-US" sz="2800" b="1">
                <a:solidFill>
                  <a:srgbClr val="FFFF00"/>
                </a:solidFill>
              </a:rPr>
              <a:t>  </a:t>
            </a:r>
          </a:p>
          <a:p>
            <a:pPr marL="342900" indent="-342900" eaLnBrk="1" hangingPunct="1">
              <a:spcBef>
                <a:spcPct val="20000"/>
              </a:spcBef>
            </a:pPr>
            <a:r>
              <a:rPr lang="en-US" sz="2800" b="1">
                <a:solidFill>
                  <a:srgbClr val="FFFF00"/>
                </a:solidFill>
              </a:rPr>
              <a:t> </a:t>
            </a:r>
            <a:endParaRPr lang="en-US" sz="2000" b="1">
              <a:solidFill>
                <a:srgbClr val="FF0000"/>
              </a:solidFill>
            </a:endParaRPr>
          </a:p>
        </p:txBody>
      </p:sp>
      <p:sp>
        <p:nvSpPr>
          <p:cNvPr id="150536" name="Rectangle 1032"/>
          <p:cNvSpPr>
            <a:spLocks noGrp="1" noChangeArrowheads="1"/>
          </p:cNvSpPr>
          <p:nvPr>
            <p:ph type="body" idx="1"/>
          </p:nvPr>
        </p:nvSpPr>
        <p:spPr>
          <a:xfrm>
            <a:off x="-228600" y="5410200"/>
            <a:ext cx="9372600" cy="1447800"/>
          </a:xfrm>
          <a:solidFill>
            <a:schemeClr val="tx1"/>
          </a:solidFill>
          <a:ln/>
        </p:spPr>
        <p:txBody>
          <a:bodyPr/>
          <a:lstStyle/>
          <a:p>
            <a:pPr algn="ctr" eaLnBrk="1" hangingPunct="1">
              <a:buFontTx/>
              <a:buNone/>
            </a:pPr>
            <a:r>
              <a:rPr lang="en-US" sz="2400" b="1">
                <a:solidFill>
                  <a:srgbClr val="FF0000"/>
                </a:solidFill>
              </a:rPr>
              <a:t>    </a:t>
            </a:r>
            <a:r>
              <a:rPr lang="en-US" sz="2000" b="1" i="1">
                <a:solidFill>
                  <a:srgbClr val="CC99FF"/>
                </a:solidFill>
              </a:rPr>
              <a:t>EASE OFF THE GAS,</a:t>
            </a:r>
            <a:r>
              <a:rPr lang="en-US" sz="2000" b="1" i="1">
                <a:solidFill>
                  <a:srgbClr val="FF0000"/>
                </a:solidFill>
              </a:rPr>
              <a:t> </a:t>
            </a:r>
            <a:r>
              <a:rPr lang="en-US" sz="2000" b="1" i="1">
                <a:solidFill>
                  <a:srgbClr val="CC99FF"/>
                </a:solidFill>
              </a:rPr>
              <a:t>COVER THE BRAKE and CHECK IT ANYWAY.  </a:t>
            </a:r>
            <a:r>
              <a:rPr lang="en-US" sz="2400" b="1" i="1">
                <a:solidFill>
                  <a:schemeClr val="bg1"/>
                </a:solidFill>
              </a:rPr>
              <a:t>Expect</a:t>
            </a:r>
            <a:r>
              <a:rPr lang="en-US" sz="2800" b="1">
                <a:solidFill>
                  <a:schemeClr val="bg1"/>
                </a:solidFill>
              </a:rPr>
              <a:t> </a:t>
            </a:r>
            <a:r>
              <a:rPr lang="en-US" sz="2400" b="1">
                <a:solidFill>
                  <a:schemeClr val="bg1"/>
                </a:solidFill>
              </a:rPr>
              <a:t>people to run stop signs</a:t>
            </a:r>
          </a:p>
        </p:txBody>
      </p:sp>
      <p:sp>
        <p:nvSpPr>
          <p:cNvPr id="150540" name="Oval 1036"/>
          <p:cNvSpPr>
            <a:spLocks noChangeArrowheads="1"/>
          </p:cNvSpPr>
          <p:nvPr/>
        </p:nvSpPr>
        <p:spPr bwMode="auto">
          <a:xfrm>
            <a:off x="0" y="2743200"/>
            <a:ext cx="304800" cy="685800"/>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41" name="Oval 1037"/>
          <p:cNvSpPr>
            <a:spLocks noChangeArrowheads="1"/>
          </p:cNvSpPr>
          <p:nvPr/>
        </p:nvSpPr>
        <p:spPr bwMode="auto">
          <a:xfrm>
            <a:off x="7467600" y="2819400"/>
            <a:ext cx="304800" cy="6858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0543" name="Picture 1039"/>
          <p:cNvPicPr>
            <a:picLocks noChangeAspect="1" noChangeArrowheads="1"/>
          </p:cNvPicPr>
          <p:nvPr/>
        </p:nvPicPr>
        <p:blipFill>
          <a:blip r:embed="rId4" cstate="email">
            <a:lum bright="-18000"/>
            <a:extLst>
              <a:ext uri="{28A0092B-C50C-407E-A947-70E740481C1C}">
                <a14:useLocalDpi xmlns:a14="http://schemas.microsoft.com/office/drawing/2010/main"/>
              </a:ext>
            </a:extLst>
          </a:blip>
          <a:srcRect/>
          <a:stretch>
            <a:fillRect/>
          </a:stretch>
        </p:blipFill>
        <p:spPr bwMode="auto">
          <a:xfrm>
            <a:off x="9144000" y="3810000"/>
            <a:ext cx="17526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44" name="AutoShape 1040"/>
          <p:cNvSpPr>
            <a:spLocks noChangeArrowheads="1"/>
          </p:cNvSpPr>
          <p:nvPr/>
        </p:nvSpPr>
        <p:spPr bwMode="auto">
          <a:xfrm>
            <a:off x="381000" y="2057400"/>
            <a:ext cx="2743200" cy="2590800"/>
          </a:xfrm>
          <a:prstGeom prst="octagon">
            <a:avLst>
              <a:gd name="adj" fmla="val 28801"/>
            </a:avLst>
          </a:prstGeom>
          <a:gradFill rotWithShape="0">
            <a:gsLst>
              <a:gs pos="0">
                <a:srgbClr val="CC3300"/>
              </a:gs>
              <a:gs pos="100000">
                <a:srgbClr val="CC3300">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a:t>STOP</a:t>
            </a:r>
          </a:p>
          <a:p>
            <a:pPr algn="ctr"/>
            <a:r>
              <a:rPr lang="en-US" sz="3200" b="1"/>
              <a:t>and</a:t>
            </a:r>
          </a:p>
          <a:p>
            <a:pPr algn="ctr"/>
            <a:r>
              <a:rPr lang="en-US" sz="3200" b="1"/>
              <a:t>THINK</a:t>
            </a:r>
          </a:p>
        </p:txBody>
      </p:sp>
      <p:sp>
        <p:nvSpPr>
          <p:cNvPr id="150545" name="AutoShape 1041"/>
          <p:cNvSpPr>
            <a:spLocks noChangeArrowheads="1"/>
          </p:cNvSpPr>
          <p:nvPr/>
        </p:nvSpPr>
        <p:spPr bwMode="auto">
          <a:xfrm>
            <a:off x="344455" y="2076450"/>
            <a:ext cx="2743200" cy="2590800"/>
          </a:xfrm>
          <a:prstGeom prst="octagon">
            <a:avLst>
              <a:gd name="adj" fmla="val 28801"/>
            </a:avLst>
          </a:prstGeom>
          <a:gradFill rotWithShape="0">
            <a:gsLst>
              <a:gs pos="0">
                <a:srgbClr val="CC99FF"/>
              </a:gs>
              <a:gs pos="100000">
                <a:srgbClr val="CC99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t>“T” crashes</a:t>
            </a:r>
          </a:p>
          <a:p>
            <a:pPr algn="ctr"/>
            <a:r>
              <a:rPr lang="en-US" b="1" dirty="0"/>
              <a:t>f</a:t>
            </a:r>
            <a:r>
              <a:rPr lang="en-US" b="1" dirty="0" smtClean="0"/>
              <a:t>rom side impacts</a:t>
            </a:r>
          </a:p>
          <a:p>
            <a:pPr algn="ctr"/>
            <a:r>
              <a:rPr lang="en-US" b="1" dirty="0"/>
              <a:t>k</a:t>
            </a:r>
            <a:r>
              <a:rPr lang="en-US" b="1" dirty="0" smtClean="0"/>
              <a:t>ill more people</a:t>
            </a:r>
          </a:p>
          <a:p>
            <a:pPr algn="ctr"/>
            <a:r>
              <a:rPr lang="en-US" b="1" dirty="0"/>
              <a:t>t</a:t>
            </a:r>
            <a:r>
              <a:rPr lang="en-US" b="1" dirty="0" smtClean="0"/>
              <a:t>han head-on</a:t>
            </a:r>
          </a:p>
          <a:p>
            <a:pPr algn="ctr"/>
            <a:r>
              <a:rPr lang="en-US" b="1" dirty="0" smtClean="0"/>
              <a:t>collisions</a:t>
            </a:r>
            <a:endParaRPr lang="en-US" b="1" dirty="0"/>
          </a:p>
        </p:txBody>
      </p:sp>
      <p:sp>
        <p:nvSpPr>
          <p:cNvPr id="150546" name="AutoShape 1042"/>
          <p:cNvSpPr>
            <a:spLocks noChangeArrowheads="1"/>
          </p:cNvSpPr>
          <p:nvPr/>
        </p:nvSpPr>
        <p:spPr bwMode="auto">
          <a:xfrm>
            <a:off x="324439" y="2054258"/>
            <a:ext cx="2819400" cy="2590800"/>
          </a:xfrm>
          <a:prstGeom prst="octagon">
            <a:avLst>
              <a:gd name="adj" fmla="val 28801"/>
            </a:avLst>
          </a:prstGeom>
          <a:gradFill rotWithShape="0">
            <a:gsLst>
              <a:gs pos="0">
                <a:srgbClr val="00FFFF"/>
              </a:gs>
              <a:gs pos="100000">
                <a:srgbClr val="00FF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t>Develop</a:t>
            </a:r>
          </a:p>
          <a:p>
            <a:pPr algn="ctr"/>
            <a:r>
              <a:rPr lang="en-US" b="1"/>
              <a:t>the habit of</a:t>
            </a:r>
          </a:p>
          <a:p>
            <a:pPr algn="ctr"/>
            <a:r>
              <a:rPr lang="en-US" b="1"/>
              <a:t>checking every</a:t>
            </a:r>
          </a:p>
          <a:p>
            <a:pPr algn="ctr"/>
            <a:r>
              <a:rPr lang="en-US" b="1"/>
              <a:t>intersection.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536">
                                            <p:txEl>
                                              <p:pRg st="0" end="0"/>
                                            </p:txEl>
                                          </p:spTgt>
                                        </p:tgtEl>
                                        <p:attrNameLst>
                                          <p:attrName>style.visibility</p:attrName>
                                        </p:attrNameLst>
                                      </p:cBhvr>
                                      <p:to>
                                        <p:strVal val="visible"/>
                                      </p:to>
                                    </p:set>
                                    <p:animEffect transition="in" filter="wipe(left)">
                                      <p:cBhvr>
                                        <p:cTn id="7" dur="500"/>
                                        <p:tgtEl>
                                          <p:spTgt spid="1505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50543"/>
                                        </p:tgtEl>
                                        <p:attrNameLst>
                                          <p:attrName>style.visibility</p:attrName>
                                        </p:attrNameLst>
                                      </p:cBhvr>
                                      <p:to>
                                        <p:strVal val="visible"/>
                                      </p:to>
                                    </p:set>
                                    <p:anim calcmode="lin" valueType="num">
                                      <p:cBhvr additive="base">
                                        <p:cTn id="12" dur="1000" fill="hold"/>
                                        <p:tgtEl>
                                          <p:spTgt spid="150543"/>
                                        </p:tgtEl>
                                        <p:attrNameLst>
                                          <p:attrName>ppt_x</p:attrName>
                                        </p:attrNameLst>
                                      </p:cBhvr>
                                      <p:tavLst>
                                        <p:tav tm="0">
                                          <p:val>
                                            <p:strVal val="0-#ppt_w/2"/>
                                          </p:val>
                                        </p:tav>
                                        <p:tav tm="100000">
                                          <p:val>
                                            <p:strVal val="#ppt_x"/>
                                          </p:val>
                                        </p:tav>
                                      </p:tavLst>
                                    </p:anim>
                                    <p:anim calcmode="lin" valueType="num">
                                      <p:cBhvr additive="base">
                                        <p:cTn id="13" dur="1000" fill="hold"/>
                                        <p:tgtEl>
                                          <p:spTgt spid="1505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driveby.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150544"/>
                                        </p:tgtEl>
                                        <p:attrNameLst>
                                          <p:attrName>style.visibility</p:attrName>
                                        </p:attrNameLst>
                                      </p:cBhvr>
                                      <p:to>
                                        <p:strVal val="visible"/>
                                      </p:to>
                                    </p:set>
                                    <p:anim calcmode="lin" valueType="num">
                                      <p:cBhvr>
                                        <p:cTn id="18" dur="500" fill="hold"/>
                                        <p:tgtEl>
                                          <p:spTgt spid="150544"/>
                                        </p:tgtEl>
                                        <p:attrNameLst>
                                          <p:attrName>ppt_w</p:attrName>
                                        </p:attrNameLst>
                                      </p:cBhvr>
                                      <p:tavLst>
                                        <p:tav tm="0">
                                          <p:val>
                                            <p:strVal val="2/3*#ppt_w"/>
                                          </p:val>
                                        </p:tav>
                                        <p:tav tm="100000">
                                          <p:val>
                                            <p:strVal val="#ppt_w"/>
                                          </p:val>
                                        </p:tav>
                                      </p:tavLst>
                                    </p:anim>
                                    <p:anim calcmode="lin" valueType="num">
                                      <p:cBhvr>
                                        <p:cTn id="19" dur="500" fill="hold"/>
                                        <p:tgtEl>
                                          <p:spTgt spid="150544"/>
                                        </p:tgtEl>
                                        <p:attrNameLst>
                                          <p:attrName>ppt_h</p:attrName>
                                        </p:attrNameLst>
                                      </p:cBhvr>
                                      <p:tavLst>
                                        <p:tav tm="0">
                                          <p:val>
                                            <p:strVal val="2/3*#ppt_h"/>
                                          </p:val>
                                        </p:tav>
                                        <p:tav tm="100000">
                                          <p:val>
                                            <p:strVal val="#ppt_h"/>
                                          </p:val>
                                        </p:tav>
                                      </p:tavLst>
                                    </p:anim>
                                  </p:childTnLst>
                                </p:cTn>
                              </p:par>
                            </p:childTnLst>
                          </p:cTn>
                        </p:par>
                        <p:par>
                          <p:cTn id="20" fill="hold" nodeType="afterGroup">
                            <p:stCondLst>
                              <p:cond delay="500"/>
                            </p:stCondLst>
                            <p:childTnLst>
                              <p:par>
                                <p:cTn id="21" presetID="23" presetClass="entr" presetSubtype="272" fill="hold" grpId="0" nodeType="afterEffect">
                                  <p:stCondLst>
                                    <p:cond delay="2000"/>
                                  </p:stCondLst>
                                  <p:childTnLst>
                                    <p:set>
                                      <p:cBhvr>
                                        <p:cTn id="22" dur="1" fill="hold">
                                          <p:stCondLst>
                                            <p:cond delay="0"/>
                                          </p:stCondLst>
                                        </p:cTn>
                                        <p:tgtEl>
                                          <p:spTgt spid="150545"/>
                                        </p:tgtEl>
                                        <p:attrNameLst>
                                          <p:attrName>style.visibility</p:attrName>
                                        </p:attrNameLst>
                                      </p:cBhvr>
                                      <p:to>
                                        <p:strVal val="visible"/>
                                      </p:to>
                                    </p:set>
                                    <p:anim calcmode="lin" valueType="num">
                                      <p:cBhvr>
                                        <p:cTn id="23" dur="500" fill="hold"/>
                                        <p:tgtEl>
                                          <p:spTgt spid="150545"/>
                                        </p:tgtEl>
                                        <p:attrNameLst>
                                          <p:attrName>ppt_w</p:attrName>
                                        </p:attrNameLst>
                                      </p:cBhvr>
                                      <p:tavLst>
                                        <p:tav tm="0">
                                          <p:val>
                                            <p:strVal val="2/3*#ppt_w"/>
                                          </p:val>
                                        </p:tav>
                                        <p:tav tm="100000">
                                          <p:val>
                                            <p:strVal val="#ppt_w"/>
                                          </p:val>
                                        </p:tav>
                                      </p:tavLst>
                                    </p:anim>
                                    <p:anim calcmode="lin" valueType="num">
                                      <p:cBhvr>
                                        <p:cTn id="24" dur="500" fill="hold"/>
                                        <p:tgtEl>
                                          <p:spTgt spid="150545"/>
                                        </p:tgtEl>
                                        <p:attrNameLst>
                                          <p:attrName>ppt_h</p:attrName>
                                        </p:attrNameLst>
                                      </p:cBhvr>
                                      <p:tavLst>
                                        <p:tav tm="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272" fill="hold" grpId="0" nodeType="clickEffect">
                                  <p:stCondLst>
                                    <p:cond delay="0"/>
                                  </p:stCondLst>
                                  <p:childTnLst>
                                    <p:set>
                                      <p:cBhvr>
                                        <p:cTn id="28" dur="1" fill="hold">
                                          <p:stCondLst>
                                            <p:cond delay="0"/>
                                          </p:stCondLst>
                                        </p:cTn>
                                        <p:tgtEl>
                                          <p:spTgt spid="150546"/>
                                        </p:tgtEl>
                                        <p:attrNameLst>
                                          <p:attrName>style.visibility</p:attrName>
                                        </p:attrNameLst>
                                      </p:cBhvr>
                                      <p:to>
                                        <p:strVal val="visible"/>
                                      </p:to>
                                    </p:set>
                                    <p:anim calcmode="lin" valueType="num">
                                      <p:cBhvr>
                                        <p:cTn id="29" dur="500" fill="hold"/>
                                        <p:tgtEl>
                                          <p:spTgt spid="150546"/>
                                        </p:tgtEl>
                                        <p:attrNameLst>
                                          <p:attrName>ppt_w</p:attrName>
                                        </p:attrNameLst>
                                      </p:cBhvr>
                                      <p:tavLst>
                                        <p:tav tm="0">
                                          <p:val>
                                            <p:strVal val="2/3*#ppt_w"/>
                                          </p:val>
                                        </p:tav>
                                        <p:tav tm="100000">
                                          <p:val>
                                            <p:strVal val="#ppt_w"/>
                                          </p:val>
                                        </p:tav>
                                      </p:tavLst>
                                    </p:anim>
                                    <p:anim calcmode="lin" valueType="num">
                                      <p:cBhvr>
                                        <p:cTn id="30" dur="500" fill="hold"/>
                                        <p:tgtEl>
                                          <p:spTgt spid="15054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6" grpId="0" build="p" autoUpdateAnimBg="0"/>
      <p:bldP spid="150544" grpId="0" animBg="1" autoUpdateAnimBg="0"/>
      <p:bldP spid="150545" grpId="0" animBg="1" autoUpdateAnimBg="0"/>
      <p:bldP spid="15054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40" name="Picture 8" descr="P1000036"/>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rot="10800000" flipH="1" flipV="1">
            <a:off x="0" y="0"/>
            <a:ext cx="960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7" name="Rectangle 5"/>
          <p:cNvSpPr>
            <a:spLocks noGrp="1" noChangeArrowheads="1"/>
          </p:cNvSpPr>
          <p:nvPr>
            <p:ph type="title"/>
          </p:nvPr>
        </p:nvSpPr>
        <p:spPr>
          <a:xfrm>
            <a:off x="0" y="5410200"/>
            <a:ext cx="9601200" cy="1447800"/>
          </a:xfrm>
          <a:solidFill>
            <a:schemeClr val="tx1"/>
          </a:solidFill>
          <a:effectLst>
            <a:outerShdw dist="35921" dir="2700000" algn="ctr" rotWithShape="0">
              <a:schemeClr val="tx1"/>
            </a:outerShdw>
          </a:effectLst>
        </p:spPr>
        <p:txBody>
          <a:bodyPr/>
          <a:lstStyle/>
          <a:p>
            <a:r>
              <a:rPr lang="en-US" sz="2800" b="1">
                <a:solidFill>
                  <a:srgbClr val="00FFFF"/>
                </a:solidFill>
              </a:rPr>
              <a:t>How many feet before your turn must </a:t>
            </a:r>
            <a:br>
              <a:rPr lang="en-US" sz="2800" b="1">
                <a:solidFill>
                  <a:srgbClr val="00FFFF"/>
                </a:solidFill>
              </a:rPr>
            </a:br>
            <a:r>
              <a:rPr lang="en-US" sz="2800" b="1">
                <a:solidFill>
                  <a:srgbClr val="00FFFF"/>
                </a:solidFill>
              </a:rPr>
              <a:t>you signal in a </a:t>
            </a:r>
            <a:r>
              <a:rPr lang="en-US" sz="2800" b="1" i="1">
                <a:solidFill>
                  <a:srgbClr val="00FFFF"/>
                </a:solidFill>
              </a:rPr>
              <a:t>residential</a:t>
            </a:r>
            <a:r>
              <a:rPr lang="en-US" sz="2800" b="1">
                <a:solidFill>
                  <a:srgbClr val="00FFFF"/>
                </a:solidFill>
              </a:rPr>
              <a:t> area?</a:t>
            </a:r>
          </a:p>
        </p:txBody>
      </p:sp>
      <p:sp>
        <p:nvSpPr>
          <p:cNvPr id="44034" name="Rectangle 2"/>
          <p:cNvSpPr>
            <a:spLocks noGrp="1" noChangeArrowheads="1"/>
          </p:cNvSpPr>
          <p:nvPr>
            <p:ph type="body" sz="half" idx="1"/>
          </p:nvPr>
        </p:nvSpPr>
        <p:spPr>
          <a:xfrm>
            <a:off x="2819400" y="4114800"/>
            <a:ext cx="5105400" cy="990600"/>
          </a:xfrm>
          <a:effectLst>
            <a:outerShdw dist="28398" dir="1593903" algn="ctr" rotWithShape="0">
              <a:schemeClr val="tx1"/>
            </a:outerShdw>
          </a:effectLst>
        </p:spPr>
        <p:txBody>
          <a:bodyPr/>
          <a:lstStyle/>
          <a:p>
            <a:pPr>
              <a:lnSpc>
                <a:spcPct val="80000"/>
              </a:lnSpc>
              <a:buFontTx/>
              <a:buNone/>
            </a:pPr>
            <a:r>
              <a:rPr lang="en-US" sz="2400" b="1" dirty="0">
                <a:solidFill>
                  <a:srgbClr val="FFFF00"/>
                </a:solidFill>
              </a:rPr>
              <a:t>                 100 feet</a:t>
            </a:r>
          </a:p>
          <a:p>
            <a:pPr>
              <a:lnSpc>
                <a:spcPct val="80000"/>
              </a:lnSpc>
              <a:buFontTx/>
              <a:buNone/>
            </a:pPr>
            <a:r>
              <a:rPr lang="en-US" sz="2000" b="1" dirty="0">
                <a:solidFill>
                  <a:srgbClr val="FFFF00"/>
                </a:solidFill>
              </a:rPr>
              <a:t> But, in some states it’s 5 seconds before the intersection turn.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1000"/>
                                        <p:tgtEl>
                                          <p:spTgt spid="44034"/>
                                        </p:tgtEl>
                                      </p:cBhvr>
                                    </p:animEffect>
                                    <p:anim calcmode="lin" valueType="num">
                                      <p:cBhvr>
                                        <p:cTn id="8" dur="1000" fill="hold"/>
                                        <p:tgtEl>
                                          <p:spTgt spid="44034"/>
                                        </p:tgtEl>
                                        <p:attrNameLst>
                                          <p:attrName>ppt_x</p:attrName>
                                        </p:attrNameLst>
                                      </p:cBhvr>
                                      <p:tavLst>
                                        <p:tav tm="0">
                                          <p:val>
                                            <p:strVal val="#ppt_x"/>
                                          </p:val>
                                        </p:tav>
                                        <p:tav tm="100000">
                                          <p:val>
                                            <p:strVal val="#ppt_x"/>
                                          </p:val>
                                        </p:tav>
                                      </p:tavLst>
                                    </p:anim>
                                    <p:anim calcmode="lin" valueType="num">
                                      <p:cBhvr>
                                        <p:cTn id="9" dur="1000" fill="hold"/>
                                        <p:tgtEl>
                                          <p:spTgt spid="44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uiExpand="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1650" name="Picture 2" descr="P1020336"/>
          <p:cNvPicPr>
            <a:picLocks noChangeAspect="1" noChangeArrowheads="1"/>
          </p:cNvPicPr>
          <p:nvPr/>
        </p:nvPicPr>
        <p:blipFill>
          <a:blip r:embed="rId2" cstate="email">
            <a:lum bright="6000" contrast="6000"/>
            <a:extLst>
              <a:ext uri="{28A0092B-C50C-407E-A947-70E740481C1C}">
                <a14:useLocalDpi xmlns:a14="http://schemas.microsoft.com/office/drawing/2010/main"/>
              </a:ext>
            </a:extLst>
          </a:blip>
          <a:srcRect/>
          <a:stretch>
            <a:fillRect/>
          </a:stretch>
        </p:blipFill>
        <p:spPr bwMode="auto">
          <a:xfrm>
            <a:off x="0" y="0"/>
            <a:ext cx="9677400" cy="7258050"/>
          </a:xfrm>
          <a:prstGeom prst="rect">
            <a:avLst/>
          </a:prstGeom>
          <a:noFill/>
          <a:extLst>
            <a:ext uri="{909E8E84-426E-40DD-AFC4-6F175D3DCCD1}">
              <a14:hiddenFill xmlns:a14="http://schemas.microsoft.com/office/drawing/2010/main">
                <a:solidFill>
                  <a:srgbClr val="FFFFFF"/>
                </a:solidFill>
              </a14:hiddenFill>
            </a:ext>
          </a:extLst>
        </p:spPr>
      </p:pic>
      <p:sp>
        <p:nvSpPr>
          <p:cNvPr id="411651" name="Rectangle 3"/>
          <p:cNvSpPr>
            <a:spLocks noChangeArrowheads="1"/>
          </p:cNvSpPr>
          <p:nvPr/>
        </p:nvSpPr>
        <p:spPr bwMode="auto">
          <a:xfrm>
            <a:off x="0" y="0"/>
            <a:ext cx="9144000" cy="1447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90000"/>
              </a:lnSpc>
            </a:pPr>
            <a:r>
              <a:rPr lang="en-US" sz="2800" b="1">
                <a:solidFill>
                  <a:srgbClr val="00FFFF"/>
                </a:solidFill>
              </a:rPr>
              <a:t>How many feet before your turn                 </a:t>
            </a:r>
          </a:p>
          <a:p>
            <a:pPr algn="ctr">
              <a:lnSpc>
                <a:spcPct val="90000"/>
              </a:lnSpc>
            </a:pPr>
            <a:r>
              <a:rPr lang="en-US" sz="2800" b="1">
                <a:solidFill>
                  <a:srgbClr val="00FFFF"/>
                </a:solidFill>
              </a:rPr>
              <a:t>must you signal in a </a:t>
            </a:r>
            <a:r>
              <a:rPr lang="en-US" sz="2800" b="1" i="1">
                <a:solidFill>
                  <a:srgbClr val="00FFFF"/>
                </a:solidFill>
              </a:rPr>
              <a:t>rural</a:t>
            </a:r>
            <a:r>
              <a:rPr lang="en-US" sz="2800" b="1">
                <a:solidFill>
                  <a:srgbClr val="00FFFF"/>
                </a:solidFill>
              </a:rPr>
              <a:t> area?</a:t>
            </a:r>
          </a:p>
        </p:txBody>
      </p:sp>
      <p:sp>
        <p:nvSpPr>
          <p:cNvPr id="411652" name="Rectangle 4"/>
          <p:cNvSpPr>
            <a:spLocks noGrp="1" noChangeArrowheads="1"/>
          </p:cNvSpPr>
          <p:nvPr>
            <p:ph type="body" idx="1"/>
          </p:nvPr>
        </p:nvSpPr>
        <p:spPr>
          <a:xfrm>
            <a:off x="2514600" y="5715000"/>
            <a:ext cx="4495800" cy="838200"/>
          </a:xfrm>
          <a:noFill/>
          <a:ln/>
          <a:effectLst>
            <a:outerShdw dist="28398" dir="1593903" algn="ctr" rotWithShape="0">
              <a:schemeClr val="tx1"/>
            </a:outerShdw>
          </a:effectLst>
        </p:spPr>
        <p:txBody>
          <a:bodyPr/>
          <a:lstStyle/>
          <a:p>
            <a:pPr>
              <a:buFontTx/>
              <a:buNone/>
            </a:pPr>
            <a:r>
              <a:rPr lang="en-US" sz="2800" b="1">
                <a:solidFill>
                  <a:srgbClr val="FFFF00"/>
                </a:solidFill>
              </a:rPr>
              <a:t>     </a:t>
            </a:r>
            <a:r>
              <a:rPr lang="en-US" sz="2400" b="1">
                <a:solidFill>
                  <a:srgbClr val="FFFF00"/>
                </a:solidFill>
              </a:rPr>
              <a:t>In most states, </a:t>
            </a:r>
            <a:r>
              <a:rPr lang="en-US" sz="2800" b="1">
                <a:solidFill>
                  <a:srgbClr val="FFFF00"/>
                </a:solidFill>
              </a:rPr>
              <a:t>200 feet. </a:t>
            </a:r>
            <a:endParaRPr lang="en-US" sz="2400" b="1">
              <a:solidFill>
                <a:srgbClr val="FFFF00"/>
              </a:solidFill>
            </a:endParaRPr>
          </a:p>
          <a:p>
            <a:pPr>
              <a:buFontTx/>
              <a:buNone/>
            </a:pPr>
            <a:endParaRPr lang="en-US" sz="2800" b="1">
              <a:solidFill>
                <a:srgbClr val="FFFF00"/>
              </a:solidFill>
            </a:endParaRPr>
          </a:p>
        </p:txBody>
      </p:sp>
      <p:sp>
        <p:nvSpPr>
          <p:cNvPr id="411653" name="AutoShape 5"/>
          <p:cNvSpPr>
            <a:spLocks noChangeArrowheads="1"/>
          </p:cNvSpPr>
          <p:nvPr/>
        </p:nvSpPr>
        <p:spPr bwMode="auto">
          <a:xfrm>
            <a:off x="381000" y="2057400"/>
            <a:ext cx="2743200" cy="2590800"/>
          </a:xfrm>
          <a:prstGeom prst="octagon">
            <a:avLst>
              <a:gd name="adj" fmla="val 28801"/>
            </a:avLst>
          </a:prstGeom>
          <a:gradFill rotWithShape="0">
            <a:gsLst>
              <a:gs pos="0">
                <a:srgbClr val="CC3300"/>
              </a:gs>
              <a:gs pos="100000">
                <a:srgbClr val="CC3300">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a:t>STOP</a:t>
            </a:r>
          </a:p>
          <a:p>
            <a:pPr algn="ctr"/>
            <a:r>
              <a:rPr lang="en-US" sz="3200" b="1"/>
              <a:t>and</a:t>
            </a:r>
          </a:p>
          <a:p>
            <a:pPr algn="ctr"/>
            <a:r>
              <a:rPr lang="en-US" sz="3200" b="1"/>
              <a:t>THINK</a:t>
            </a:r>
          </a:p>
        </p:txBody>
      </p:sp>
      <p:sp>
        <p:nvSpPr>
          <p:cNvPr id="411654" name="AutoShape 6"/>
          <p:cNvSpPr>
            <a:spLocks noChangeArrowheads="1"/>
          </p:cNvSpPr>
          <p:nvPr/>
        </p:nvSpPr>
        <p:spPr bwMode="auto">
          <a:xfrm>
            <a:off x="381000" y="2057400"/>
            <a:ext cx="2743200" cy="2590800"/>
          </a:xfrm>
          <a:prstGeom prst="octagon">
            <a:avLst>
              <a:gd name="adj" fmla="val 28801"/>
            </a:avLst>
          </a:prstGeom>
          <a:gradFill rotWithShape="0">
            <a:gsLst>
              <a:gs pos="0">
                <a:srgbClr val="CC99FF"/>
              </a:gs>
              <a:gs pos="100000">
                <a:srgbClr val="CC99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70000"/>
              </a:lnSpc>
            </a:pPr>
            <a:r>
              <a:rPr lang="en-US" sz="3200" b="1"/>
              <a:t>Why </a:t>
            </a:r>
          </a:p>
          <a:p>
            <a:pPr algn="ctr"/>
            <a:r>
              <a:rPr lang="en-US" sz="3200" b="1"/>
              <a:t>double the</a:t>
            </a:r>
          </a:p>
          <a:p>
            <a:pPr algn="ctr"/>
            <a:r>
              <a:rPr lang="en-US" sz="3200" b="1"/>
              <a:t>distance?</a:t>
            </a:r>
          </a:p>
        </p:txBody>
      </p:sp>
      <p:sp>
        <p:nvSpPr>
          <p:cNvPr id="411655" name="AutoShape 7"/>
          <p:cNvSpPr>
            <a:spLocks noChangeArrowheads="1"/>
          </p:cNvSpPr>
          <p:nvPr/>
        </p:nvSpPr>
        <p:spPr bwMode="auto">
          <a:xfrm>
            <a:off x="381000" y="2057400"/>
            <a:ext cx="2743200" cy="2590800"/>
          </a:xfrm>
          <a:prstGeom prst="octagon">
            <a:avLst>
              <a:gd name="adj" fmla="val 28801"/>
            </a:avLst>
          </a:prstGeom>
          <a:gradFill rotWithShape="0">
            <a:gsLst>
              <a:gs pos="0">
                <a:srgbClr val="00FFFF"/>
              </a:gs>
              <a:gs pos="100000">
                <a:srgbClr val="00FF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a:p>
          <a:p>
            <a:pPr algn="ctr"/>
            <a:r>
              <a:rPr lang="en-US" sz="2000" b="1"/>
              <a:t>Rural roads</a:t>
            </a:r>
          </a:p>
          <a:p>
            <a:pPr algn="ctr"/>
            <a:r>
              <a:rPr lang="en-US" sz="2000" b="1"/>
              <a:t>have higher</a:t>
            </a:r>
          </a:p>
          <a:p>
            <a:pPr algn="ctr"/>
            <a:r>
              <a:rPr lang="en-US" sz="2000" b="1"/>
              <a:t>speeds. You’ll</a:t>
            </a:r>
          </a:p>
          <a:p>
            <a:pPr algn="ctr"/>
            <a:r>
              <a:rPr lang="en-US" sz="2000" b="1"/>
              <a:t>need to give</a:t>
            </a:r>
          </a:p>
          <a:p>
            <a:pPr algn="ctr"/>
            <a:r>
              <a:rPr lang="en-US" sz="2000" b="1"/>
              <a:t>an advanced</a:t>
            </a:r>
          </a:p>
          <a:p>
            <a:pPr algn="ctr"/>
            <a:r>
              <a:rPr lang="en-US" sz="2000" b="1"/>
              <a:t>warning.</a:t>
            </a:r>
          </a:p>
          <a:p>
            <a:pPr algn="ctr"/>
            <a:endParaRPr lang="en-US" sz="2000" b="1"/>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Effect transition="in" filter="fade">
                                      <p:cBhvr>
                                        <p:cTn id="7" dur="1000"/>
                                        <p:tgtEl>
                                          <p:spTgt spid="411652"/>
                                        </p:tgtEl>
                                      </p:cBhvr>
                                    </p:animEffect>
                                    <p:anim calcmode="lin" valueType="num">
                                      <p:cBhvr>
                                        <p:cTn id="8" dur="1000" fill="hold"/>
                                        <p:tgtEl>
                                          <p:spTgt spid="411652"/>
                                        </p:tgtEl>
                                        <p:attrNameLst>
                                          <p:attrName>ppt_x</p:attrName>
                                        </p:attrNameLst>
                                      </p:cBhvr>
                                      <p:tavLst>
                                        <p:tav tm="0">
                                          <p:val>
                                            <p:strVal val="#ppt_x"/>
                                          </p:val>
                                        </p:tav>
                                        <p:tav tm="100000">
                                          <p:val>
                                            <p:strVal val="#ppt_x"/>
                                          </p:val>
                                        </p:tav>
                                      </p:tavLst>
                                    </p:anim>
                                    <p:anim calcmode="lin" valueType="num">
                                      <p:cBhvr>
                                        <p:cTn id="9" dur="1000" fill="hold"/>
                                        <p:tgtEl>
                                          <p:spTgt spid="41165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272" fill="hold" grpId="0" nodeType="clickEffect">
                                  <p:stCondLst>
                                    <p:cond delay="0"/>
                                  </p:stCondLst>
                                  <p:childTnLst>
                                    <p:set>
                                      <p:cBhvr>
                                        <p:cTn id="13" dur="1" fill="hold">
                                          <p:stCondLst>
                                            <p:cond delay="0"/>
                                          </p:stCondLst>
                                        </p:cTn>
                                        <p:tgtEl>
                                          <p:spTgt spid="411653"/>
                                        </p:tgtEl>
                                        <p:attrNameLst>
                                          <p:attrName>style.visibility</p:attrName>
                                        </p:attrNameLst>
                                      </p:cBhvr>
                                      <p:to>
                                        <p:strVal val="visible"/>
                                      </p:to>
                                    </p:set>
                                    <p:anim calcmode="lin" valueType="num">
                                      <p:cBhvr>
                                        <p:cTn id="14" dur="500" fill="hold"/>
                                        <p:tgtEl>
                                          <p:spTgt spid="411653"/>
                                        </p:tgtEl>
                                        <p:attrNameLst>
                                          <p:attrName>ppt_w</p:attrName>
                                        </p:attrNameLst>
                                      </p:cBhvr>
                                      <p:tavLst>
                                        <p:tav tm="0">
                                          <p:val>
                                            <p:strVal val="2/3*#ppt_w"/>
                                          </p:val>
                                        </p:tav>
                                        <p:tav tm="100000">
                                          <p:val>
                                            <p:strVal val="#ppt_w"/>
                                          </p:val>
                                        </p:tav>
                                      </p:tavLst>
                                    </p:anim>
                                    <p:anim calcmode="lin" valueType="num">
                                      <p:cBhvr>
                                        <p:cTn id="15" dur="500" fill="hold"/>
                                        <p:tgtEl>
                                          <p:spTgt spid="41165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500"/>
                            </p:stCondLst>
                            <p:childTnLst>
                              <p:par>
                                <p:cTn id="17" presetID="23" presetClass="entr" presetSubtype="272" fill="hold" grpId="0" nodeType="afterEffect">
                                  <p:stCondLst>
                                    <p:cond delay="2000"/>
                                  </p:stCondLst>
                                  <p:childTnLst>
                                    <p:set>
                                      <p:cBhvr>
                                        <p:cTn id="18" dur="1" fill="hold">
                                          <p:stCondLst>
                                            <p:cond delay="0"/>
                                          </p:stCondLst>
                                        </p:cTn>
                                        <p:tgtEl>
                                          <p:spTgt spid="411654"/>
                                        </p:tgtEl>
                                        <p:attrNameLst>
                                          <p:attrName>style.visibility</p:attrName>
                                        </p:attrNameLst>
                                      </p:cBhvr>
                                      <p:to>
                                        <p:strVal val="visible"/>
                                      </p:to>
                                    </p:set>
                                    <p:anim calcmode="lin" valueType="num">
                                      <p:cBhvr>
                                        <p:cTn id="19" dur="500" fill="hold"/>
                                        <p:tgtEl>
                                          <p:spTgt spid="411654"/>
                                        </p:tgtEl>
                                        <p:attrNameLst>
                                          <p:attrName>ppt_w</p:attrName>
                                        </p:attrNameLst>
                                      </p:cBhvr>
                                      <p:tavLst>
                                        <p:tav tm="0">
                                          <p:val>
                                            <p:strVal val="2/3*#ppt_w"/>
                                          </p:val>
                                        </p:tav>
                                        <p:tav tm="100000">
                                          <p:val>
                                            <p:strVal val="#ppt_w"/>
                                          </p:val>
                                        </p:tav>
                                      </p:tavLst>
                                    </p:anim>
                                    <p:anim calcmode="lin" valueType="num">
                                      <p:cBhvr>
                                        <p:cTn id="20" dur="500" fill="hold"/>
                                        <p:tgtEl>
                                          <p:spTgt spid="411654"/>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411655"/>
                                        </p:tgtEl>
                                        <p:attrNameLst>
                                          <p:attrName>style.visibility</p:attrName>
                                        </p:attrNameLst>
                                      </p:cBhvr>
                                      <p:to>
                                        <p:strVal val="visible"/>
                                      </p:to>
                                    </p:set>
                                    <p:anim calcmode="lin" valueType="num">
                                      <p:cBhvr>
                                        <p:cTn id="25" dur="500" fill="hold"/>
                                        <p:tgtEl>
                                          <p:spTgt spid="411655"/>
                                        </p:tgtEl>
                                        <p:attrNameLst>
                                          <p:attrName>ppt_w</p:attrName>
                                        </p:attrNameLst>
                                      </p:cBhvr>
                                      <p:tavLst>
                                        <p:tav tm="0">
                                          <p:val>
                                            <p:strVal val="2/3*#ppt_w"/>
                                          </p:val>
                                        </p:tav>
                                        <p:tav tm="100000">
                                          <p:val>
                                            <p:strVal val="#ppt_w"/>
                                          </p:val>
                                        </p:tav>
                                      </p:tavLst>
                                    </p:anim>
                                    <p:anim calcmode="lin" valueType="num">
                                      <p:cBhvr>
                                        <p:cTn id="26" dur="500" fill="hold"/>
                                        <p:tgtEl>
                                          <p:spTgt spid="41165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p:bldP spid="411653" grpId="0" animBg="1" autoUpdateAnimBg="0"/>
      <p:bldP spid="411654" grpId="0" animBg="1" autoUpdateAnimBg="0"/>
      <p:bldP spid="41165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039" name="theme music.mid">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2667000" y="22098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300035" name="Rectangle 3"/>
          <p:cNvSpPr>
            <a:spLocks noGrp="1" noChangeArrowheads="1"/>
          </p:cNvSpPr>
          <p:nvPr>
            <p:ph type="title"/>
          </p:nvPr>
        </p:nvSpPr>
        <p:spPr>
          <a:xfrm>
            <a:off x="762000" y="381000"/>
            <a:ext cx="7772400" cy="1143000"/>
          </a:xfrm>
        </p:spPr>
        <p:txBody>
          <a:bodyPr/>
          <a:lstStyle/>
          <a:p>
            <a:r>
              <a:rPr lang="en-US" b="1">
                <a:solidFill>
                  <a:schemeClr val="tx1"/>
                </a:solidFill>
              </a:rPr>
              <a:t>Residential </a:t>
            </a:r>
          </a:p>
        </p:txBody>
      </p:sp>
      <p:pic>
        <p:nvPicPr>
          <p:cNvPr id="30003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981200"/>
            <a:ext cx="7620000"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003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58988" y="1676400"/>
            <a:ext cx="143351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0038" name="Rectangle 6"/>
          <p:cNvSpPr>
            <a:spLocks noChangeArrowheads="1"/>
          </p:cNvSpPr>
          <p:nvPr/>
        </p:nvSpPr>
        <p:spPr bwMode="auto">
          <a:xfrm>
            <a:off x="0" y="3810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800" b="1">
                <a:solidFill>
                  <a:srgbClr val="00FFFF"/>
                </a:solidFill>
              </a:rPr>
              <a:t>                        Residential Driving – part 1</a:t>
            </a:r>
            <a:endParaRPr lang="en-US" b="1">
              <a:solidFill>
                <a:srgbClr val="00FFFF"/>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00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7" fill="hold" display="0">
                  <p:stCondLst>
                    <p:cond delay="indefinite"/>
                  </p:stCondLst>
                  <p:endCondLst>
                    <p:cond evt="onPrev" delay="0">
                      <p:tgtEl>
                        <p:sldTgt/>
                      </p:tgtEl>
                    </p:cond>
                    <p:cond evt="onStopAudio" delay="0">
                      <p:tgtEl>
                        <p:sldTgt/>
                      </p:tgtEl>
                    </p:cond>
                  </p:endCondLst>
                </p:cTn>
                <p:tgtEl>
                  <p:spTgt spid="3000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685800" y="2590800"/>
            <a:ext cx="7772400" cy="1143000"/>
          </a:xfrm>
        </p:spPr>
        <p:txBody>
          <a:bodyPr/>
          <a:lstStyle/>
          <a:p>
            <a:r>
              <a:rPr lang="en-US" sz="4000" b="1">
                <a:solidFill>
                  <a:srgbClr val="CC99FF"/>
                </a:solidFill>
              </a:rPr>
              <a:t> HAND SIGNALS</a:t>
            </a:r>
          </a:p>
        </p:txBody>
      </p:sp>
      <p:sp>
        <p:nvSpPr>
          <p:cNvPr id="295939" name="Rectangle 3"/>
          <p:cNvSpPr>
            <a:spLocks noChangeArrowheads="1"/>
          </p:cNvSpPr>
          <p:nvPr/>
        </p:nvSpPr>
        <p:spPr bwMode="auto">
          <a:xfrm>
            <a:off x="0" y="3581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b="1">
                <a:solidFill>
                  <a:srgbClr val="FFFF00"/>
                </a:solidFill>
              </a:rPr>
              <a:t>You never know when a bulb or a fuse will burn out.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95939"/>
                                        </p:tgtEl>
                                        <p:attrNameLst>
                                          <p:attrName>style.visibility</p:attrName>
                                        </p:attrNameLst>
                                      </p:cBhvr>
                                      <p:to>
                                        <p:strVal val="visible"/>
                                      </p:to>
                                    </p:set>
                                    <p:anim calcmode="lin" valueType="num">
                                      <p:cBhvr>
                                        <p:cTn id="7" dur="1000" fill="hold"/>
                                        <p:tgtEl>
                                          <p:spTgt spid="295939"/>
                                        </p:tgtEl>
                                        <p:attrNameLst>
                                          <p:attrName>ppt_w</p:attrName>
                                        </p:attrNameLst>
                                      </p:cBhvr>
                                      <p:tavLst>
                                        <p:tav tm="0">
                                          <p:val>
                                            <p:fltVal val="0"/>
                                          </p:val>
                                        </p:tav>
                                        <p:tav tm="100000">
                                          <p:val>
                                            <p:strVal val="#ppt_w"/>
                                          </p:val>
                                        </p:tav>
                                      </p:tavLst>
                                    </p:anim>
                                    <p:anim calcmode="lin" valueType="num">
                                      <p:cBhvr>
                                        <p:cTn id="8" dur="1000" fill="hold"/>
                                        <p:tgtEl>
                                          <p:spTgt spid="295939"/>
                                        </p:tgtEl>
                                        <p:attrNameLst>
                                          <p:attrName>ppt_h</p:attrName>
                                        </p:attrNameLst>
                                      </p:cBhvr>
                                      <p:tavLst>
                                        <p:tav tm="0">
                                          <p:val>
                                            <p:fltVal val="0"/>
                                          </p:val>
                                        </p:tav>
                                        <p:tav tm="100000">
                                          <p:val>
                                            <p:strVal val="#ppt_h"/>
                                          </p:val>
                                        </p:tav>
                                      </p:tavLst>
                                    </p:anim>
                                    <p:anim calcmode="lin" valueType="num">
                                      <p:cBhvr>
                                        <p:cTn id="9" dur="1000" fill="hold"/>
                                        <p:tgtEl>
                                          <p:spTgt spid="295939"/>
                                        </p:tgtEl>
                                        <p:attrNameLst>
                                          <p:attrName>style.rotation</p:attrName>
                                        </p:attrNameLst>
                                      </p:cBhvr>
                                      <p:tavLst>
                                        <p:tav tm="0">
                                          <p:val>
                                            <p:fltVal val="90"/>
                                          </p:val>
                                        </p:tav>
                                        <p:tav tm="100000">
                                          <p:val>
                                            <p:fltVal val="0"/>
                                          </p:val>
                                        </p:tav>
                                      </p:tavLst>
                                    </p:anim>
                                    <p:animEffect transition="in" filter="fade">
                                      <p:cBhvr>
                                        <p:cTn id="10" dur="1000"/>
                                        <p:tgtEl>
                                          <p:spTgt spid="295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MVC-004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ChangeArrowheads="1"/>
          </p:cNvSpPr>
          <p:nvPr/>
        </p:nvSpPr>
        <p:spPr bwMode="auto">
          <a:xfrm>
            <a:off x="0" y="5934075"/>
            <a:ext cx="9144000" cy="10763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3200" b="1" dirty="0">
                <a:solidFill>
                  <a:schemeClr val="accent1">
                    <a:lumMod val="60000"/>
                    <a:lumOff val="40000"/>
                  </a:schemeClr>
                </a:solidFill>
              </a:rPr>
              <a:t>            Signaling a _____________</a:t>
            </a:r>
          </a:p>
        </p:txBody>
      </p:sp>
      <p:sp>
        <p:nvSpPr>
          <p:cNvPr id="296964" name="WordArt 4"/>
          <p:cNvSpPr>
            <a:spLocks noChangeArrowheads="1" noChangeShapeType="1" noTextEdit="1"/>
          </p:cNvSpPr>
          <p:nvPr/>
        </p:nvSpPr>
        <p:spPr bwMode="auto">
          <a:xfrm>
            <a:off x="4114800" y="6019800"/>
            <a:ext cx="18288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dist="35921" dir="2700000" algn="ctr" rotWithShape="0">
                    <a:schemeClr val="tx1"/>
                  </a:outerShdw>
                </a:effectLst>
                <a:latin typeface="Impact"/>
              </a:rPr>
              <a:t>left turn</a:t>
            </a:r>
          </a:p>
        </p:txBody>
      </p:sp>
      <p:pic>
        <p:nvPicPr>
          <p:cNvPr id="296965" name="Picture 5" descr="chickadee_look_lg_cl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2500" y="1295400"/>
            <a:ext cx="571500" cy="457200"/>
          </a:xfrm>
          <a:prstGeom prst="rect">
            <a:avLst/>
          </a:prstGeom>
          <a:noFill/>
          <a:extLst>
            <a:ext uri="{909E8E84-426E-40DD-AFC4-6F175D3DCCD1}">
              <a14:hiddenFill xmlns:a14="http://schemas.microsoft.com/office/drawing/2010/main">
                <a:solidFill>
                  <a:srgbClr val="FFFFFF"/>
                </a:solidFill>
              </a14:hiddenFill>
            </a:ext>
          </a:extLst>
        </p:spPr>
      </p:pic>
      <p:sp>
        <p:nvSpPr>
          <p:cNvPr id="296966" name="Rectangle 6"/>
          <p:cNvSpPr>
            <a:spLocks noChangeArrowheads="1"/>
          </p:cNvSpPr>
          <p:nvPr/>
        </p:nvSpPr>
        <p:spPr bwMode="auto">
          <a:xfrm>
            <a:off x="4724400" y="3276600"/>
            <a:ext cx="609600" cy="304800"/>
          </a:xfrm>
          <a:prstGeom prst="rect">
            <a:avLst/>
          </a:prstGeom>
          <a:gradFill rotWithShape="0">
            <a:gsLst>
              <a:gs pos="0">
                <a:schemeClr val="folHlink">
                  <a:gamma/>
                  <a:shade val="46275"/>
                  <a:invGamma/>
                </a:scheme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folHlink"/>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ssolve">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MVC-005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648450"/>
          </a:xfrm>
          <a:prstGeom prst="rect">
            <a:avLst/>
          </a:prstGeom>
          <a:noFill/>
          <a:extLst>
            <a:ext uri="{909E8E84-426E-40DD-AFC4-6F175D3DCCD1}">
              <a14:hiddenFill xmlns:a14="http://schemas.microsoft.com/office/drawing/2010/main">
                <a:solidFill>
                  <a:srgbClr val="FFFFFF"/>
                </a:solidFill>
              </a14:hiddenFill>
            </a:ext>
          </a:extLst>
        </p:spPr>
      </p:pic>
      <p:pic>
        <p:nvPicPr>
          <p:cNvPr id="297987" name="Picture 3" descr="chickadee_look_lg_cl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4191000"/>
            <a:ext cx="685800" cy="549275"/>
          </a:xfrm>
          <a:prstGeom prst="rect">
            <a:avLst/>
          </a:prstGeom>
          <a:noFill/>
          <a:extLst>
            <a:ext uri="{909E8E84-426E-40DD-AFC4-6F175D3DCCD1}">
              <a14:hiddenFill xmlns:a14="http://schemas.microsoft.com/office/drawing/2010/main">
                <a:solidFill>
                  <a:srgbClr val="FFFFFF"/>
                </a:solidFill>
              </a14:hiddenFill>
            </a:ext>
          </a:extLst>
        </p:spPr>
      </p:pic>
      <p:sp>
        <p:nvSpPr>
          <p:cNvPr id="297988" name="Rectangle 4"/>
          <p:cNvSpPr>
            <a:spLocks noChangeArrowheads="1"/>
          </p:cNvSpPr>
          <p:nvPr/>
        </p:nvSpPr>
        <p:spPr bwMode="auto">
          <a:xfrm>
            <a:off x="0" y="5934075"/>
            <a:ext cx="9144000" cy="914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3200" b="1" dirty="0">
                <a:solidFill>
                  <a:schemeClr val="accent1">
                    <a:lumMod val="60000"/>
                    <a:lumOff val="40000"/>
                  </a:schemeClr>
                </a:solidFill>
              </a:rPr>
              <a:t>            Signaling a _____________</a:t>
            </a:r>
          </a:p>
        </p:txBody>
      </p:sp>
      <p:sp>
        <p:nvSpPr>
          <p:cNvPr id="297989" name="WordArt 5"/>
          <p:cNvSpPr>
            <a:spLocks noChangeArrowheads="1" noChangeShapeType="1" noTextEdit="1"/>
          </p:cNvSpPr>
          <p:nvPr/>
        </p:nvSpPr>
        <p:spPr bwMode="auto">
          <a:xfrm>
            <a:off x="4191000" y="6019800"/>
            <a:ext cx="18288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dist="35921" dir="2700000" algn="ctr" rotWithShape="0">
                    <a:schemeClr val="tx1"/>
                  </a:outerShdw>
                </a:effectLst>
                <a:latin typeface="Impact"/>
              </a:rPr>
              <a:t>right turn</a:t>
            </a:r>
          </a:p>
        </p:txBody>
      </p:sp>
      <p:sp>
        <p:nvSpPr>
          <p:cNvPr id="297990" name="Rectangle 6"/>
          <p:cNvSpPr>
            <a:spLocks noChangeArrowheads="1"/>
          </p:cNvSpPr>
          <p:nvPr/>
        </p:nvSpPr>
        <p:spPr bwMode="auto">
          <a:xfrm>
            <a:off x="5105400" y="3505200"/>
            <a:ext cx="609600" cy="304800"/>
          </a:xfrm>
          <a:prstGeom prst="rect">
            <a:avLst/>
          </a:prstGeom>
          <a:gradFill rotWithShape="0">
            <a:gsLst>
              <a:gs pos="0">
                <a:schemeClr val="folHlink">
                  <a:gamma/>
                  <a:shade val="46275"/>
                  <a:invGamma/>
                </a:scheme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folHlink"/>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989"/>
                                        </p:tgtEl>
                                        <p:attrNameLst>
                                          <p:attrName>style.visibility</p:attrName>
                                        </p:attrNameLst>
                                      </p:cBhvr>
                                      <p:to>
                                        <p:strVal val="visible"/>
                                      </p:to>
                                    </p:set>
                                    <p:animEffect transition="in" filter="dissolve">
                                      <p:cBhvr>
                                        <p:cTn id="7" dur="500"/>
                                        <p:tgtEl>
                                          <p:spTgt spid="29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MVC-006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9011" name="Rectangle 3"/>
          <p:cNvSpPr>
            <a:spLocks noChangeArrowheads="1"/>
          </p:cNvSpPr>
          <p:nvPr/>
        </p:nvSpPr>
        <p:spPr bwMode="auto">
          <a:xfrm>
            <a:off x="0" y="5934075"/>
            <a:ext cx="9144000" cy="11525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3200" b="1" dirty="0">
                <a:solidFill>
                  <a:schemeClr val="accent1">
                    <a:lumMod val="60000"/>
                    <a:lumOff val="40000"/>
                  </a:schemeClr>
                </a:solidFill>
              </a:rPr>
              <a:t>            Signaling a _____________</a:t>
            </a:r>
          </a:p>
        </p:txBody>
      </p:sp>
      <p:sp>
        <p:nvSpPr>
          <p:cNvPr id="299012" name="WordArt 4"/>
          <p:cNvSpPr>
            <a:spLocks noChangeArrowheads="1" noChangeShapeType="1" noTextEdit="1"/>
          </p:cNvSpPr>
          <p:nvPr/>
        </p:nvSpPr>
        <p:spPr bwMode="auto">
          <a:xfrm>
            <a:off x="4038600" y="6019800"/>
            <a:ext cx="18288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dist="35921" dir="2700000" algn="ctr" rotWithShape="0">
                    <a:schemeClr val="tx1"/>
                  </a:outerShdw>
                </a:effectLst>
                <a:latin typeface="Impact"/>
              </a:rPr>
              <a:t>S T O P</a:t>
            </a:r>
          </a:p>
        </p:txBody>
      </p:sp>
      <p:sp>
        <p:nvSpPr>
          <p:cNvPr id="299013" name="Rectangle 5"/>
          <p:cNvSpPr>
            <a:spLocks noChangeArrowheads="1"/>
          </p:cNvSpPr>
          <p:nvPr/>
        </p:nvSpPr>
        <p:spPr bwMode="auto">
          <a:xfrm>
            <a:off x="5105400" y="3581400"/>
            <a:ext cx="609600" cy="304800"/>
          </a:xfrm>
          <a:prstGeom prst="rect">
            <a:avLst/>
          </a:prstGeom>
          <a:gradFill rotWithShape="0">
            <a:gsLst>
              <a:gs pos="0">
                <a:schemeClr val="folHlink">
                  <a:gamma/>
                  <a:shade val="46275"/>
                  <a:invGamma/>
                </a:scheme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folHlink"/>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9012"/>
                                        </p:tgtEl>
                                        <p:attrNameLst>
                                          <p:attrName>style.visibility</p:attrName>
                                        </p:attrNameLst>
                                      </p:cBhvr>
                                      <p:to>
                                        <p:strVal val="visible"/>
                                      </p:to>
                                    </p:set>
                                    <p:animEffect transition="in" filter="dissolve">
                                      <p:cBhvr>
                                        <p:cTn id="7" dur="500"/>
                                        <p:tgtEl>
                                          <p:spTgt spid="299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2322" name="Picture 2" descr="P1000091"/>
          <p:cNvPicPr>
            <a:picLocks noChangeAspect="1" noChangeArrowheads="1"/>
          </p:cNvPicPr>
          <p:nvPr/>
        </p:nvPicPr>
        <p:blipFill>
          <a:blip r:embed="rId2" cstate="email">
            <a:lum bright="6000" contrast="30000"/>
            <a:extLst>
              <a:ext uri="{28A0092B-C50C-407E-A947-70E740481C1C}">
                <a14:useLocalDpi xmlns:a14="http://schemas.microsoft.com/office/drawing/2010/main"/>
              </a:ext>
            </a:extLst>
          </a:blip>
          <a:srcRect/>
          <a:stretch>
            <a:fillRect/>
          </a:stretch>
        </p:blipFill>
        <p:spPr bwMode="auto">
          <a:xfrm>
            <a:off x="-762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2323" name="Rectangle 3"/>
          <p:cNvSpPr>
            <a:spLocks noGrp="1" noChangeArrowheads="1"/>
          </p:cNvSpPr>
          <p:nvPr>
            <p:ph type="title"/>
          </p:nvPr>
        </p:nvSpPr>
        <p:spPr>
          <a:xfrm>
            <a:off x="-76200" y="5943600"/>
            <a:ext cx="9144000" cy="914400"/>
          </a:xfrm>
          <a:solidFill>
            <a:schemeClr val="tx2"/>
          </a:solidFill>
          <a:effectLst>
            <a:outerShdw dist="35921" dir="2700000" algn="ctr" rotWithShape="0">
              <a:schemeClr val="tx1"/>
            </a:outerShdw>
          </a:effectLst>
        </p:spPr>
        <p:txBody>
          <a:bodyPr/>
          <a:lstStyle/>
          <a:p>
            <a:pPr algn="l">
              <a:lnSpc>
                <a:spcPct val="80000"/>
              </a:lnSpc>
            </a:pPr>
            <a:r>
              <a:rPr lang="en-US" sz="3200" b="1">
                <a:solidFill>
                  <a:srgbClr val="00FFFF"/>
                </a:solidFill>
              </a:rPr>
              <a:t>  What must you do at this blind intersection?</a:t>
            </a:r>
          </a:p>
        </p:txBody>
      </p:sp>
      <p:sp>
        <p:nvSpPr>
          <p:cNvPr id="312324" name="Rectangle 4"/>
          <p:cNvSpPr>
            <a:spLocks noGrp="1" noChangeArrowheads="1"/>
          </p:cNvSpPr>
          <p:nvPr>
            <p:ph type="body" idx="1"/>
          </p:nvPr>
        </p:nvSpPr>
        <p:spPr>
          <a:xfrm>
            <a:off x="-152400" y="914400"/>
            <a:ext cx="2667000" cy="2819400"/>
          </a:xfrm>
          <a:noFill/>
          <a:ln/>
          <a:effectLst>
            <a:outerShdw dist="28398" dir="1593903" algn="ctr" rotWithShape="0">
              <a:schemeClr val="tx1"/>
            </a:outerShdw>
          </a:effectLst>
        </p:spPr>
        <p:txBody>
          <a:bodyPr/>
          <a:lstStyle/>
          <a:p>
            <a:pPr>
              <a:buFontTx/>
              <a:buNone/>
            </a:pPr>
            <a:r>
              <a:rPr lang="en-US" sz="2800" b="1" dirty="0">
                <a:solidFill>
                  <a:srgbClr val="FFFF00"/>
                </a:solidFill>
              </a:rPr>
              <a:t>   EASE UP  TO SEE BETTER.</a:t>
            </a:r>
          </a:p>
          <a:p>
            <a:pPr>
              <a:buFontTx/>
              <a:buNone/>
            </a:pPr>
            <a:r>
              <a:rPr lang="en-US" sz="2000" b="1" dirty="0">
                <a:solidFill>
                  <a:srgbClr val="FFFF00"/>
                </a:solidFill>
              </a:rPr>
              <a:t>    </a:t>
            </a:r>
          </a:p>
          <a:p>
            <a:pPr>
              <a:buFontTx/>
              <a:buNone/>
            </a:pPr>
            <a:endParaRPr lang="en-US" sz="2000" b="1" dirty="0">
              <a:solidFill>
                <a:srgbClr val="FFFF00"/>
              </a:solidFill>
            </a:endParaRPr>
          </a:p>
        </p:txBody>
      </p:sp>
      <p:pic>
        <p:nvPicPr>
          <p:cNvPr id="312325" name="Picture 5" descr="squirrel_eating_lg_cl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3657600"/>
            <a:ext cx="501650" cy="60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2324"/>
                                        </p:tgtEl>
                                        <p:attrNameLst>
                                          <p:attrName>style.visibility</p:attrName>
                                        </p:attrNameLst>
                                      </p:cBhvr>
                                      <p:to>
                                        <p:strVal val="visible"/>
                                      </p:to>
                                    </p:set>
                                    <p:animEffect transition="in" filter="fade">
                                      <p:cBhvr>
                                        <p:cTn id="7" dur="1000"/>
                                        <p:tgtEl>
                                          <p:spTgt spid="312324"/>
                                        </p:tgtEl>
                                      </p:cBhvr>
                                    </p:animEffect>
                                    <p:anim calcmode="lin" valueType="num">
                                      <p:cBhvr>
                                        <p:cTn id="8" dur="1000" fill="hold"/>
                                        <p:tgtEl>
                                          <p:spTgt spid="312324"/>
                                        </p:tgtEl>
                                        <p:attrNameLst>
                                          <p:attrName>ppt_x</p:attrName>
                                        </p:attrNameLst>
                                      </p:cBhvr>
                                      <p:tavLst>
                                        <p:tav tm="0">
                                          <p:val>
                                            <p:strVal val="#ppt_x"/>
                                          </p:val>
                                        </p:tav>
                                        <p:tav tm="100000">
                                          <p:val>
                                            <p:strVal val="#ppt_x"/>
                                          </p:val>
                                        </p:tav>
                                      </p:tavLst>
                                    </p:anim>
                                    <p:anim calcmode="lin" valueType="num">
                                      <p:cBhvr>
                                        <p:cTn id="9" dur="1000" fill="hold"/>
                                        <p:tgtEl>
                                          <p:spTgt spid="3123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9" name="Picture 5" descr="MVC-002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28600"/>
            <a:ext cx="8915400" cy="6686550"/>
          </a:xfrm>
          <a:prstGeom prst="rect">
            <a:avLst/>
          </a:prstGeom>
          <a:noFill/>
          <a:extLst>
            <a:ext uri="{909E8E84-426E-40DD-AFC4-6F175D3DCCD1}">
              <a14:hiddenFill xmlns:a14="http://schemas.microsoft.com/office/drawing/2010/main">
                <a:solidFill>
                  <a:srgbClr val="FFFFFF"/>
                </a:solidFill>
              </a14:hiddenFill>
            </a:ext>
          </a:extLst>
        </p:spPr>
      </p:pic>
      <p:sp>
        <p:nvSpPr>
          <p:cNvPr id="205828" name="Rectangle 4"/>
          <p:cNvSpPr>
            <a:spLocks noGrp="1" noChangeArrowheads="1"/>
          </p:cNvSpPr>
          <p:nvPr>
            <p:ph type="title"/>
          </p:nvPr>
        </p:nvSpPr>
        <p:spPr>
          <a:xfrm>
            <a:off x="0" y="0"/>
            <a:ext cx="9144000" cy="990600"/>
          </a:xfrm>
          <a:solidFill>
            <a:schemeClr val="tx1"/>
          </a:solidFill>
          <a:ln/>
        </p:spPr>
        <p:txBody>
          <a:bodyPr/>
          <a:lstStyle/>
          <a:p>
            <a:r>
              <a:rPr lang="en-US" sz="3600" b="1">
                <a:solidFill>
                  <a:srgbClr val="CC99FF"/>
                </a:solidFill>
              </a:rPr>
              <a:t>Easing up to see better</a:t>
            </a:r>
          </a:p>
        </p:txBody>
      </p:sp>
      <p:sp>
        <p:nvSpPr>
          <p:cNvPr id="205827" name="Rectangle 3"/>
          <p:cNvSpPr>
            <a:spLocks noGrp="1" noChangeArrowheads="1"/>
          </p:cNvSpPr>
          <p:nvPr>
            <p:ph type="body" idx="1"/>
          </p:nvPr>
        </p:nvSpPr>
        <p:spPr>
          <a:xfrm>
            <a:off x="0" y="5105400"/>
            <a:ext cx="9144000" cy="1828800"/>
          </a:xfrm>
          <a:solidFill>
            <a:schemeClr val="tx1"/>
          </a:solidFill>
        </p:spPr>
        <p:txBody>
          <a:bodyPr/>
          <a:lstStyle/>
          <a:p>
            <a:pPr algn="ctr">
              <a:buFontTx/>
              <a:buNone/>
            </a:pPr>
            <a:r>
              <a:rPr lang="en-US" sz="2800" b="1" dirty="0">
                <a:solidFill>
                  <a:srgbClr val="00FFFF"/>
                </a:solidFill>
              </a:rPr>
              <a:t>Where should your </a:t>
            </a:r>
            <a:r>
              <a:rPr lang="en-US" sz="2800" b="1" i="1" dirty="0">
                <a:solidFill>
                  <a:srgbClr val="00FFFF"/>
                </a:solidFill>
              </a:rPr>
              <a:t>right foot</a:t>
            </a:r>
            <a:r>
              <a:rPr lang="en-US" sz="2800" b="1" dirty="0">
                <a:solidFill>
                  <a:srgbClr val="00FFFF"/>
                </a:solidFill>
              </a:rPr>
              <a:t> be while easing up?</a:t>
            </a:r>
          </a:p>
        </p:txBody>
      </p:sp>
      <p:sp>
        <p:nvSpPr>
          <p:cNvPr id="205831" name="Rectangle 7"/>
          <p:cNvSpPr>
            <a:spLocks noChangeArrowheads="1"/>
          </p:cNvSpPr>
          <p:nvPr/>
        </p:nvSpPr>
        <p:spPr bwMode="auto">
          <a:xfrm>
            <a:off x="0" y="5715000"/>
            <a:ext cx="9144000" cy="838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b="1" i="1" dirty="0">
                <a:solidFill>
                  <a:srgbClr val="CC99FF"/>
                </a:solidFill>
              </a:rPr>
              <a:t>On the brake; controlling the speed                                 </a:t>
            </a:r>
          </a:p>
          <a:p>
            <a:pPr marL="342900" indent="-342900" algn="ctr">
              <a:lnSpc>
                <a:spcPct val="80000"/>
              </a:lnSpc>
              <a:spcBef>
                <a:spcPct val="20000"/>
              </a:spcBef>
            </a:pPr>
            <a:r>
              <a:rPr lang="en-US" b="1" i="1" dirty="0">
                <a:solidFill>
                  <a:srgbClr val="CC99FF"/>
                </a:solidFill>
              </a:rPr>
              <a:t>as you slowly move forward.</a:t>
            </a:r>
            <a:r>
              <a:rPr lang="en-US" b="1" i="1" dirty="0">
                <a:solidFill>
                  <a:srgbClr val="00FFFF"/>
                </a:solidFill>
              </a:rPr>
              <a:t> </a:t>
            </a:r>
            <a:endParaRPr lang="en-US" b="1" dirty="0">
              <a:solidFill>
                <a:srgbClr val="00FFFF"/>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1" nodeType="afterEffect">
                                  <p:stCondLst>
                                    <p:cond delay="1000"/>
                                  </p:stCondLst>
                                  <p:childTnLst>
                                    <p:set>
                                      <p:cBhvr>
                                        <p:cTn id="6" dur="1" fill="hold">
                                          <p:stCondLst>
                                            <p:cond delay="0"/>
                                          </p:stCondLst>
                                        </p:cTn>
                                        <p:tgtEl>
                                          <p:spTgt spid="205827">
                                            <p:txEl>
                                              <p:pRg st="0" end="0"/>
                                            </p:txEl>
                                          </p:spTgt>
                                        </p:tgtEl>
                                        <p:attrNameLst>
                                          <p:attrName>style.visibility</p:attrName>
                                        </p:attrNameLst>
                                      </p:cBhvr>
                                      <p:to>
                                        <p:strVal val="visible"/>
                                      </p:to>
                                    </p:set>
                                    <p:anim calcmode="lin" valueType="num">
                                      <p:cBhvr additive="base">
                                        <p:cTn id="7" dur="2000" fill="hold"/>
                                        <p:tgtEl>
                                          <p:spTgt spid="205827">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058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5831"/>
                                        </p:tgtEl>
                                        <p:attrNameLst>
                                          <p:attrName>style.visibility</p:attrName>
                                        </p:attrNameLst>
                                      </p:cBhvr>
                                      <p:to>
                                        <p:strVal val="visible"/>
                                      </p:to>
                                    </p:set>
                                    <p:animEffect transition="in" filter="wipe(left)">
                                      <p:cBhvr>
                                        <p:cTn id="13" dur="2000"/>
                                        <p:tgtEl>
                                          <p:spTgt spid="205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1" build="p" autoUpdateAnimBg="0"/>
      <p:bldP spid="205831" grpId="0" uiExpand="1"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81" name="Picture 5" descr="MVC-003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0579" name="Rectangle 3"/>
          <p:cNvSpPr>
            <a:spLocks noGrp="1" noChangeArrowheads="1"/>
          </p:cNvSpPr>
          <p:nvPr>
            <p:ph type="body" idx="1"/>
          </p:nvPr>
        </p:nvSpPr>
        <p:spPr>
          <a:xfrm>
            <a:off x="0" y="5791200"/>
            <a:ext cx="9144000" cy="1066800"/>
          </a:xfrm>
          <a:solidFill>
            <a:schemeClr val="tx1"/>
          </a:solidFill>
        </p:spPr>
        <p:txBody>
          <a:bodyPr/>
          <a:lstStyle/>
          <a:p>
            <a:pPr algn="ctr">
              <a:buFontTx/>
              <a:buNone/>
            </a:pPr>
            <a:r>
              <a:rPr lang="en-US" sz="2400" b="1">
                <a:solidFill>
                  <a:srgbClr val="00FFFF"/>
                </a:solidFill>
              </a:rPr>
              <a:t>See at least </a:t>
            </a:r>
            <a:r>
              <a:rPr lang="en-US" sz="2400" b="1" i="1">
                <a:solidFill>
                  <a:srgbClr val="CC99FF"/>
                </a:solidFill>
              </a:rPr>
              <a:t>1 full block</a:t>
            </a:r>
            <a:r>
              <a:rPr lang="en-US" sz="2400" b="1">
                <a:solidFill>
                  <a:srgbClr val="00FFFF"/>
                </a:solidFill>
              </a:rPr>
              <a:t> down the street.</a:t>
            </a:r>
          </a:p>
        </p:txBody>
      </p:sp>
      <p:pic>
        <p:nvPicPr>
          <p:cNvPr id="280582" name="Picture 6" descr="blue_jay_look_lg_cl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0" y="4251325"/>
            <a:ext cx="495300" cy="396875"/>
          </a:xfrm>
          <a:prstGeom prst="rect">
            <a:avLst/>
          </a:prstGeom>
          <a:noFill/>
          <a:extLst>
            <a:ext uri="{909E8E84-426E-40DD-AFC4-6F175D3DCCD1}">
              <a14:hiddenFill xmlns:a14="http://schemas.microsoft.com/office/drawing/2010/main">
                <a:solidFill>
                  <a:srgbClr val="FFFFFF"/>
                </a:solidFill>
              </a14:hiddenFill>
            </a:ext>
          </a:extLst>
        </p:spPr>
      </p:pic>
      <p:sp>
        <p:nvSpPr>
          <p:cNvPr id="280585" name="Rectangle 9"/>
          <p:cNvSpPr>
            <a:spLocks noGrp="1" noChangeArrowheads="1"/>
          </p:cNvSpPr>
          <p:nvPr>
            <p:ph type="title"/>
          </p:nvPr>
        </p:nvSpPr>
        <p:spPr>
          <a:xfrm>
            <a:off x="0" y="0"/>
            <a:ext cx="9144000" cy="990600"/>
          </a:xfrm>
          <a:solidFill>
            <a:schemeClr val="tx1"/>
          </a:solidFill>
          <a:ln/>
        </p:spPr>
        <p:txBody>
          <a:bodyPr/>
          <a:lstStyle/>
          <a:p>
            <a:r>
              <a:rPr lang="en-US" sz="3600" b="1">
                <a:solidFill>
                  <a:srgbClr val="CC99FF"/>
                </a:solidFill>
              </a:rPr>
              <a:t>Easing up to see better</a:t>
            </a:r>
          </a:p>
        </p:txBody>
      </p:sp>
      <p:sp>
        <p:nvSpPr>
          <p:cNvPr id="280586" name="WordArt 10"/>
          <p:cNvSpPr>
            <a:spLocks noChangeArrowheads="1" noChangeShapeType="1" noTextEdit="1"/>
          </p:cNvSpPr>
          <p:nvPr/>
        </p:nvSpPr>
        <p:spPr bwMode="auto">
          <a:xfrm>
            <a:off x="4953000" y="6324600"/>
            <a:ext cx="3686175" cy="3222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Let's notice this again . .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280586"/>
                                        </p:tgtEl>
                                        <p:attrNameLst>
                                          <p:attrName>style.visibility</p:attrName>
                                        </p:attrNameLst>
                                      </p:cBhvr>
                                      <p:to>
                                        <p:strVal val="visible"/>
                                      </p:to>
                                    </p:set>
                                    <p:animEffect transition="in" filter="fade">
                                      <p:cBhvr>
                                        <p:cTn id="7" dur="1000"/>
                                        <p:tgtEl>
                                          <p:spTgt spid="280586"/>
                                        </p:tgtEl>
                                      </p:cBhvr>
                                    </p:animEffect>
                                    <p:anim calcmode="lin" valueType="num">
                                      <p:cBhvr>
                                        <p:cTn id="8" dur="1000" fill="hold"/>
                                        <p:tgtEl>
                                          <p:spTgt spid="280586"/>
                                        </p:tgtEl>
                                        <p:attrNameLst>
                                          <p:attrName>ppt_x</p:attrName>
                                        </p:attrNameLst>
                                      </p:cBhvr>
                                      <p:tavLst>
                                        <p:tav tm="0">
                                          <p:val>
                                            <p:strVal val="#ppt_x"/>
                                          </p:val>
                                        </p:tav>
                                        <p:tav tm="100000">
                                          <p:val>
                                            <p:strVal val="#ppt_x"/>
                                          </p:val>
                                        </p:tav>
                                      </p:tavLst>
                                    </p:anim>
                                    <p:anim calcmode="lin" valueType="num">
                                      <p:cBhvr>
                                        <p:cTn id="9" dur="1000" fill="hold"/>
                                        <p:tgtEl>
                                          <p:spTgt spid="2805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9" name="Rectangle 3"/>
          <p:cNvSpPr>
            <a:spLocks noGrp="1" noChangeArrowheads="1"/>
          </p:cNvSpPr>
          <p:nvPr>
            <p:ph type="body" idx="1"/>
          </p:nvPr>
        </p:nvSpPr>
        <p:spPr>
          <a:xfrm>
            <a:off x="0" y="5791200"/>
            <a:ext cx="9144000" cy="1066800"/>
          </a:xfrm>
          <a:solidFill>
            <a:schemeClr val="tx1"/>
          </a:solidFill>
        </p:spPr>
        <p:txBody>
          <a:bodyPr/>
          <a:lstStyle/>
          <a:p>
            <a:pPr algn="ctr">
              <a:buFontTx/>
              <a:buNone/>
            </a:pPr>
            <a:r>
              <a:rPr lang="en-US" sz="2400" b="1">
                <a:solidFill>
                  <a:srgbClr val="00FFFF"/>
                </a:solidFill>
              </a:rPr>
              <a:t>See at least </a:t>
            </a:r>
            <a:r>
              <a:rPr lang="en-US" sz="2400" b="1" i="1">
                <a:solidFill>
                  <a:srgbClr val="CC99FF"/>
                </a:solidFill>
              </a:rPr>
              <a:t>1 full block</a:t>
            </a:r>
            <a:r>
              <a:rPr lang="en-US" sz="2400" b="1">
                <a:solidFill>
                  <a:srgbClr val="00FFFF"/>
                </a:solidFill>
              </a:rPr>
              <a:t> down the street.</a:t>
            </a:r>
          </a:p>
        </p:txBody>
      </p:sp>
      <p:sp>
        <p:nvSpPr>
          <p:cNvPr id="434181" name="Rectangle 5"/>
          <p:cNvSpPr>
            <a:spLocks noGrp="1" noChangeArrowheads="1"/>
          </p:cNvSpPr>
          <p:nvPr>
            <p:ph type="title"/>
          </p:nvPr>
        </p:nvSpPr>
        <p:spPr>
          <a:xfrm>
            <a:off x="0" y="0"/>
            <a:ext cx="9144000" cy="990600"/>
          </a:xfrm>
          <a:solidFill>
            <a:schemeClr val="tx1"/>
          </a:solidFill>
          <a:ln/>
        </p:spPr>
        <p:txBody>
          <a:bodyPr/>
          <a:lstStyle/>
          <a:p>
            <a:r>
              <a:rPr lang="en-US" sz="3600" b="1">
                <a:solidFill>
                  <a:srgbClr val="CC99FF"/>
                </a:solidFill>
              </a:rPr>
              <a:t>Easing up to see better</a:t>
            </a:r>
          </a:p>
        </p:txBody>
      </p:sp>
      <p:pic>
        <p:nvPicPr>
          <p:cNvPr id="434183" name="ease up.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133600" y="9906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021" fill="hold"/>
                                        <p:tgtEl>
                                          <p:spTgt spid="4341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34183"/>
                </p:tgtEl>
              </p:cMediaNode>
            </p:video>
            <p:seq concurrent="1" nextAc="seek">
              <p:cTn id="8" restart="whenNotActive" fill="hold" evtFilter="cancelBubble" nodeType="interactiveSeq">
                <p:stCondLst>
                  <p:cond evt="onClick" delay="0">
                    <p:tgtEl>
                      <p:spTgt spid="43418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34183"/>
                                        </p:tgtEl>
                                      </p:cBhvr>
                                    </p:cmd>
                                  </p:childTnLst>
                                </p:cTn>
                              </p:par>
                            </p:childTnLst>
                          </p:cTn>
                        </p:par>
                      </p:childTnLst>
                    </p:cTn>
                  </p:par>
                </p:childTnLst>
              </p:cTn>
              <p:nextCondLst>
                <p:cond evt="onClick" delay="0">
                  <p:tgtEl>
                    <p:spTgt spid="43418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ctrTitle"/>
          </p:nvPr>
        </p:nvSpPr>
        <p:spPr>
          <a:xfrm>
            <a:off x="0" y="1828800"/>
            <a:ext cx="9144000" cy="1600200"/>
          </a:xfrm>
        </p:spPr>
        <p:txBody>
          <a:bodyPr/>
          <a:lstStyle/>
          <a:p>
            <a:r>
              <a:rPr lang="en-US" sz="3200" b="1">
                <a:solidFill>
                  <a:srgbClr val="00FFFF"/>
                </a:solidFill>
              </a:rPr>
              <a:t> More checking and </a:t>
            </a:r>
            <a:br>
              <a:rPr lang="en-US" sz="3200" b="1">
                <a:solidFill>
                  <a:srgbClr val="00FFFF"/>
                </a:solidFill>
              </a:rPr>
            </a:br>
            <a:r>
              <a:rPr lang="en-US" sz="3200" b="1">
                <a:solidFill>
                  <a:srgbClr val="00FFFF"/>
                </a:solidFill>
              </a:rPr>
              <a:t>Analyzing Intersections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19138"/>
                                        </p:tgtEl>
                                        <p:attrNameLst>
                                          <p:attrName>style.visibility</p:attrName>
                                        </p:attrNameLst>
                                      </p:cBhvr>
                                      <p:to>
                                        <p:strVal val="visible"/>
                                      </p:to>
                                    </p:set>
                                    <p:anim by="(-#ppt_w*2)" calcmode="lin" valueType="num">
                                      <p:cBhvr rctx="PPT">
                                        <p:cTn id="7" dur="250" autoRev="1" fill="hold">
                                          <p:stCondLst>
                                            <p:cond delay="0"/>
                                          </p:stCondLst>
                                        </p:cTn>
                                        <p:tgtEl>
                                          <p:spTgt spid="219138"/>
                                        </p:tgtEl>
                                        <p:attrNameLst>
                                          <p:attrName>ppt_w</p:attrName>
                                        </p:attrNameLst>
                                      </p:cBhvr>
                                    </p:anim>
                                    <p:anim by="(#ppt_w*0.50)" calcmode="lin" valueType="num">
                                      <p:cBhvr>
                                        <p:cTn id="8" dur="250" decel="50000" autoRev="1" fill="hold">
                                          <p:stCondLst>
                                            <p:cond delay="0"/>
                                          </p:stCondLst>
                                        </p:cTn>
                                        <p:tgtEl>
                                          <p:spTgt spid="219138"/>
                                        </p:tgtEl>
                                        <p:attrNameLst>
                                          <p:attrName>ppt_x</p:attrName>
                                        </p:attrNameLst>
                                      </p:cBhvr>
                                    </p:anim>
                                    <p:anim from="(-#ppt_h/2)" to="(#ppt_y)" calcmode="lin" valueType="num">
                                      <p:cBhvr>
                                        <p:cTn id="9" dur="500" fill="hold">
                                          <p:stCondLst>
                                            <p:cond delay="0"/>
                                          </p:stCondLst>
                                        </p:cTn>
                                        <p:tgtEl>
                                          <p:spTgt spid="219138"/>
                                        </p:tgtEl>
                                        <p:attrNameLst>
                                          <p:attrName>ppt_y</p:attrName>
                                        </p:attrNameLst>
                                      </p:cBhvr>
                                    </p:anim>
                                    <p:animRot by="21600000">
                                      <p:cBhvr>
                                        <p:cTn id="10" dur="500" fill="hold">
                                          <p:stCondLst>
                                            <p:cond delay="0"/>
                                          </p:stCondLst>
                                        </p:cTn>
                                        <p:tgtEl>
                                          <p:spTgt spid="2191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endParaRPr lang="en-US" sz="4000"/>
          </a:p>
        </p:txBody>
      </p:sp>
      <p:pic>
        <p:nvPicPr>
          <p:cNvPr id="225283" name="Picture 3" descr="MVC-007S"/>
          <p:cNvPicPr>
            <a:picLocks noChangeAspect="1" noChangeArrowheads="1"/>
          </p:cNvPicPr>
          <p:nvPr/>
        </p:nvPicPr>
        <p:blipFill>
          <a:blip r:embed="rId2" cstate="email">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284" name="Rectangle 4"/>
          <p:cNvSpPr>
            <a:spLocks noGrp="1" noChangeArrowheads="1"/>
          </p:cNvSpPr>
          <p:nvPr>
            <p:ph type="body" idx="1"/>
          </p:nvPr>
        </p:nvSpPr>
        <p:spPr>
          <a:xfrm>
            <a:off x="0" y="4800600"/>
            <a:ext cx="9144000" cy="2057400"/>
          </a:xfrm>
          <a:solidFill>
            <a:schemeClr val="tx1"/>
          </a:solidFill>
        </p:spPr>
        <p:txBody>
          <a:bodyPr/>
          <a:lstStyle/>
          <a:p>
            <a:pPr algn="ctr">
              <a:buFontTx/>
              <a:buNone/>
            </a:pPr>
            <a:r>
              <a:rPr lang="en-US" sz="2800" b="1">
                <a:solidFill>
                  <a:schemeClr val="bg1"/>
                </a:solidFill>
              </a:rPr>
              <a:t>   Some larger residential streets are sometimes called </a:t>
            </a:r>
            <a:r>
              <a:rPr lang="en-US" sz="2800" b="1" i="1">
                <a:solidFill>
                  <a:schemeClr val="bg1"/>
                </a:solidFill>
              </a:rPr>
              <a:t>through streets.</a:t>
            </a:r>
            <a:r>
              <a:rPr lang="en-US" sz="2800" b="1">
                <a:solidFill>
                  <a:schemeClr val="bg1"/>
                </a:solidFill>
              </a:rPr>
              <a:t> </a:t>
            </a:r>
            <a:r>
              <a:rPr lang="en-US" sz="2800" b="1">
                <a:solidFill>
                  <a:srgbClr val="66FF33"/>
                </a:solidFill>
              </a:rPr>
              <a:t>They usually have      </a:t>
            </a:r>
            <a:r>
              <a:rPr lang="en-US" sz="2800" b="1">
                <a:solidFill>
                  <a:srgbClr val="FFFF00"/>
                </a:solidFill>
              </a:rPr>
              <a:t>yellow dashes</a:t>
            </a:r>
            <a:r>
              <a:rPr lang="en-US" sz="2800" b="1">
                <a:solidFill>
                  <a:srgbClr val="66FF33"/>
                </a:solidFill>
              </a:rPr>
              <a:t> and side streets have stop signs.</a:t>
            </a:r>
          </a:p>
        </p:txBody>
      </p:sp>
      <p:sp>
        <p:nvSpPr>
          <p:cNvPr id="225285" name="Rectangle 5"/>
          <p:cNvSpPr>
            <a:spLocks noChangeArrowheads="1"/>
          </p:cNvSpPr>
          <p:nvPr/>
        </p:nvSpPr>
        <p:spPr bwMode="auto">
          <a:xfrm>
            <a:off x="0" y="0"/>
            <a:ext cx="9144000" cy="685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pPr>
            <a:r>
              <a:rPr lang="en-US" b="1">
                <a:solidFill>
                  <a:schemeClr val="bg1"/>
                </a:solidFill>
              </a:rPr>
              <a:t>   </a:t>
            </a:r>
            <a:r>
              <a:rPr lang="en-US" b="1">
                <a:solidFill>
                  <a:srgbClr val="00FFFF"/>
                </a:solidFill>
              </a:rPr>
              <a:t>Why should you still check down these side streets?</a:t>
            </a:r>
          </a:p>
          <a:p>
            <a:pPr marL="342900" indent="-342900" eaLnBrk="1" hangingPunct="1">
              <a:spcBef>
                <a:spcPct val="20000"/>
              </a:spcBef>
            </a:pPr>
            <a:r>
              <a:rPr lang="en-US" b="1">
                <a:solidFill>
                  <a:schemeClr val="bg1"/>
                </a:solidFill>
              </a:rPr>
              <a:t>       </a:t>
            </a:r>
            <a:endParaRPr lang="en-US" b="1">
              <a:solidFill>
                <a:srgbClr val="66FF33"/>
              </a:solidFill>
            </a:endParaRPr>
          </a:p>
        </p:txBody>
      </p:sp>
      <p:sp>
        <p:nvSpPr>
          <p:cNvPr id="225286" name="Line 6"/>
          <p:cNvSpPr>
            <a:spLocks noChangeShapeType="1"/>
          </p:cNvSpPr>
          <p:nvPr/>
        </p:nvSpPr>
        <p:spPr bwMode="auto">
          <a:xfrm flipH="1" flipV="1">
            <a:off x="1828800" y="3657600"/>
            <a:ext cx="381000" cy="228600"/>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88" name="Rectangle 8"/>
          <p:cNvSpPr>
            <a:spLocks noChangeArrowheads="1"/>
          </p:cNvSpPr>
          <p:nvPr/>
        </p:nvSpPr>
        <p:spPr bwMode="auto">
          <a:xfrm>
            <a:off x="1905000" y="685800"/>
            <a:ext cx="5334000" cy="685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2800" b="1">
                <a:solidFill>
                  <a:srgbClr val="66FF33"/>
                </a:solidFill>
              </a:rPr>
              <a:t>      Not all vehicles stop!</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25286"/>
                                        </p:tgtEl>
                                        <p:attrNameLst>
                                          <p:attrName>style.visibility</p:attrName>
                                        </p:attrNameLst>
                                      </p:cBhvr>
                                      <p:to>
                                        <p:strVal val="visible"/>
                                      </p:to>
                                    </p:set>
                                    <p:animEffect transition="in" filter="dissolve">
                                      <p:cBhvr>
                                        <p:cTn id="7" dur="500"/>
                                        <p:tgtEl>
                                          <p:spTgt spid="2252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5285">
                                            <p:txEl>
                                              <p:charRg st="4294967295" end="4294967295"/>
                                            </p:txEl>
                                          </p:spTgt>
                                        </p:tgtEl>
                                        <p:attrNameLst>
                                          <p:attrName>style.visibility</p:attrName>
                                        </p:attrNameLst>
                                      </p:cBhvr>
                                      <p:to>
                                        <p:strVal val="visible"/>
                                      </p:to>
                                    </p:set>
                                    <p:animEffect transition="in" filter="wipe(up)">
                                      <p:cBhvr>
                                        <p:cTn id="12" dur="500"/>
                                        <p:tgtEl>
                                          <p:spTgt spid="225285">
                                            <p:txEl>
                                              <p:charRg st="4294967295" end="429496729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5288"/>
                                        </p:tgtEl>
                                        <p:attrNameLst>
                                          <p:attrName>style.visibility</p:attrName>
                                        </p:attrNameLst>
                                      </p:cBhvr>
                                      <p:to>
                                        <p:strVal val="visible"/>
                                      </p:to>
                                    </p:set>
                                    <p:animEffect transition="in" filter="wipe(up)">
                                      <p:cBhvr>
                                        <p:cTn id="17" dur="500"/>
                                        <p:tgtEl>
                                          <p:spTgt spid="225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autoUpdateAnimBg="0"/>
      <p:bldP spid="225286" grpId="0" animBg="1"/>
      <p:bldP spid="22528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sn00367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381000" y="60960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74435" name="Rectangle 3"/>
          <p:cNvSpPr>
            <a:spLocks noGrp="1" noChangeArrowheads="1"/>
          </p:cNvSpPr>
          <p:nvPr>
            <p:ph type="ctrTitle"/>
          </p:nvPr>
        </p:nvSpPr>
        <p:spPr>
          <a:xfrm>
            <a:off x="0" y="533400"/>
            <a:ext cx="9144000" cy="1143000"/>
          </a:xfrm>
        </p:spPr>
        <p:txBody>
          <a:bodyPr/>
          <a:lstStyle/>
          <a:p>
            <a:r>
              <a:rPr lang="en-US" sz="4000" b="1">
                <a:solidFill>
                  <a:srgbClr val="00FFFF"/>
                </a:solidFill>
              </a:rPr>
              <a:t>Getting started</a:t>
            </a:r>
          </a:p>
        </p:txBody>
      </p:sp>
      <p:pic>
        <p:nvPicPr>
          <p:cNvPr id="27443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33600" y="2133600"/>
            <a:ext cx="4343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437" name="Rectangle 5"/>
          <p:cNvSpPr>
            <a:spLocks noChangeArrowheads="1"/>
          </p:cNvSpPr>
          <p:nvPr/>
        </p:nvSpPr>
        <p:spPr bwMode="auto">
          <a:xfrm>
            <a:off x="304800" y="5943600"/>
            <a:ext cx="609600" cy="609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74436"/>
                                        </p:tgtEl>
                                        <p:attrNameLst>
                                          <p:attrName>style.visibility</p:attrName>
                                        </p:attrNameLst>
                                      </p:cBhvr>
                                      <p:to>
                                        <p:strVal val="visible"/>
                                      </p:to>
                                    </p:set>
                                    <p:anim calcmode="lin" valueType="num">
                                      <p:cBhvr>
                                        <p:cTn id="7" dur="1000" fill="hold"/>
                                        <p:tgtEl>
                                          <p:spTgt spid="274436"/>
                                        </p:tgtEl>
                                        <p:attrNameLst>
                                          <p:attrName>ppt_w</p:attrName>
                                        </p:attrNameLst>
                                      </p:cBhvr>
                                      <p:tavLst>
                                        <p:tav tm="0">
                                          <p:val>
                                            <p:fltVal val="0"/>
                                          </p:val>
                                        </p:tav>
                                        <p:tav tm="100000">
                                          <p:val>
                                            <p:strVal val="#ppt_w"/>
                                          </p:val>
                                        </p:tav>
                                      </p:tavLst>
                                    </p:anim>
                                    <p:anim calcmode="lin" valueType="num">
                                      <p:cBhvr>
                                        <p:cTn id="8" dur="1000" fill="hold"/>
                                        <p:tgtEl>
                                          <p:spTgt spid="274436"/>
                                        </p:tgtEl>
                                        <p:attrNameLst>
                                          <p:attrName>ppt_h</p:attrName>
                                        </p:attrNameLst>
                                      </p:cBhvr>
                                      <p:tavLst>
                                        <p:tav tm="0">
                                          <p:val>
                                            <p:fltVal val="0"/>
                                          </p:val>
                                        </p:tav>
                                        <p:tav tm="100000">
                                          <p:val>
                                            <p:strVal val="#ppt_h"/>
                                          </p:val>
                                        </p:tav>
                                      </p:tavLst>
                                    </p:anim>
                                    <p:anim calcmode="lin" valueType="num">
                                      <p:cBhvr>
                                        <p:cTn id="9" dur="1000" fill="hold"/>
                                        <p:tgtEl>
                                          <p:spTgt spid="274436"/>
                                        </p:tgtEl>
                                        <p:attrNameLst>
                                          <p:attrName>style.rotation</p:attrName>
                                        </p:attrNameLst>
                                      </p:cBhvr>
                                      <p:tavLst>
                                        <p:tav tm="0">
                                          <p:val>
                                            <p:fltVal val="90"/>
                                          </p:val>
                                        </p:tav>
                                        <p:tav tm="100000">
                                          <p:val>
                                            <p:fltVal val="0"/>
                                          </p:val>
                                        </p:tav>
                                      </p:tavLst>
                                    </p:anim>
                                    <p:animEffect transition="in" filter="fade">
                                      <p:cBhvr>
                                        <p:cTn id="10" dur="1000"/>
                                        <p:tgtEl>
                                          <p:spTgt spid="27443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74435"/>
                                        </p:tgtEl>
                                        <p:attrNameLst>
                                          <p:attrName>style.visibility</p:attrName>
                                        </p:attrNameLst>
                                      </p:cBhvr>
                                      <p:to>
                                        <p:strVal val="visible"/>
                                      </p:to>
                                    </p:set>
                                    <p:anim calcmode="lin" valueType="num">
                                      <p:cBhvr>
                                        <p:cTn id="13" dur="1000" fill="hold"/>
                                        <p:tgtEl>
                                          <p:spTgt spid="274435"/>
                                        </p:tgtEl>
                                        <p:attrNameLst>
                                          <p:attrName>ppt_w</p:attrName>
                                        </p:attrNameLst>
                                      </p:cBhvr>
                                      <p:tavLst>
                                        <p:tav tm="0">
                                          <p:val>
                                            <p:fltVal val="0"/>
                                          </p:val>
                                        </p:tav>
                                        <p:tav tm="100000">
                                          <p:val>
                                            <p:strVal val="#ppt_w"/>
                                          </p:val>
                                        </p:tav>
                                      </p:tavLst>
                                    </p:anim>
                                    <p:anim calcmode="lin" valueType="num">
                                      <p:cBhvr>
                                        <p:cTn id="14" dur="1000" fill="hold"/>
                                        <p:tgtEl>
                                          <p:spTgt spid="274435"/>
                                        </p:tgtEl>
                                        <p:attrNameLst>
                                          <p:attrName>ppt_h</p:attrName>
                                        </p:attrNameLst>
                                      </p:cBhvr>
                                      <p:tavLst>
                                        <p:tav tm="0">
                                          <p:val>
                                            <p:fltVal val="0"/>
                                          </p:val>
                                        </p:tav>
                                        <p:tav tm="100000">
                                          <p:val>
                                            <p:strVal val="#ppt_h"/>
                                          </p:val>
                                        </p:tav>
                                      </p:tavLst>
                                    </p:anim>
                                    <p:anim calcmode="lin" valueType="num">
                                      <p:cBhvr>
                                        <p:cTn id="15" dur="1000" fill="hold"/>
                                        <p:tgtEl>
                                          <p:spTgt spid="274435"/>
                                        </p:tgtEl>
                                        <p:attrNameLst>
                                          <p:attrName>style.rotation</p:attrName>
                                        </p:attrNameLst>
                                      </p:cBhvr>
                                      <p:tavLst>
                                        <p:tav tm="0">
                                          <p:val>
                                            <p:fltVal val="90"/>
                                          </p:val>
                                        </p:tav>
                                        <p:tav tm="100000">
                                          <p:val>
                                            <p:fltVal val="0"/>
                                          </p:val>
                                        </p:tav>
                                      </p:tavLst>
                                    </p:anim>
                                    <p:animEffect transition="in" filter="fade">
                                      <p:cBhvr>
                                        <p:cTn id="16" dur="10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274434"/>
                </p:tgtEl>
              </p:cMediaNode>
            </p:audio>
          </p:childTnLst>
        </p:cTn>
      </p:par>
    </p:tnLst>
    <p:bldLst>
      <p:bldP spid="27443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74" name="Picture 10" descr="P1000491"/>
          <p:cNvPicPr>
            <a:picLocks noChangeAspect="1" noChangeArrowheads="1"/>
          </p:cNvPicPr>
          <p:nvPr/>
        </p:nvPicPr>
        <p:blipFill>
          <a:blip r:embed="rId2" cstate="email">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2"/>
          <p:cNvSpPr>
            <a:spLocks noGrp="1" noChangeArrowheads="1"/>
          </p:cNvSpPr>
          <p:nvPr>
            <p:ph type="title"/>
          </p:nvPr>
        </p:nvSpPr>
        <p:spPr>
          <a:xfrm>
            <a:off x="0" y="0"/>
            <a:ext cx="9144000" cy="1600200"/>
          </a:xfrm>
          <a:solidFill>
            <a:schemeClr val="tx1"/>
          </a:solidFill>
        </p:spPr>
        <p:txBody>
          <a:bodyPr/>
          <a:lstStyle/>
          <a:p>
            <a:r>
              <a:rPr lang="en-US" sz="3200" b="1">
                <a:solidFill>
                  <a:schemeClr val="accent1"/>
                </a:solidFill>
              </a:rPr>
              <a:t>What should you be doing?</a:t>
            </a:r>
            <a:br>
              <a:rPr lang="en-US" sz="3200" b="1">
                <a:solidFill>
                  <a:schemeClr val="accent1"/>
                </a:solidFill>
              </a:rPr>
            </a:br>
            <a:endParaRPr lang="en-US" sz="3200" b="1">
              <a:solidFill>
                <a:schemeClr val="accent1"/>
              </a:solidFill>
            </a:endParaRPr>
          </a:p>
        </p:txBody>
      </p:sp>
      <p:sp>
        <p:nvSpPr>
          <p:cNvPr id="36868" name="Rectangle 4"/>
          <p:cNvSpPr>
            <a:spLocks noGrp="1" noChangeArrowheads="1"/>
          </p:cNvSpPr>
          <p:nvPr>
            <p:ph type="body" sz="half" idx="2"/>
          </p:nvPr>
        </p:nvSpPr>
        <p:spPr>
          <a:xfrm>
            <a:off x="0" y="6096000"/>
            <a:ext cx="9296400" cy="762000"/>
          </a:xfrm>
          <a:solidFill>
            <a:schemeClr val="tx1"/>
          </a:solidFill>
          <a:effectLst>
            <a:outerShdw dist="35921" dir="2700000" algn="ctr" rotWithShape="0">
              <a:schemeClr val="tx1"/>
            </a:outerShdw>
          </a:effectLst>
        </p:spPr>
        <p:txBody>
          <a:bodyPr/>
          <a:lstStyle/>
          <a:p>
            <a:pPr>
              <a:lnSpc>
                <a:spcPct val="80000"/>
              </a:lnSpc>
              <a:buFontTx/>
              <a:buNone/>
            </a:pPr>
            <a:r>
              <a:rPr lang="en-US" sz="3200" b="1">
                <a:solidFill>
                  <a:srgbClr val="00FFFF"/>
                </a:solidFill>
              </a:rPr>
              <a:t>    What sign do you see at this intersection?</a:t>
            </a:r>
          </a:p>
        </p:txBody>
      </p:sp>
      <p:sp>
        <p:nvSpPr>
          <p:cNvPr id="36867" name="Rectangle 3"/>
          <p:cNvSpPr>
            <a:spLocks noGrp="1" noChangeArrowheads="1"/>
          </p:cNvSpPr>
          <p:nvPr>
            <p:ph type="body" sz="half" idx="1"/>
          </p:nvPr>
        </p:nvSpPr>
        <p:spPr>
          <a:xfrm>
            <a:off x="3048000" y="4114800"/>
            <a:ext cx="4495800" cy="838200"/>
          </a:xfrm>
          <a:effectLst>
            <a:outerShdw dist="28398" dir="1593903" algn="ctr" rotWithShape="0">
              <a:schemeClr val="tx1"/>
            </a:outerShdw>
          </a:effectLst>
        </p:spPr>
        <p:txBody>
          <a:bodyPr/>
          <a:lstStyle/>
          <a:p>
            <a:pPr>
              <a:buFontTx/>
              <a:buNone/>
            </a:pPr>
            <a:r>
              <a:rPr lang="en-US" b="1" dirty="0">
                <a:solidFill>
                  <a:schemeClr val="bg1"/>
                </a:solidFill>
              </a:rPr>
              <a:t>YIELD SIGNS</a:t>
            </a:r>
          </a:p>
        </p:txBody>
      </p:sp>
      <p:sp>
        <p:nvSpPr>
          <p:cNvPr id="36870" name="Oval 6"/>
          <p:cNvSpPr>
            <a:spLocks noChangeArrowheads="1"/>
          </p:cNvSpPr>
          <p:nvPr/>
        </p:nvSpPr>
        <p:spPr bwMode="auto">
          <a:xfrm>
            <a:off x="838200" y="2895600"/>
            <a:ext cx="685800" cy="533400"/>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2" name="Oval 8"/>
          <p:cNvSpPr>
            <a:spLocks noChangeArrowheads="1"/>
          </p:cNvSpPr>
          <p:nvPr/>
        </p:nvSpPr>
        <p:spPr bwMode="auto">
          <a:xfrm>
            <a:off x="6934200" y="2819400"/>
            <a:ext cx="685800" cy="533400"/>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3" name="Rectangle 9"/>
          <p:cNvSpPr>
            <a:spLocks noChangeArrowheads="1"/>
          </p:cNvSpPr>
          <p:nvPr/>
        </p:nvSpPr>
        <p:spPr bwMode="auto">
          <a:xfrm>
            <a:off x="0" y="838200"/>
            <a:ext cx="9144000" cy="838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b="1" dirty="0">
                <a:solidFill>
                  <a:schemeClr val="hlink"/>
                </a:solidFill>
              </a:rPr>
              <a:t>Even though they yield; </a:t>
            </a:r>
            <a:r>
              <a:rPr lang="en-US" b="1" dirty="0" smtClean="0">
                <a:solidFill>
                  <a:schemeClr val="hlink"/>
                </a:solidFill>
              </a:rPr>
              <a:t>coast, cover brake and check.</a:t>
            </a:r>
            <a:endParaRPr lang="en-US" b="1" dirty="0">
              <a:solidFill>
                <a:schemeClr val="hlink"/>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dissolve">
                                      <p:cBhvr>
                                        <p:cTn id="7" dur="500"/>
                                        <p:tgtEl>
                                          <p:spTgt spid="3687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6872"/>
                                        </p:tgtEl>
                                        <p:attrNameLst>
                                          <p:attrName>style.visibility</p:attrName>
                                        </p:attrNameLst>
                                      </p:cBhvr>
                                      <p:to>
                                        <p:strVal val="visible"/>
                                      </p:to>
                                    </p:set>
                                    <p:animEffect transition="in" filter="dissolve">
                                      <p:cBhvr>
                                        <p:cTn id="11" dur="500"/>
                                        <p:tgtEl>
                                          <p:spTgt spid="368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6867"/>
                                        </p:tgtEl>
                                        <p:attrNameLst>
                                          <p:attrName>style.visibility</p:attrName>
                                        </p:attrNameLst>
                                      </p:cBhvr>
                                      <p:to>
                                        <p:strVal val="visible"/>
                                      </p:to>
                                    </p:set>
                                    <p:animEffect transition="in" filter="fade">
                                      <p:cBhvr>
                                        <p:cTn id="16" dur="1000"/>
                                        <p:tgtEl>
                                          <p:spTgt spid="36867"/>
                                        </p:tgtEl>
                                      </p:cBhvr>
                                    </p:animEffect>
                                    <p:anim calcmode="lin" valueType="num">
                                      <p:cBhvr>
                                        <p:cTn id="17" dur="1000" fill="hold"/>
                                        <p:tgtEl>
                                          <p:spTgt spid="36867"/>
                                        </p:tgtEl>
                                        <p:attrNameLst>
                                          <p:attrName>ppt_x</p:attrName>
                                        </p:attrNameLst>
                                      </p:cBhvr>
                                      <p:tavLst>
                                        <p:tav tm="0">
                                          <p:val>
                                            <p:strVal val="#ppt_x"/>
                                          </p:val>
                                        </p:tav>
                                        <p:tav tm="100000">
                                          <p:val>
                                            <p:strVal val="#ppt_x"/>
                                          </p:val>
                                        </p:tav>
                                      </p:tavLst>
                                    </p:anim>
                                    <p:anim calcmode="lin" valueType="num">
                                      <p:cBhvr>
                                        <p:cTn id="18" dur="1000" fill="hold"/>
                                        <p:tgtEl>
                                          <p:spTgt spid="3686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6866"/>
                                        </p:tgtEl>
                                        <p:attrNameLst>
                                          <p:attrName>style.visibility</p:attrName>
                                        </p:attrNameLst>
                                      </p:cBhvr>
                                      <p:to>
                                        <p:strVal val="visible"/>
                                      </p:to>
                                    </p:set>
                                    <p:animEffect transition="in" filter="wipe(left)">
                                      <p:cBhvr>
                                        <p:cTn id="23" dur="500"/>
                                        <p:tgtEl>
                                          <p:spTgt spid="368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6873"/>
                                        </p:tgtEl>
                                        <p:attrNameLst>
                                          <p:attrName>style.visibility</p:attrName>
                                        </p:attrNameLst>
                                      </p:cBhvr>
                                      <p:to>
                                        <p:strVal val="visible"/>
                                      </p:to>
                                    </p:set>
                                    <p:animEffect transition="in" filter="wipe(left)">
                                      <p:cBhvr>
                                        <p:cTn id="28" dur="500"/>
                                        <p:tgtEl>
                                          <p:spTgt spid="36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autoUpdateAnimBg="0"/>
      <p:bldP spid="36867" grpId="0"/>
      <p:bldP spid="36870" grpId="0" animBg="1"/>
      <p:bldP spid="36872" grpId="0" animBg="1"/>
      <p:bldP spid="36873"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6503" name="Picture 7" descr="P100003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flipH="1" flipV="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6499" name="Rectangle 3"/>
          <p:cNvSpPr>
            <a:spLocks noGrp="1" noChangeArrowheads="1"/>
          </p:cNvSpPr>
          <p:nvPr>
            <p:ph type="title"/>
          </p:nvPr>
        </p:nvSpPr>
        <p:spPr>
          <a:xfrm>
            <a:off x="0" y="5715000"/>
            <a:ext cx="9144000" cy="1143000"/>
          </a:xfrm>
          <a:solidFill>
            <a:schemeClr val="tx1"/>
          </a:solidFill>
        </p:spPr>
        <p:txBody>
          <a:bodyPr/>
          <a:lstStyle/>
          <a:p>
            <a:pPr>
              <a:lnSpc>
                <a:spcPct val="70000"/>
              </a:lnSpc>
            </a:pPr>
            <a:r>
              <a:rPr lang="en-US" sz="2800" b="1">
                <a:solidFill>
                  <a:srgbClr val="00FFFF"/>
                </a:solidFill>
              </a:rPr>
              <a:t>What have you analyzed about this intersection?</a:t>
            </a:r>
          </a:p>
        </p:txBody>
      </p:sp>
      <p:sp>
        <p:nvSpPr>
          <p:cNvPr id="106500" name="Rectangle 4"/>
          <p:cNvSpPr>
            <a:spLocks noGrp="1" noChangeArrowheads="1"/>
          </p:cNvSpPr>
          <p:nvPr>
            <p:ph type="body" sz="half" idx="1"/>
          </p:nvPr>
        </p:nvSpPr>
        <p:spPr>
          <a:xfrm>
            <a:off x="0" y="0"/>
            <a:ext cx="9144000" cy="1066800"/>
          </a:xfrm>
          <a:solidFill>
            <a:schemeClr val="tx1"/>
          </a:solidFill>
          <a:effectLst>
            <a:outerShdw dist="28398" dir="1593903" algn="ctr" rotWithShape="0">
              <a:schemeClr val="tx1"/>
            </a:outerShdw>
          </a:effectLst>
        </p:spPr>
        <p:txBody>
          <a:bodyPr/>
          <a:lstStyle/>
          <a:p>
            <a:pPr algn="ctr">
              <a:lnSpc>
                <a:spcPct val="120000"/>
              </a:lnSpc>
              <a:buFontTx/>
              <a:buNone/>
            </a:pPr>
            <a:r>
              <a:rPr lang="en-US" sz="2400" b="1">
                <a:solidFill>
                  <a:srgbClr val="CC99FF"/>
                </a:solidFill>
              </a:rPr>
              <a:t>  </a:t>
            </a:r>
            <a:r>
              <a:rPr lang="en-US" sz="2400" b="1" i="1">
                <a:solidFill>
                  <a:srgbClr val="CC99FF"/>
                </a:solidFill>
              </a:rPr>
              <a:t>IT’S  AN  UNCONTROLLED  INTERSECTION!</a:t>
            </a:r>
          </a:p>
          <a:p>
            <a:pPr algn="ctr">
              <a:lnSpc>
                <a:spcPct val="90000"/>
              </a:lnSpc>
              <a:buFontTx/>
              <a:buNone/>
            </a:pPr>
            <a:r>
              <a:rPr lang="en-US" sz="2400" b="1">
                <a:solidFill>
                  <a:srgbClr val="CC99FF"/>
                </a:solidFill>
              </a:rPr>
              <a:t>There are no stop or yields signs.</a:t>
            </a:r>
          </a:p>
          <a:p>
            <a:pPr algn="ctr">
              <a:lnSpc>
                <a:spcPct val="90000"/>
              </a:lnSpc>
              <a:buFontTx/>
              <a:buNone/>
            </a:pPr>
            <a:endParaRPr lang="en-US" sz="2400" b="1">
              <a:solidFill>
                <a:srgbClr val="CC99FF"/>
              </a:solidFill>
            </a:endParaRPr>
          </a:p>
          <a:p>
            <a:pPr algn="ctr">
              <a:lnSpc>
                <a:spcPct val="90000"/>
              </a:lnSpc>
              <a:buFontTx/>
              <a:buNone/>
            </a:pPr>
            <a:r>
              <a:rPr lang="en-US" b="1">
                <a:solidFill>
                  <a:srgbClr val="CC99FF"/>
                </a:solidFill>
              </a:rPr>
              <a:t>      </a:t>
            </a:r>
            <a:endParaRPr lang="en-US" sz="2400" b="1">
              <a:solidFill>
                <a:srgbClr val="CC99FF"/>
              </a:solidFill>
            </a:endParaRPr>
          </a:p>
        </p:txBody>
      </p:sp>
      <p:sp>
        <p:nvSpPr>
          <p:cNvPr id="106502" name="Rectangle 6"/>
          <p:cNvSpPr>
            <a:spLocks noChangeArrowheads="1"/>
          </p:cNvSpPr>
          <p:nvPr/>
        </p:nvSpPr>
        <p:spPr bwMode="auto">
          <a:xfrm>
            <a:off x="0" y="3276600"/>
            <a:ext cx="8382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100" algn="ctr" rotWithShape="0">
                    <a:schemeClr val="tx1"/>
                  </a:outerShdw>
                </a:effectLst>
              </a14:hiddenEffects>
            </a:ext>
          </a:extLst>
        </p:spPr>
        <p:txBody>
          <a:bodyPr/>
          <a:lstStyle/>
          <a:p>
            <a:pPr marL="342900" indent="-342900">
              <a:spcBef>
                <a:spcPct val="20000"/>
              </a:spcBef>
            </a:pPr>
            <a:r>
              <a:rPr lang="en-US" sz="2800" b="1">
                <a:solidFill>
                  <a:srgbClr val="FFFF00"/>
                </a:solidFill>
              </a:rPr>
              <a:t>   </a:t>
            </a:r>
          </a:p>
          <a:p>
            <a:pPr marL="342900" indent="-342900">
              <a:spcBef>
                <a:spcPct val="20000"/>
              </a:spcBef>
            </a:pPr>
            <a:endParaRPr lang="en-US" sz="2800" b="1">
              <a:solidFill>
                <a:srgbClr val="FFFF00"/>
              </a:solidFill>
            </a:endParaRPr>
          </a:p>
          <a:p>
            <a:pPr marL="342900" indent="-342900">
              <a:spcBef>
                <a:spcPct val="20000"/>
              </a:spcBef>
            </a:pPr>
            <a:r>
              <a:rPr lang="en-US" sz="3200" b="1">
                <a:solidFill>
                  <a:schemeClr val="accent2"/>
                </a:solidFill>
              </a:rPr>
              <a:t>               </a:t>
            </a:r>
            <a:r>
              <a:rPr lang="en-US" b="1"/>
              <a:t>What will you do as you approach it?</a:t>
            </a:r>
          </a:p>
          <a:p>
            <a:pPr marL="342900" indent="-342900">
              <a:spcBef>
                <a:spcPct val="20000"/>
              </a:spcBef>
            </a:pPr>
            <a:r>
              <a:rPr lang="en-US" sz="2800" b="1">
                <a:solidFill>
                  <a:srgbClr val="FFFF00"/>
                </a:solidFill>
              </a:rPr>
              <a:t>                    </a:t>
            </a:r>
            <a:r>
              <a:rPr lang="en-US" sz="2000" b="1">
                <a:solidFill>
                  <a:srgbClr val="FFFF00"/>
                </a:solidFill>
              </a:rPr>
              <a:t>Slow down and check both ways.</a:t>
            </a:r>
          </a:p>
        </p:txBody>
      </p:sp>
      <p:sp>
        <p:nvSpPr>
          <p:cNvPr id="106504" name="AutoShape 8"/>
          <p:cNvSpPr>
            <a:spLocks noChangeArrowheads="1"/>
          </p:cNvSpPr>
          <p:nvPr/>
        </p:nvSpPr>
        <p:spPr bwMode="auto">
          <a:xfrm>
            <a:off x="152400" y="1371600"/>
            <a:ext cx="2743200" cy="2590800"/>
          </a:xfrm>
          <a:prstGeom prst="octagon">
            <a:avLst>
              <a:gd name="adj" fmla="val 28801"/>
            </a:avLst>
          </a:prstGeom>
          <a:gradFill rotWithShape="0">
            <a:gsLst>
              <a:gs pos="0">
                <a:srgbClr val="CC3300"/>
              </a:gs>
              <a:gs pos="100000">
                <a:srgbClr val="CC3300">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a:t>STOP</a:t>
            </a:r>
          </a:p>
          <a:p>
            <a:pPr algn="ctr"/>
            <a:r>
              <a:rPr lang="en-US" sz="3200" b="1"/>
              <a:t>and</a:t>
            </a:r>
          </a:p>
          <a:p>
            <a:pPr algn="ctr"/>
            <a:r>
              <a:rPr lang="en-US" sz="3200" b="1"/>
              <a:t>THINK</a:t>
            </a:r>
          </a:p>
        </p:txBody>
      </p:sp>
      <p:sp>
        <p:nvSpPr>
          <p:cNvPr id="106505" name="AutoShape 9"/>
          <p:cNvSpPr>
            <a:spLocks noChangeArrowheads="1"/>
          </p:cNvSpPr>
          <p:nvPr/>
        </p:nvSpPr>
        <p:spPr bwMode="auto">
          <a:xfrm>
            <a:off x="152400" y="1371600"/>
            <a:ext cx="2743200" cy="2590800"/>
          </a:xfrm>
          <a:prstGeom prst="octagon">
            <a:avLst>
              <a:gd name="adj" fmla="val 28801"/>
            </a:avLst>
          </a:prstGeom>
          <a:gradFill rotWithShape="0">
            <a:gsLst>
              <a:gs pos="0">
                <a:srgbClr val="CC99FF"/>
              </a:gs>
              <a:gs pos="100000">
                <a:srgbClr val="CC99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sz="3200" b="1"/>
              <a:t>Why </a:t>
            </a:r>
          </a:p>
          <a:p>
            <a:pPr algn="ctr">
              <a:lnSpc>
                <a:spcPct val="90000"/>
              </a:lnSpc>
            </a:pPr>
            <a:r>
              <a:rPr lang="en-US" sz="3200" b="1"/>
              <a:t>should you </a:t>
            </a:r>
          </a:p>
          <a:p>
            <a:pPr algn="ctr">
              <a:lnSpc>
                <a:spcPct val="90000"/>
              </a:lnSpc>
            </a:pPr>
            <a:r>
              <a:rPr lang="en-US" sz="3200" b="1"/>
              <a:t>do this?</a:t>
            </a:r>
          </a:p>
        </p:txBody>
      </p:sp>
      <p:sp>
        <p:nvSpPr>
          <p:cNvPr id="106506" name="AutoShape 10"/>
          <p:cNvSpPr>
            <a:spLocks noChangeArrowheads="1"/>
          </p:cNvSpPr>
          <p:nvPr/>
        </p:nvSpPr>
        <p:spPr bwMode="auto">
          <a:xfrm>
            <a:off x="152400" y="1371600"/>
            <a:ext cx="2743200" cy="2590800"/>
          </a:xfrm>
          <a:prstGeom prst="octagon">
            <a:avLst>
              <a:gd name="adj" fmla="val 28801"/>
            </a:avLst>
          </a:prstGeom>
          <a:gradFill rotWithShape="0">
            <a:gsLst>
              <a:gs pos="0">
                <a:srgbClr val="00FFFF"/>
              </a:gs>
              <a:gs pos="100000">
                <a:srgbClr val="00FF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10000"/>
              </a:lnSpc>
            </a:pPr>
            <a:r>
              <a:rPr lang="en-US" sz="2000" b="1"/>
              <a:t>If both you and</a:t>
            </a:r>
          </a:p>
          <a:p>
            <a:pPr algn="ctr"/>
            <a:r>
              <a:rPr lang="en-US" sz="2000" b="1"/>
              <a:t>a crossing car</a:t>
            </a:r>
          </a:p>
          <a:p>
            <a:pPr algn="ctr"/>
            <a:r>
              <a:rPr lang="en-US" sz="2000" b="1"/>
              <a:t>do not slow</a:t>
            </a:r>
          </a:p>
          <a:p>
            <a:pPr algn="ctr">
              <a:lnSpc>
                <a:spcPct val="90000"/>
              </a:lnSpc>
            </a:pPr>
            <a:r>
              <a:rPr lang="en-US" sz="2000" b="1"/>
              <a:t>down…</a:t>
            </a:r>
            <a:r>
              <a:rPr lang="en-US" sz="2000" b="1" i="1">
                <a:solidFill>
                  <a:srgbClr val="FFFF00"/>
                </a:solidFill>
              </a:rPr>
              <a:t>crash!</a:t>
            </a:r>
          </a:p>
        </p:txBody>
      </p:sp>
      <p:sp>
        <p:nvSpPr>
          <p:cNvPr id="106507" name="Rectangle 11"/>
          <p:cNvSpPr>
            <a:spLocks noChangeArrowheads="1"/>
          </p:cNvSpPr>
          <p:nvPr/>
        </p:nvSpPr>
        <p:spPr bwMode="auto">
          <a:xfrm rot="-39613">
            <a:off x="6934200" y="4191000"/>
            <a:ext cx="2743200" cy="6858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lnSpc>
                <a:spcPct val="80000"/>
              </a:lnSpc>
            </a:pPr>
            <a:r>
              <a:rPr lang="en-US" sz="1600" b="1">
                <a:solidFill>
                  <a:srgbClr val="FFFF00"/>
                </a:solidFill>
              </a:rPr>
              <a:t>It’s also a blind</a:t>
            </a:r>
          </a:p>
          <a:p>
            <a:pPr algn="ctr">
              <a:lnSpc>
                <a:spcPct val="80000"/>
              </a:lnSpc>
            </a:pPr>
            <a:r>
              <a:rPr lang="en-US" sz="1600" b="1">
                <a:solidFill>
                  <a:srgbClr val="FFFF00"/>
                </a:solidFill>
              </a:rPr>
              <a:t>Intersection.</a:t>
            </a:r>
          </a:p>
        </p:txBody>
      </p:sp>
      <p:sp>
        <p:nvSpPr>
          <p:cNvPr id="106508" name="Line 12"/>
          <p:cNvSpPr>
            <a:spLocks noChangeShapeType="1"/>
          </p:cNvSpPr>
          <p:nvPr/>
        </p:nvSpPr>
        <p:spPr bwMode="auto">
          <a:xfrm flipV="1">
            <a:off x="7772400" y="3886200"/>
            <a:ext cx="228600" cy="381000"/>
          </a:xfrm>
          <a:prstGeom prst="line">
            <a:avLst/>
          </a:prstGeom>
          <a:noFill/>
          <a:ln w="28575">
            <a:solidFill>
              <a:srgbClr val="FFFF00"/>
            </a:solidFill>
            <a:round/>
            <a:headEnd/>
            <a:tailEnd type="triangle" w="med" len="me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dissolve">
                                      <p:cBhvr>
                                        <p:cTn id="7" dur="500"/>
                                        <p:tgtEl>
                                          <p:spTgt spid="106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502">
                                            <p:txEl>
                                              <p:pRg st="0" end="0"/>
                                            </p:txEl>
                                          </p:spTgt>
                                        </p:tgtEl>
                                        <p:attrNameLst>
                                          <p:attrName>style.visibility</p:attrName>
                                        </p:attrNameLst>
                                      </p:cBhvr>
                                      <p:to>
                                        <p:strVal val="visible"/>
                                      </p:to>
                                    </p:set>
                                    <p:animEffect transition="in" filter="dissolve">
                                      <p:cBhvr>
                                        <p:cTn id="12" dur="500"/>
                                        <p:tgtEl>
                                          <p:spTgt spid="10650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502">
                                            <p:txEl>
                                              <p:pRg st="2" end="2"/>
                                            </p:txEl>
                                          </p:spTgt>
                                        </p:tgtEl>
                                        <p:attrNameLst>
                                          <p:attrName>style.visibility</p:attrName>
                                        </p:attrNameLst>
                                      </p:cBhvr>
                                      <p:to>
                                        <p:strVal val="visible"/>
                                      </p:to>
                                    </p:set>
                                    <p:animEffect transition="in" filter="dissolve">
                                      <p:cBhvr>
                                        <p:cTn id="17" dur="500"/>
                                        <p:tgtEl>
                                          <p:spTgt spid="1065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502">
                                            <p:txEl>
                                              <p:pRg st="3" end="3"/>
                                            </p:txEl>
                                          </p:spTgt>
                                        </p:tgtEl>
                                        <p:attrNameLst>
                                          <p:attrName>style.visibility</p:attrName>
                                        </p:attrNameLst>
                                      </p:cBhvr>
                                      <p:to>
                                        <p:strVal val="visible"/>
                                      </p:to>
                                    </p:set>
                                    <p:animEffect transition="in" filter="dissolve">
                                      <p:cBhvr>
                                        <p:cTn id="22" dur="500"/>
                                        <p:tgtEl>
                                          <p:spTgt spid="1065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106504"/>
                                        </p:tgtEl>
                                        <p:attrNameLst>
                                          <p:attrName>style.visibility</p:attrName>
                                        </p:attrNameLst>
                                      </p:cBhvr>
                                      <p:to>
                                        <p:strVal val="visible"/>
                                      </p:to>
                                    </p:set>
                                    <p:anim calcmode="lin" valueType="num">
                                      <p:cBhvr>
                                        <p:cTn id="27" dur="500" fill="hold"/>
                                        <p:tgtEl>
                                          <p:spTgt spid="106504"/>
                                        </p:tgtEl>
                                        <p:attrNameLst>
                                          <p:attrName>ppt_w</p:attrName>
                                        </p:attrNameLst>
                                      </p:cBhvr>
                                      <p:tavLst>
                                        <p:tav tm="0">
                                          <p:val>
                                            <p:strVal val="2/3*#ppt_w"/>
                                          </p:val>
                                        </p:tav>
                                        <p:tav tm="100000">
                                          <p:val>
                                            <p:strVal val="#ppt_w"/>
                                          </p:val>
                                        </p:tav>
                                      </p:tavLst>
                                    </p:anim>
                                    <p:anim calcmode="lin" valueType="num">
                                      <p:cBhvr>
                                        <p:cTn id="28" dur="500" fill="hold"/>
                                        <p:tgtEl>
                                          <p:spTgt spid="106504"/>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500"/>
                            </p:stCondLst>
                            <p:childTnLst>
                              <p:par>
                                <p:cTn id="30" presetID="23" presetClass="entr" presetSubtype="272" fill="hold" grpId="0" nodeType="afterEffect">
                                  <p:stCondLst>
                                    <p:cond delay="2000"/>
                                  </p:stCondLst>
                                  <p:childTnLst>
                                    <p:set>
                                      <p:cBhvr>
                                        <p:cTn id="31" dur="1" fill="hold">
                                          <p:stCondLst>
                                            <p:cond delay="0"/>
                                          </p:stCondLst>
                                        </p:cTn>
                                        <p:tgtEl>
                                          <p:spTgt spid="106505"/>
                                        </p:tgtEl>
                                        <p:attrNameLst>
                                          <p:attrName>style.visibility</p:attrName>
                                        </p:attrNameLst>
                                      </p:cBhvr>
                                      <p:to>
                                        <p:strVal val="visible"/>
                                      </p:to>
                                    </p:set>
                                    <p:anim calcmode="lin" valueType="num">
                                      <p:cBhvr>
                                        <p:cTn id="32" dur="500" fill="hold"/>
                                        <p:tgtEl>
                                          <p:spTgt spid="106505"/>
                                        </p:tgtEl>
                                        <p:attrNameLst>
                                          <p:attrName>ppt_w</p:attrName>
                                        </p:attrNameLst>
                                      </p:cBhvr>
                                      <p:tavLst>
                                        <p:tav tm="0">
                                          <p:val>
                                            <p:strVal val="2/3*#ppt_w"/>
                                          </p:val>
                                        </p:tav>
                                        <p:tav tm="100000">
                                          <p:val>
                                            <p:strVal val="#ppt_w"/>
                                          </p:val>
                                        </p:tav>
                                      </p:tavLst>
                                    </p:anim>
                                    <p:anim calcmode="lin" valueType="num">
                                      <p:cBhvr>
                                        <p:cTn id="33" dur="500" fill="hold"/>
                                        <p:tgtEl>
                                          <p:spTgt spid="106505"/>
                                        </p:tgtEl>
                                        <p:attrNameLst>
                                          <p:attrName>ppt_h</p:attrName>
                                        </p:attrNameLst>
                                      </p:cBhvr>
                                      <p:tavLst>
                                        <p:tav tm="0">
                                          <p:val>
                                            <p:strVal val="2/3*#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272" fill="hold" grpId="0" nodeType="clickEffect">
                                  <p:stCondLst>
                                    <p:cond delay="0"/>
                                  </p:stCondLst>
                                  <p:childTnLst>
                                    <p:set>
                                      <p:cBhvr>
                                        <p:cTn id="37" dur="1" fill="hold">
                                          <p:stCondLst>
                                            <p:cond delay="0"/>
                                          </p:stCondLst>
                                        </p:cTn>
                                        <p:tgtEl>
                                          <p:spTgt spid="106506"/>
                                        </p:tgtEl>
                                        <p:attrNameLst>
                                          <p:attrName>style.visibility</p:attrName>
                                        </p:attrNameLst>
                                      </p:cBhvr>
                                      <p:to>
                                        <p:strVal val="visible"/>
                                      </p:to>
                                    </p:set>
                                    <p:anim calcmode="lin" valueType="num">
                                      <p:cBhvr>
                                        <p:cTn id="38" dur="500" fill="hold"/>
                                        <p:tgtEl>
                                          <p:spTgt spid="106506"/>
                                        </p:tgtEl>
                                        <p:attrNameLst>
                                          <p:attrName>ppt_w</p:attrName>
                                        </p:attrNameLst>
                                      </p:cBhvr>
                                      <p:tavLst>
                                        <p:tav tm="0">
                                          <p:val>
                                            <p:strVal val="2/3*#ppt_w"/>
                                          </p:val>
                                        </p:tav>
                                        <p:tav tm="100000">
                                          <p:val>
                                            <p:strVal val="#ppt_w"/>
                                          </p:val>
                                        </p:tav>
                                      </p:tavLst>
                                    </p:anim>
                                    <p:anim calcmode="lin" valueType="num">
                                      <p:cBhvr>
                                        <p:cTn id="39" dur="500" fill="hold"/>
                                        <p:tgtEl>
                                          <p:spTgt spid="106506"/>
                                        </p:tgtEl>
                                        <p:attrNameLst>
                                          <p:attrName>ppt_h</p:attrName>
                                        </p:attrNameLst>
                                      </p:cBhvr>
                                      <p:tavLst>
                                        <p:tav tm="0">
                                          <p:val>
                                            <p:strVal val="2/3*#ppt_h"/>
                                          </p:val>
                                        </p:tav>
                                        <p:tav tm="100000">
                                          <p:val>
                                            <p:strVal val="#ppt_h"/>
                                          </p:val>
                                        </p:tav>
                                      </p:tavLst>
                                    </p:anim>
                                  </p:childTnLst>
                                </p:cTn>
                              </p:par>
                            </p:childTnLst>
                          </p:cTn>
                        </p:par>
                        <p:par>
                          <p:cTn id="40" fill="hold" nodeType="afterGroup">
                            <p:stCondLst>
                              <p:cond delay="500"/>
                            </p:stCondLst>
                            <p:childTnLst>
                              <p:par>
                                <p:cTn id="41" presetID="22" presetClass="entr" presetSubtype="4" fill="hold" grpId="0" nodeType="afterEffect">
                                  <p:stCondLst>
                                    <p:cond delay="2000"/>
                                  </p:stCondLst>
                                  <p:childTnLst>
                                    <p:set>
                                      <p:cBhvr>
                                        <p:cTn id="42" dur="1" fill="hold">
                                          <p:stCondLst>
                                            <p:cond delay="0"/>
                                          </p:stCondLst>
                                        </p:cTn>
                                        <p:tgtEl>
                                          <p:spTgt spid="106508"/>
                                        </p:tgtEl>
                                        <p:attrNameLst>
                                          <p:attrName>style.visibility</p:attrName>
                                        </p:attrNameLst>
                                      </p:cBhvr>
                                      <p:to>
                                        <p:strVal val="visible"/>
                                      </p:to>
                                    </p:set>
                                    <p:animEffect transition="in" filter="wipe(down)">
                                      <p:cBhvr>
                                        <p:cTn id="43" dur="500"/>
                                        <p:tgtEl>
                                          <p:spTgt spid="106508"/>
                                        </p:tgtEl>
                                      </p:cBhvr>
                                    </p:animEffect>
                                  </p:childTnLst>
                                </p:cTn>
                              </p:par>
                            </p:childTnLst>
                          </p:cTn>
                        </p:par>
                        <p:par>
                          <p:cTn id="44" fill="hold" nodeType="afterGroup">
                            <p:stCondLst>
                              <p:cond delay="3000"/>
                            </p:stCondLst>
                            <p:childTnLst>
                              <p:par>
                                <p:cTn id="45" presetID="22" presetClass="entr" presetSubtype="4" fill="hold" grpId="0" nodeType="afterEffect">
                                  <p:stCondLst>
                                    <p:cond delay="2000"/>
                                  </p:stCondLst>
                                  <p:childTnLst>
                                    <p:set>
                                      <p:cBhvr>
                                        <p:cTn id="46" dur="1" fill="hold">
                                          <p:stCondLst>
                                            <p:cond delay="0"/>
                                          </p:stCondLst>
                                        </p:cTn>
                                        <p:tgtEl>
                                          <p:spTgt spid="106507"/>
                                        </p:tgtEl>
                                        <p:attrNameLst>
                                          <p:attrName>style.visibility</p:attrName>
                                        </p:attrNameLst>
                                      </p:cBhvr>
                                      <p:to>
                                        <p:strVal val="visible"/>
                                      </p:to>
                                    </p:set>
                                    <p:animEffect transition="in" filter="wipe(down)">
                                      <p:cBhvr>
                                        <p:cTn id="47" dur="500"/>
                                        <p:tgtEl>
                                          <p:spTgt spid="106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nimBg="1" autoUpdateAnimBg="0"/>
      <p:bldP spid="106502" grpId="0" build="p" autoUpdateAnimBg="0"/>
      <p:bldP spid="106504" grpId="0" animBg="1" autoUpdateAnimBg="0"/>
      <p:bldP spid="106505" grpId="0" animBg="1" autoUpdateAnimBg="0"/>
      <p:bldP spid="106506" grpId="0" animBg="1" autoUpdateAnimBg="0"/>
      <p:bldP spid="106507" grpId="0" autoUpdateAnimBg="0"/>
      <p:bldP spid="10650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70" name="Picture 10" descr="P1010104"/>
          <p:cNvPicPr>
            <a:picLocks noGrp="1" noChangeAspect="1" noChangeArrowheads="1"/>
          </p:cNvPicPr>
          <p:nvPr>
            <p:ph sz="half" idx="1"/>
          </p:nvPr>
        </p:nvPicPr>
        <p:blipFill>
          <a:blip r:embed="rId2" cstate="email">
            <a:lum bright="24000" contrast="18000"/>
            <a:extLst>
              <a:ext uri="{28A0092B-C50C-407E-A947-70E740481C1C}">
                <a14:useLocalDpi xmlns:a14="http://schemas.microsoft.com/office/drawing/2010/main"/>
              </a:ext>
            </a:extLst>
          </a:blip>
          <a:srcRect/>
          <a:stretch>
            <a:fillRect/>
          </a:stretch>
        </p:blipFill>
        <p:spPr>
          <a:xfrm>
            <a:off x="685800" y="914400"/>
            <a:ext cx="7543800" cy="5657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5" name="Rectangle 5"/>
          <p:cNvSpPr>
            <a:spLocks noGrp="1" noChangeArrowheads="1"/>
          </p:cNvSpPr>
          <p:nvPr>
            <p:ph type="title"/>
          </p:nvPr>
        </p:nvSpPr>
        <p:spPr>
          <a:xfrm>
            <a:off x="0" y="0"/>
            <a:ext cx="9144000" cy="1143000"/>
          </a:xfrm>
          <a:solidFill>
            <a:schemeClr val="tx1"/>
          </a:solidFill>
        </p:spPr>
        <p:txBody>
          <a:bodyPr/>
          <a:lstStyle/>
          <a:p>
            <a:pPr>
              <a:lnSpc>
                <a:spcPct val="90000"/>
              </a:lnSpc>
            </a:pPr>
            <a:r>
              <a:rPr lang="en-US" sz="2400" b="1">
                <a:solidFill>
                  <a:srgbClr val="00FFFF"/>
                </a:solidFill>
              </a:rPr>
              <a:t>She has already analyzed the intersection; </a:t>
            </a:r>
            <a:br>
              <a:rPr lang="en-US" sz="2400" b="1">
                <a:solidFill>
                  <a:srgbClr val="00FFFF"/>
                </a:solidFill>
              </a:rPr>
            </a:br>
            <a:r>
              <a:rPr lang="en-US" sz="2400" b="1" i="1">
                <a:solidFill>
                  <a:srgbClr val="CC99FF"/>
                </a:solidFill>
              </a:rPr>
              <a:t>(uncontrolled)</a:t>
            </a:r>
            <a:r>
              <a:rPr lang="en-US" sz="2400" b="1">
                <a:solidFill>
                  <a:srgbClr val="FFFF00"/>
                </a:solidFill>
              </a:rPr>
              <a:t> </a:t>
            </a:r>
            <a:r>
              <a:rPr lang="en-US" sz="2400" b="1">
                <a:solidFill>
                  <a:srgbClr val="00FFFF"/>
                </a:solidFill>
              </a:rPr>
              <a:t>but, what else should she be doing?</a:t>
            </a:r>
          </a:p>
        </p:txBody>
      </p:sp>
    </p:spTree>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17" name="Picture 17" descr="P1010105"/>
          <p:cNvPicPr>
            <a:picLocks noGrp="1" noChangeAspect="1" noChangeArrowheads="1"/>
          </p:cNvPicPr>
          <p:nvPr>
            <p:ph sz="half" idx="1"/>
          </p:nvPr>
        </p:nvPicPr>
        <p:blipFill>
          <a:blip r:embed="rId2" cstate="email">
            <a:lum bright="18000"/>
            <a:extLst>
              <a:ext uri="{28A0092B-C50C-407E-A947-70E740481C1C}">
                <a14:useLocalDpi xmlns:a14="http://schemas.microsoft.com/office/drawing/2010/main"/>
              </a:ext>
            </a:extLst>
          </a:blip>
          <a:srcRect/>
          <a:stretch>
            <a:fillRect/>
          </a:stretch>
        </p:blipFill>
        <p:spPr>
          <a:xfrm>
            <a:off x="762000" y="933450"/>
            <a:ext cx="7467600" cy="560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1623" name="Rectangle 23"/>
          <p:cNvSpPr>
            <a:spLocks noGrp="1" noChangeArrowheads="1"/>
          </p:cNvSpPr>
          <p:nvPr>
            <p:ph type="body" sz="half" idx="2"/>
          </p:nvPr>
        </p:nvSpPr>
        <p:spPr>
          <a:xfrm>
            <a:off x="5334000" y="914400"/>
            <a:ext cx="3810000" cy="1524000"/>
          </a:xfrm>
          <a:solidFill>
            <a:schemeClr val="tx1"/>
          </a:solidFill>
          <a:ln/>
        </p:spPr>
        <p:txBody>
          <a:bodyPr/>
          <a:lstStyle/>
          <a:p>
            <a:pPr>
              <a:lnSpc>
                <a:spcPct val="80000"/>
              </a:lnSpc>
              <a:buFontTx/>
              <a:buNone/>
            </a:pPr>
            <a:r>
              <a:rPr lang="en-US" sz="2400" i="1">
                <a:solidFill>
                  <a:srgbClr val="CC99FF"/>
                </a:solidFill>
              </a:rPr>
              <a:t>    </a:t>
            </a:r>
            <a:r>
              <a:rPr lang="en-US" sz="2400" b="1" i="1">
                <a:solidFill>
                  <a:srgbClr val="CC99FF"/>
                </a:solidFill>
              </a:rPr>
              <a:t>Begin the            second check                   of the intersection.</a:t>
            </a:r>
          </a:p>
        </p:txBody>
      </p:sp>
    </p:spTree>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3058" name="Picture 2" descr="MVC-001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3059" name="Rectangle 3"/>
          <p:cNvSpPr>
            <a:spLocks noGrp="1" noChangeArrowheads="1"/>
          </p:cNvSpPr>
          <p:nvPr>
            <p:ph type="title"/>
          </p:nvPr>
        </p:nvSpPr>
        <p:spPr>
          <a:xfrm>
            <a:off x="0" y="0"/>
            <a:ext cx="9144000" cy="1295400"/>
          </a:xfrm>
          <a:solidFill>
            <a:schemeClr val="tx1"/>
          </a:solidFill>
          <a:effectLst>
            <a:outerShdw dist="35921" dir="2700000" algn="ctr" rotWithShape="0">
              <a:schemeClr val="tx1"/>
            </a:outerShdw>
          </a:effectLst>
        </p:spPr>
        <p:txBody>
          <a:bodyPr/>
          <a:lstStyle/>
          <a:p>
            <a:pPr>
              <a:lnSpc>
                <a:spcPct val="80000"/>
              </a:lnSpc>
            </a:pPr>
            <a:r>
              <a:rPr lang="en-US" sz="2800" b="1" dirty="0">
                <a:solidFill>
                  <a:srgbClr val="00FFFF"/>
                </a:solidFill>
              </a:rPr>
              <a:t>We are at a stop sign intending to turn left,          does that van have to stop at the intersection?</a:t>
            </a:r>
          </a:p>
        </p:txBody>
      </p:sp>
      <p:sp>
        <p:nvSpPr>
          <p:cNvPr id="173060" name="Rectangle 4"/>
          <p:cNvSpPr>
            <a:spLocks noGrp="1" noChangeArrowheads="1"/>
          </p:cNvSpPr>
          <p:nvPr>
            <p:ph type="body" sz="half" idx="1"/>
          </p:nvPr>
        </p:nvSpPr>
        <p:spPr>
          <a:xfrm>
            <a:off x="1066800" y="6019800"/>
            <a:ext cx="7543800" cy="838200"/>
          </a:xfrm>
          <a:noFill/>
          <a:ln/>
          <a:effectLst>
            <a:outerShdw dist="35921" dir="2700000" algn="ctr" rotWithShape="0">
              <a:schemeClr val="tx1"/>
            </a:outerShdw>
          </a:effectLst>
        </p:spPr>
        <p:txBody>
          <a:bodyPr/>
          <a:lstStyle/>
          <a:p>
            <a:pPr algn="ctr">
              <a:buFontTx/>
              <a:buNone/>
            </a:pPr>
            <a:r>
              <a:rPr lang="en-US" sz="3200" b="1" i="1" dirty="0">
                <a:solidFill>
                  <a:srgbClr val="CC99FF"/>
                </a:solidFill>
              </a:rPr>
              <a:t>    No, that is a school sign!</a:t>
            </a:r>
          </a:p>
        </p:txBody>
      </p:sp>
      <p:sp>
        <p:nvSpPr>
          <p:cNvPr id="173061" name="Oval 5"/>
          <p:cNvSpPr>
            <a:spLocks noChangeArrowheads="1"/>
          </p:cNvSpPr>
          <p:nvPr/>
        </p:nvSpPr>
        <p:spPr bwMode="auto">
          <a:xfrm>
            <a:off x="4191000" y="2057400"/>
            <a:ext cx="1066800" cy="990600"/>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3062" name="Picture 6"/>
          <p:cNvPicPr>
            <a:picLocks noChangeAspect="1" noChangeArrowheads="1"/>
          </p:cNvPicPr>
          <p:nvPr/>
        </p:nvPicPr>
        <p:blipFill>
          <a:blip r:embed="rId3" cstate="email">
            <a:lum bright="-100000"/>
            <a:extLst>
              <a:ext uri="{28A0092B-C50C-407E-A947-70E740481C1C}">
                <a14:useLocalDpi xmlns:a14="http://schemas.microsoft.com/office/drawing/2010/main"/>
              </a:ext>
            </a:extLst>
          </a:blip>
          <a:srcRect/>
          <a:stretch>
            <a:fillRect/>
          </a:stretch>
        </p:blipFill>
        <p:spPr bwMode="auto">
          <a:xfrm>
            <a:off x="4419600" y="2209800"/>
            <a:ext cx="609600"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66" name="AutoShape 10"/>
          <p:cNvSpPr>
            <a:spLocks noChangeArrowheads="1"/>
          </p:cNvSpPr>
          <p:nvPr/>
        </p:nvSpPr>
        <p:spPr bwMode="auto">
          <a:xfrm>
            <a:off x="152400" y="1447800"/>
            <a:ext cx="2743200" cy="2590800"/>
          </a:xfrm>
          <a:prstGeom prst="octagon">
            <a:avLst>
              <a:gd name="adj" fmla="val 28801"/>
            </a:avLst>
          </a:prstGeom>
          <a:gradFill rotWithShape="0">
            <a:gsLst>
              <a:gs pos="0">
                <a:srgbClr val="CC3300"/>
              </a:gs>
              <a:gs pos="100000">
                <a:srgbClr val="CC3300">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t>STOP</a:t>
            </a:r>
          </a:p>
          <a:p>
            <a:pPr algn="ctr"/>
            <a:r>
              <a:rPr lang="en-US" sz="3600" b="1"/>
              <a:t>and</a:t>
            </a:r>
          </a:p>
          <a:p>
            <a:pPr algn="ctr"/>
            <a:r>
              <a:rPr lang="en-US" sz="3600" b="1"/>
              <a:t>THINK</a:t>
            </a:r>
          </a:p>
        </p:txBody>
      </p:sp>
      <p:sp>
        <p:nvSpPr>
          <p:cNvPr id="173067" name="AutoShape 11"/>
          <p:cNvSpPr>
            <a:spLocks noChangeArrowheads="1"/>
          </p:cNvSpPr>
          <p:nvPr/>
        </p:nvSpPr>
        <p:spPr bwMode="auto">
          <a:xfrm>
            <a:off x="152400" y="1447800"/>
            <a:ext cx="2743200" cy="2590800"/>
          </a:xfrm>
          <a:prstGeom prst="octagon">
            <a:avLst>
              <a:gd name="adj" fmla="val 28801"/>
            </a:avLst>
          </a:prstGeom>
          <a:gradFill rotWithShape="0">
            <a:gsLst>
              <a:gs pos="0">
                <a:srgbClr val="CC99FF"/>
              </a:gs>
              <a:gs pos="100000">
                <a:srgbClr val="CC99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sz="2800" b="1"/>
              <a:t>What if you</a:t>
            </a:r>
          </a:p>
          <a:p>
            <a:pPr algn="ctr">
              <a:lnSpc>
                <a:spcPct val="90000"/>
              </a:lnSpc>
            </a:pPr>
            <a:r>
              <a:rPr lang="en-US" sz="2800" b="1"/>
              <a:t>thought it</a:t>
            </a:r>
          </a:p>
          <a:p>
            <a:pPr algn="ctr">
              <a:lnSpc>
                <a:spcPct val="90000"/>
              </a:lnSpc>
            </a:pPr>
            <a:r>
              <a:rPr lang="en-US" sz="2800" b="1"/>
              <a:t>was a</a:t>
            </a:r>
          </a:p>
          <a:p>
            <a:pPr algn="ctr">
              <a:lnSpc>
                <a:spcPct val="90000"/>
              </a:lnSpc>
            </a:pPr>
            <a:r>
              <a:rPr lang="en-US" sz="2800" b="1"/>
              <a:t>stop sign?</a:t>
            </a:r>
          </a:p>
        </p:txBody>
      </p:sp>
      <p:sp>
        <p:nvSpPr>
          <p:cNvPr id="173068" name="AutoShape 12"/>
          <p:cNvSpPr>
            <a:spLocks noChangeArrowheads="1"/>
          </p:cNvSpPr>
          <p:nvPr/>
        </p:nvSpPr>
        <p:spPr bwMode="auto">
          <a:xfrm>
            <a:off x="152400" y="1447800"/>
            <a:ext cx="2743200" cy="2590800"/>
          </a:xfrm>
          <a:prstGeom prst="octagon">
            <a:avLst>
              <a:gd name="adj" fmla="val 28801"/>
            </a:avLst>
          </a:prstGeom>
          <a:gradFill rotWithShape="0">
            <a:gsLst>
              <a:gs pos="0">
                <a:srgbClr val="00FFFF"/>
              </a:gs>
              <a:gs pos="100000">
                <a:srgbClr val="00FFFF">
                  <a:gamma/>
                  <a:shade val="46275"/>
                  <a:invGamma/>
                </a:srgbClr>
              </a:gs>
            </a:gsLst>
            <a:path path="shape">
              <a:fillToRect l="50000" t="50000" r="50000" b="50000"/>
            </a:path>
          </a:gra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en-US" sz="2000" b="1"/>
              <a:t>You might have</a:t>
            </a:r>
          </a:p>
          <a:p>
            <a:pPr algn="ctr">
              <a:lnSpc>
                <a:spcPct val="120000"/>
              </a:lnSpc>
            </a:pPr>
            <a:r>
              <a:rPr lang="en-US" sz="2000" b="1"/>
              <a:t>pulled out…</a:t>
            </a:r>
            <a:r>
              <a:rPr lang="en-US" sz="2000" b="1" i="1">
                <a:solidFill>
                  <a:srgbClr val="FFFF00"/>
                </a:solidFill>
              </a:rPr>
              <a:t>crash!</a:t>
            </a:r>
          </a:p>
          <a:p>
            <a:pPr algn="ctr">
              <a:lnSpc>
                <a:spcPct val="120000"/>
              </a:lnSpc>
            </a:pPr>
            <a:r>
              <a:rPr lang="en-US" sz="2000" b="1"/>
              <a:t> Each shape has</a:t>
            </a:r>
          </a:p>
          <a:p>
            <a:pPr algn="ctr">
              <a:lnSpc>
                <a:spcPct val="120000"/>
              </a:lnSpc>
            </a:pPr>
            <a:r>
              <a:rPr lang="en-US" sz="2000" b="1"/>
              <a:t>a special meaning.</a:t>
            </a:r>
          </a:p>
          <a:p>
            <a:pPr algn="ctr">
              <a:lnSpc>
                <a:spcPct val="120000"/>
              </a:lnSpc>
            </a:pPr>
            <a:endParaRPr lang="en-US" sz="2000" b="1" i="1">
              <a:solidFill>
                <a:srgbClr val="FFFF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3060">
                                            <p:txEl>
                                              <p:pRg st="0" end="0"/>
                                            </p:txEl>
                                          </p:spTgt>
                                        </p:tgtEl>
                                        <p:attrNameLst>
                                          <p:attrName>style.visibility</p:attrName>
                                        </p:attrNameLst>
                                      </p:cBhvr>
                                      <p:to>
                                        <p:strVal val="visible"/>
                                      </p:to>
                                    </p:set>
                                    <p:animEffect transition="in" filter="fade">
                                      <p:cBhvr>
                                        <p:cTn id="7" dur="1000"/>
                                        <p:tgtEl>
                                          <p:spTgt spid="173060">
                                            <p:txEl>
                                              <p:pRg st="0" end="0"/>
                                            </p:txEl>
                                          </p:spTgt>
                                        </p:tgtEl>
                                      </p:cBhvr>
                                    </p:animEffect>
                                    <p:anim calcmode="lin" valueType="num">
                                      <p:cBhvr>
                                        <p:cTn id="8" dur="1000" fill="hold"/>
                                        <p:tgtEl>
                                          <p:spTgt spid="17306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30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73061"/>
                                        </p:tgtEl>
                                        <p:attrNameLst>
                                          <p:attrName>style.visibility</p:attrName>
                                        </p:attrNameLst>
                                      </p:cBhvr>
                                      <p:to>
                                        <p:strVal val="visible"/>
                                      </p:to>
                                    </p:set>
                                    <p:animEffect transition="in" filter="dissolve">
                                      <p:cBhvr>
                                        <p:cTn id="14" dur="500"/>
                                        <p:tgtEl>
                                          <p:spTgt spid="173061"/>
                                        </p:tgtEl>
                                      </p:cBhvr>
                                    </p:animEffect>
                                  </p:childTnLst>
                                </p:cTn>
                              </p:par>
                            </p:childTnLst>
                          </p:cTn>
                        </p:par>
                        <p:par>
                          <p:cTn id="15" fill="hold" nodeType="afterGroup">
                            <p:stCondLst>
                              <p:cond delay="500"/>
                            </p:stCondLst>
                            <p:childTnLst>
                              <p:par>
                                <p:cTn id="16" presetID="23" presetClass="entr" presetSubtype="32" fill="hold" nodeType="afterEffect">
                                  <p:stCondLst>
                                    <p:cond delay="0"/>
                                  </p:stCondLst>
                                  <p:childTnLst>
                                    <p:set>
                                      <p:cBhvr>
                                        <p:cTn id="17" dur="1" fill="hold">
                                          <p:stCondLst>
                                            <p:cond delay="0"/>
                                          </p:stCondLst>
                                        </p:cTn>
                                        <p:tgtEl>
                                          <p:spTgt spid="173062"/>
                                        </p:tgtEl>
                                        <p:attrNameLst>
                                          <p:attrName>style.visibility</p:attrName>
                                        </p:attrNameLst>
                                      </p:cBhvr>
                                      <p:to>
                                        <p:strVal val="visible"/>
                                      </p:to>
                                    </p:set>
                                    <p:anim calcmode="lin" valueType="num">
                                      <p:cBhvr>
                                        <p:cTn id="18" dur="500" fill="hold"/>
                                        <p:tgtEl>
                                          <p:spTgt spid="173062"/>
                                        </p:tgtEl>
                                        <p:attrNameLst>
                                          <p:attrName>ppt_w</p:attrName>
                                        </p:attrNameLst>
                                      </p:cBhvr>
                                      <p:tavLst>
                                        <p:tav tm="0">
                                          <p:val>
                                            <p:strVal val="4*#ppt_w"/>
                                          </p:val>
                                        </p:tav>
                                        <p:tav tm="100000">
                                          <p:val>
                                            <p:strVal val="#ppt_w"/>
                                          </p:val>
                                        </p:tav>
                                      </p:tavLst>
                                    </p:anim>
                                    <p:anim calcmode="lin" valueType="num">
                                      <p:cBhvr>
                                        <p:cTn id="19" dur="500" fill="hold"/>
                                        <p:tgtEl>
                                          <p:spTgt spid="173062"/>
                                        </p:tgtEl>
                                        <p:attrNameLst>
                                          <p:attrName>ppt_h</p:attrName>
                                        </p:attrNameLst>
                                      </p:cBhvr>
                                      <p:tavLst>
                                        <p:tav tm="0">
                                          <p:val>
                                            <p:strVal val="4*#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grpId="0" nodeType="clickEffect">
                                  <p:stCondLst>
                                    <p:cond delay="0"/>
                                  </p:stCondLst>
                                  <p:childTnLst>
                                    <p:set>
                                      <p:cBhvr>
                                        <p:cTn id="23" dur="1" fill="hold">
                                          <p:stCondLst>
                                            <p:cond delay="0"/>
                                          </p:stCondLst>
                                        </p:cTn>
                                        <p:tgtEl>
                                          <p:spTgt spid="173066"/>
                                        </p:tgtEl>
                                        <p:attrNameLst>
                                          <p:attrName>style.visibility</p:attrName>
                                        </p:attrNameLst>
                                      </p:cBhvr>
                                      <p:to>
                                        <p:strVal val="visible"/>
                                      </p:to>
                                    </p:set>
                                    <p:anim calcmode="lin" valueType="num">
                                      <p:cBhvr>
                                        <p:cTn id="24" dur="500" fill="hold"/>
                                        <p:tgtEl>
                                          <p:spTgt spid="173066"/>
                                        </p:tgtEl>
                                        <p:attrNameLst>
                                          <p:attrName>ppt_w</p:attrName>
                                        </p:attrNameLst>
                                      </p:cBhvr>
                                      <p:tavLst>
                                        <p:tav tm="0">
                                          <p:val>
                                            <p:strVal val="2/3*#ppt_w"/>
                                          </p:val>
                                        </p:tav>
                                        <p:tav tm="100000">
                                          <p:val>
                                            <p:strVal val="#ppt_w"/>
                                          </p:val>
                                        </p:tav>
                                      </p:tavLst>
                                    </p:anim>
                                    <p:anim calcmode="lin" valueType="num">
                                      <p:cBhvr>
                                        <p:cTn id="25" dur="500" fill="hold"/>
                                        <p:tgtEl>
                                          <p:spTgt spid="173066"/>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500"/>
                            </p:stCondLst>
                            <p:childTnLst>
                              <p:par>
                                <p:cTn id="27" presetID="23" presetClass="entr" presetSubtype="272" fill="hold" grpId="0" nodeType="afterEffect">
                                  <p:stCondLst>
                                    <p:cond delay="2000"/>
                                  </p:stCondLst>
                                  <p:childTnLst>
                                    <p:set>
                                      <p:cBhvr>
                                        <p:cTn id="28" dur="1" fill="hold">
                                          <p:stCondLst>
                                            <p:cond delay="0"/>
                                          </p:stCondLst>
                                        </p:cTn>
                                        <p:tgtEl>
                                          <p:spTgt spid="173067"/>
                                        </p:tgtEl>
                                        <p:attrNameLst>
                                          <p:attrName>style.visibility</p:attrName>
                                        </p:attrNameLst>
                                      </p:cBhvr>
                                      <p:to>
                                        <p:strVal val="visible"/>
                                      </p:to>
                                    </p:set>
                                    <p:anim calcmode="lin" valueType="num">
                                      <p:cBhvr>
                                        <p:cTn id="29" dur="500" fill="hold"/>
                                        <p:tgtEl>
                                          <p:spTgt spid="173067"/>
                                        </p:tgtEl>
                                        <p:attrNameLst>
                                          <p:attrName>ppt_w</p:attrName>
                                        </p:attrNameLst>
                                      </p:cBhvr>
                                      <p:tavLst>
                                        <p:tav tm="0">
                                          <p:val>
                                            <p:strVal val="2/3*#ppt_w"/>
                                          </p:val>
                                        </p:tav>
                                        <p:tav tm="100000">
                                          <p:val>
                                            <p:strVal val="#ppt_w"/>
                                          </p:val>
                                        </p:tav>
                                      </p:tavLst>
                                    </p:anim>
                                    <p:anim calcmode="lin" valueType="num">
                                      <p:cBhvr>
                                        <p:cTn id="30" dur="500" fill="hold"/>
                                        <p:tgtEl>
                                          <p:spTgt spid="173067"/>
                                        </p:tgtEl>
                                        <p:attrNameLst>
                                          <p:attrName>ppt_h</p:attrName>
                                        </p:attrNameLst>
                                      </p:cBhvr>
                                      <p:tavLst>
                                        <p:tav tm="0">
                                          <p:val>
                                            <p:strVal val="2/3*#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grpId="0" nodeType="clickEffect">
                                  <p:stCondLst>
                                    <p:cond delay="0"/>
                                  </p:stCondLst>
                                  <p:childTnLst>
                                    <p:set>
                                      <p:cBhvr>
                                        <p:cTn id="34" dur="1" fill="hold">
                                          <p:stCondLst>
                                            <p:cond delay="0"/>
                                          </p:stCondLst>
                                        </p:cTn>
                                        <p:tgtEl>
                                          <p:spTgt spid="173068"/>
                                        </p:tgtEl>
                                        <p:attrNameLst>
                                          <p:attrName>style.visibility</p:attrName>
                                        </p:attrNameLst>
                                      </p:cBhvr>
                                      <p:to>
                                        <p:strVal val="visible"/>
                                      </p:to>
                                    </p:set>
                                    <p:anim calcmode="lin" valueType="num">
                                      <p:cBhvr>
                                        <p:cTn id="35" dur="500" fill="hold"/>
                                        <p:tgtEl>
                                          <p:spTgt spid="173068"/>
                                        </p:tgtEl>
                                        <p:attrNameLst>
                                          <p:attrName>ppt_w</p:attrName>
                                        </p:attrNameLst>
                                      </p:cBhvr>
                                      <p:tavLst>
                                        <p:tav tm="0">
                                          <p:val>
                                            <p:strVal val="2/3*#ppt_w"/>
                                          </p:val>
                                        </p:tav>
                                        <p:tav tm="100000">
                                          <p:val>
                                            <p:strVal val="#ppt_w"/>
                                          </p:val>
                                        </p:tav>
                                      </p:tavLst>
                                    </p:anim>
                                    <p:anim calcmode="lin" valueType="num">
                                      <p:cBhvr>
                                        <p:cTn id="36" dur="500" fill="hold"/>
                                        <p:tgtEl>
                                          <p:spTgt spid="1730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build="p"/>
      <p:bldP spid="173061" grpId="0" animBg="1"/>
      <p:bldP spid="173066" grpId="0" animBg="1" autoUpdateAnimBg="0"/>
      <p:bldP spid="173067" grpId="0" animBg="1" autoUpdateAnimBg="0"/>
      <p:bldP spid="173068"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ChangeArrowheads="1"/>
          </p:cNvSpPr>
          <p:nvPr/>
        </p:nvSpPr>
        <p:spPr bwMode="auto">
          <a:xfrm>
            <a:off x="457200" y="3810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b="1">
                <a:solidFill>
                  <a:srgbClr val="00FFFF"/>
                </a:solidFill>
              </a:rPr>
              <a:t>Pre-Driving checks – outside of vehicle       </a:t>
            </a:r>
          </a:p>
          <a:p>
            <a:r>
              <a:rPr lang="en-US" sz="3200" b="1">
                <a:solidFill>
                  <a:srgbClr val="00FFFF"/>
                </a:solidFill>
              </a:rPr>
              <a:t>                                          </a:t>
            </a:r>
            <a:r>
              <a:rPr lang="en-US" b="1">
                <a:solidFill>
                  <a:srgbClr val="00FFFF"/>
                </a:solidFill>
              </a:rPr>
              <a:t>(2 most important)</a:t>
            </a:r>
          </a:p>
        </p:txBody>
      </p:sp>
      <p:sp>
        <p:nvSpPr>
          <p:cNvPr id="432131" name="Rectangle 3"/>
          <p:cNvSpPr>
            <a:spLocks noGrp="1" noChangeArrowheads="1"/>
          </p:cNvSpPr>
          <p:nvPr>
            <p:ph type="body" idx="1"/>
          </p:nvPr>
        </p:nvSpPr>
        <p:spPr>
          <a:xfrm>
            <a:off x="0" y="1981200"/>
            <a:ext cx="2590800" cy="1600200"/>
          </a:xfrm>
          <a:solidFill>
            <a:schemeClr val="tx1"/>
          </a:solidFill>
          <a:ln/>
        </p:spPr>
        <p:txBody>
          <a:bodyPr/>
          <a:lstStyle/>
          <a:p>
            <a:pPr>
              <a:lnSpc>
                <a:spcPct val="90000"/>
              </a:lnSpc>
              <a:buFontTx/>
              <a:buNone/>
            </a:pPr>
            <a:r>
              <a:rPr lang="en-US" sz="2000" b="1">
                <a:solidFill>
                  <a:srgbClr val="66FFFF"/>
                </a:solidFill>
              </a:rPr>
              <a:t>     Walk around vehicle checking that nothing or no one is nearby.</a:t>
            </a:r>
          </a:p>
          <a:p>
            <a:pPr>
              <a:lnSpc>
                <a:spcPct val="90000"/>
              </a:lnSpc>
              <a:buFontTx/>
              <a:buNone/>
            </a:pPr>
            <a:endParaRPr lang="en-US" sz="2000" b="1">
              <a:solidFill>
                <a:srgbClr val="66FFFF"/>
              </a:solidFill>
            </a:endParaRPr>
          </a:p>
        </p:txBody>
      </p:sp>
      <p:sp>
        <p:nvSpPr>
          <p:cNvPr id="432132" name="Rectangle 4"/>
          <p:cNvSpPr>
            <a:spLocks noGrp="1" noChangeArrowheads="1"/>
          </p:cNvSpPr>
          <p:nvPr>
            <p:ph type="title"/>
          </p:nvPr>
        </p:nvSpPr>
        <p:spPr>
          <a:xfrm>
            <a:off x="762000" y="4876800"/>
            <a:ext cx="7620000" cy="533400"/>
          </a:xfrm>
          <a:solidFill>
            <a:schemeClr val="tx1"/>
          </a:solidFill>
          <a:ln/>
        </p:spPr>
        <p:txBody>
          <a:bodyPr/>
          <a:lstStyle/>
          <a:p>
            <a:r>
              <a:rPr lang="en-US" sz="2000" b="1">
                <a:solidFill>
                  <a:srgbClr val="CC99FF"/>
                </a:solidFill>
              </a:rPr>
              <a:t>     Also inspect the tires, noticing if any appear to low. </a:t>
            </a:r>
          </a:p>
        </p:txBody>
      </p:sp>
      <p:pic>
        <p:nvPicPr>
          <p:cNvPr id="432133" name="Picture 5" descr="TN00623_"/>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2971800"/>
            <a:ext cx="4114800" cy="1738313"/>
          </a:xfrm>
          <a:prstGeom prst="rect">
            <a:avLst/>
          </a:prstGeom>
          <a:noFill/>
          <a:extLst>
            <a:ext uri="{909E8E84-426E-40DD-AFC4-6F175D3DCCD1}">
              <a14:hiddenFill xmlns:a14="http://schemas.microsoft.com/office/drawing/2010/main">
                <a:solidFill>
                  <a:srgbClr val="FFFFFF"/>
                </a:solidFill>
              </a14:hiddenFill>
            </a:ext>
          </a:extLst>
        </p:spPr>
      </p:pic>
      <p:pic>
        <p:nvPicPr>
          <p:cNvPr id="432134" name="Picture 6" descr="MCj0424182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3733800"/>
            <a:ext cx="925513" cy="1049338"/>
          </a:xfrm>
          <a:prstGeom prst="rect">
            <a:avLst/>
          </a:prstGeom>
          <a:noFill/>
          <a:extLst>
            <a:ext uri="{909E8E84-426E-40DD-AFC4-6F175D3DCCD1}">
              <a14:hiddenFill xmlns:a14="http://schemas.microsoft.com/office/drawing/2010/main">
                <a:solidFill>
                  <a:srgbClr val="FFFFFF"/>
                </a:solidFill>
              </a14:hiddenFill>
            </a:ext>
          </a:extLst>
        </p:spPr>
      </p:pic>
      <p:pic>
        <p:nvPicPr>
          <p:cNvPr id="432135" name="Picture 7" descr="MCj039666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2590800"/>
            <a:ext cx="892175" cy="1874838"/>
          </a:xfrm>
          <a:prstGeom prst="rect">
            <a:avLst/>
          </a:prstGeom>
          <a:noFill/>
          <a:extLst>
            <a:ext uri="{909E8E84-426E-40DD-AFC4-6F175D3DCCD1}">
              <a14:hiddenFill xmlns:a14="http://schemas.microsoft.com/office/drawing/2010/main">
                <a:solidFill>
                  <a:srgbClr val="FFFFFF"/>
                </a:solidFill>
              </a14:hiddenFill>
            </a:ext>
          </a:extLst>
        </p:spPr>
      </p:pic>
      <p:sp>
        <p:nvSpPr>
          <p:cNvPr id="432136" name="Rectangle 8"/>
          <p:cNvSpPr>
            <a:spLocks noChangeArrowheads="1"/>
          </p:cNvSpPr>
          <p:nvPr/>
        </p:nvSpPr>
        <p:spPr bwMode="auto">
          <a:xfrm>
            <a:off x="1600200" y="5638800"/>
            <a:ext cx="6400800" cy="990600"/>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pPr>
            <a:r>
              <a:rPr lang="en-US" sz="2000" b="1"/>
              <a:t>Let’s now consider the inside Pre-Driving steps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2131">
                                            <p:txEl>
                                              <p:pRg st="0" end="0"/>
                                            </p:txEl>
                                          </p:spTgt>
                                        </p:tgtEl>
                                        <p:attrNameLst>
                                          <p:attrName>style.visibility</p:attrName>
                                        </p:attrNameLst>
                                      </p:cBhvr>
                                      <p:to>
                                        <p:strVal val="visible"/>
                                      </p:to>
                                    </p:set>
                                    <p:animEffect transition="in" filter="wipe(up)">
                                      <p:cBhvr>
                                        <p:cTn id="7" dur="500"/>
                                        <p:tgtEl>
                                          <p:spTgt spid="432131">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2500"/>
                                  </p:stCondLst>
                                  <p:childTnLst>
                                    <p:set>
                                      <p:cBhvr>
                                        <p:cTn id="10" dur="1" fill="hold">
                                          <p:stCondLst>
                                            <p:cond delay="0"/>
                                          </p:stCondLst>
                                        </p:cTn>
                                        <p:tgtEl>
                                          <p:spTgt spid="432134"/>
                                        </p:tgtEl>
                                        <p:attrNameLst>
                                          <p:attrName>style.visibility</p:attrName>
                                        </p:attrNameLst>
                                      </p:cBhvr>
                                      <p:to>
                                        <p:strVal val="visible"/>
                                      </p:to>
                                    </p:set>
                                    <p:animEffect transition="in" filter="fade">
                                      <p:cBhvr>
                                        <p:cTn id="11" dur="2000"/>
                                        <p:tgtEl>
                                          <p:spTgt spid="4321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32132">
                                            <p:txEl>
                                              <p:pRg st="0" end="0"/>
                                            </p:txEl>
                                          </p:spTgt>
                                        </p:tgtEl>
                                        <p:attrNameLst>
                                          <p:attrName>style.visibility</p:attrName>
                                        </p:attrNameLst>
                                      </p:cBhvr>
                                      <p:to>
                                        <p:strVal val="visible"/>
                                      </p:to>
                                    </p:set>
                                    <p:animEffect transition="in" filter="dissolve">
                                      <p:cBhvr>
                                        <p:cTn id="16" dur="500"/>
                                        <p:tgtEl>
                                          <p:spTgt spid="43213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432136"/>
                                        </p:tgtEl>
                                        <p:attrNameLst>
                                          <p:attrName>style.visibility</p:attrName>
                                        </p:attrNameLst>
                                      </p:cBhvr>
                                      <p:to>
                                        <p:strVal val="visible"/>
                                      </p:to>
                                    </p:set>
                                    <p:anim calcmode="lin" valueType="num">
                                      <p:cBhvr>
                                        <p:cTn id="21" dur="500" fill="hold"/>
                                        <p:tgtEl>
                                          <p:spTgt spid="432136"/>
                                        </p:tgtEl>
                                        <p:attrNameLst>
                                          <p:attrName>ppt_w</p:attrName>
                                        </p:attrNameLst>
                                      </p:cBhvr>
                                      <p:tavLst>
                                        <p:tav tm="0">
                                          <p:val>
                                            <p:strVal val="2/3*#ppt_w"/>
                                          </p:val>
                                        </p:tav>
                                        <p:tav tm="100000">
                                          <p:val>
                                            <p:strVal val="#ppt_w"/>
                                          </p:val>
                                        </p:tav>
                                      </p:tavLst>
                                    </p:anim>
                                    <p:anim calcmode="lin" valueType="num">
                                      <p:cBhvr>
                                        <p:cTn id="22" dur="500" fill="hold"/>
                                        <p:tgtEl>
                                          <p:spTgt spid="43213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1" grpId="0" build="p"/>
      <p:bldP spid="432132" grpId="0" build="p" autoUpdateAnimBg="0"/>
      <p:bldP spid="4321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685800" y="0"/>
            <a:ext cx="7772400" cy="1143000"/>
          </a:xfrm>
          <a:noFill/>
          <a:ln/>
        </p:spPr>
        <p:txBody>
          <a:bodyPr/>
          <a:lstStyle/>
          <a:p>
            <a:r>
              <a:rPr lang="en-US" sz="3200" b="1">
                <a:solidFill>
                  <a:srgbClr val="3399FF"/>
                </a:solidFill>
              </a:rPr>
              <a:t>Inside Pre-driving: </a:t>
            </a:r>
            <a:r>
              <a:rPr lang="en-US" sz="2800" b="1">
                <a:solidFill>
                  <a:srgbClr val="3399FF"/>
                </a:solidFill>
              </a:rPr>
              <a:t>Starting Procedure</a:t>
            </a:r>
          </a:p>
        </p:txBody>
      </p:sp>
      <p:sp>
        <p:nvSpPr>
          <p:cNvPr id="433155" name="Rectangle 3"/>
          <p:cNvSpPr>
            <a:spLocks noChangeArrowheads="1"/>
          </p:cNvSpPr>
          <p:nvPr/>
        </p:nvSpPr>
        <p:spPr bwMode="auto">
          <a:xfrm>
            <a:off x="914400" y="1066800"/>
            <a:ext cx="7391400" cy="4495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10000"/>
              </a:lnSpc>
              <a:spcBef>
                <a:spcPct val="20000"/>
              </a:spcBef>
            </a:pPr>
            <a:r>
              <a:rPr lang="en-US" b="1">
                <a:solidFill>
                  <a:srgbClr val="66FFFF"/>
                </a:solidFill>
              </a:rPr>
              <a:t> 1)  Key the ignition</a:t>
            </a:r>
          </a:p>
          <a:p>
            <a:pPr marL="342900" indent="-342900">
              <a:lnSpc>
                <a:spcPct val="110000"/>
              </a:lnSpc>
              <a:spcBef>
                <a:spcPct val="20000"/>
              </a:spcBef>
            </a:pPr>
            <a:r>
              <a:rPr lang="en-US" b="1">
                <a:solidFill>
                  <a:srgbClr val="66FFFF"/>
                </a:solidFill>
              </a:rPr>
              <a:t> 2)  Lock doors</a:t>
            </a:r>
          </a:p>
          <a:p>
            <a:pPr marL="342900" indent="-342900">
              <a:lnSpc>
                <a:spcPct val="110000"/>
              </a:lnSpc>
              <a:spcBef>
                <a:spcPct val="20000"/>
              </a:spcBef>
            </a:pPr>
            <a:r>
              <a:rPr lang="en-US" b="1">
                <a:solidFill>
                  <a:srgbClr val="66FFFF"/>
                </a:solidFill>
              </a:rPr>
              <a:t> 3)  Adjust seat</a:t>
            </a:r>
          </a:p>
          <a:p>
            <a:pPr marL="342900" indent="-342900">
              <a:lnSpc>
                <a:spcPct val="110000"/>
              </a:lnSpc>
              <a:spcBef>
                <a:spcPct val="20000"/>
              </a:spcBef>
            </a:pPr>
            <a:r>
              <a:rPr lang="en-US" b="1">
                <a:solidFill>
                  <a:srgbClr val="66FFFF"/>
                </a:solidFill>
              </a:rPr>
              <a:t> 4)  Adjust mirrors</a:t>
            </a:r>
          </a:p>
          <a:p>
            <a:pPr marL="342900" indent="-342900">
              <a:lnSpc>
                <a:spcPct val="110000"/>
              </a:lnSpc>
              <a:spcBef>
                <a:spcPct val="20000"/>
              </a:spcBef>
            </a:pPr>
            <a:r>
              <a:rPr lang="en-US" b="1">
                <a:solidFill>
                  <a:srgbClr val="66FFFF"/>
                </a:solidFill>
              </a:rPr>
              <a:t> 5)  Fasten seatbelt (check passengers)</a:t>
            </a:r>
          </a:p>
          <a:p>
            <a:pPr marL="342900" indent="-342900">
              <a:lnSpc>
                <a:spcPct val="110000"/>
              </a:lnSpc>
              <a:spcBef>
                <a:spcPct val="20000"/>
              </a:spcBef>
            </a:pPr>
            <a:r>
              <a:rPr lang="en-US" b="1">
                <a:solidFill>
                  <a:srgbClr val="66FFFF"/>
                </a:solidFill>
              </a:rPr>
              <a:t> 6)  Foot on brake, start vehicle</a:t>
            </a:r>
          </a:p>
          <a:p>
            <a:pPr marL="342900" indent="-342900">
              <a:lnSpc>
                <a:spcPct val="110000"/>
              </a:lnSpc>
              <a:spcBef>
                <a:spcPct val="20000"/>
              </a:spcBef>
            </a:pPr>
            <a:r>
              <a:rPr lang="en-US" b="1">
                <a:solidFill>
                  <a:srgbClr val="66FFFF"/>
                </a:solidFill>
              </a:rPr>
              <a:t> 7)  Shift to Drive, release parking brake</a:t>
            </a:r>
          </a:p>
          <a:p>
            <a:pPr marL="342900" indent="-342900">
              <a:lnSpc>
                <a:spcPct val="110000"/>
              </a:lnSpc>
              <a:spcBef>
                <a:spcPct val="20000"/>
              </a:spcBef>
            </a:pPr>
            <a:r>
              <a:rPr lang="en-US" b="1">
                <a:solidFill>
                  <a:srgbClr val="66FFFF"/>
                </a:solidFill>
              </a:rPr>
              <a:t> 8)  Signal if pulling away from curb</a:t>
            </a:r>
          </a:p>
          <a:p>
            <a:pPr marL="342900" indent="-342900">
              <a:lnSpc>
                <a:spcPct val="110000"/>
              </a:lnSpc>
              <a:spcBef>
                <a:spcPct val="20000"/>
              </a:spcBef>
            </a:pPr>
            <a:r>
              <a:rPr lang="en-US" b="1">
                <a:solidFill>
                  <a:srgbClr val="66FFFF"/>
                </a:solidFill>
              </a:rPr>
              <a:t> 9)  Check mirrors</a:t>
            </a:r>
          </a:p>
          <a:p>
            <a:pPr marL="342900" indent="-342900">
              <a:lnSpc>
                <a:spcPct val="110000"/>
              </a:lnSpc>
              <a:spcBef>
                <a:spcPct val="20000"/>
              </a:spcBef>
            </a:pPr>
            <a:r>
              <a:rPr lang="en-US" b="1">
                <a:solidFill>
                  <a:srgbClr val="66FFFF"/>
                </a:solidFill>
              </a:rPr>
              <a:t>10) Shoulder check…proceed</a:t>
            </a:r>
          </a:p>
        </p:txBody>
      </p:sp>
      <p:graphicFrame>
        <p:nvGraphicFramePr>
          <p:cNvPr id="433157" name="Object 5"/>
          <p:cNvGraphicFramePr>
            <a:graphicFrameLocks noChangeAspect="1"/>
          </p:cNvGraphicFramePr>
          <p:nvPr/>
        </p:nvGraphicFramePr>
        <p:xfrm>
          <a:off x="3881438" y="3186113"/>
          <a:ext cx="1381125" cy="485775"/>
        </p:xfrm>
        <a:graphic>
          <a:graphicData uri="http://schemas.openxmlformats.org/presentationml/2006/ole">
            <mc:AlternateContent xmlns:mc="http://schemas.openxmlformats.org/markup-compatibility/2006">
              <mc:Choice xmlns:v="urn:schemas-microsoft-com:vml" Requires="v">
                <p:oleObj spid="_x0000_s433181" name="Packager Shell Object" showAsIcon="1" r:id="rId3" imgW="1380960" imgH="485640" progId="Package">
                  <p:embed/>
                </p:oleObj>
              </mc:Choice>
              <mc:Fallback>
                <p:oleObj name="Packager Shell Object" showAsIcon="1" r:id="rId3" imgW="1380960" imgH="485640" progId="Pack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438" y="3186113"/>
                        <a:ext cx="13811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3158" name="WordArt 6"/>
          <p:cNvSpPr>
            <a:spLocks noChangeArrowheads="1" noChangeShapeType="1" noTextEdit="1"/>
          </p:cNvSpPr>
          <p:nvPr/>
        </p:nvSpPr>
        <p:spPr bwMode="auto">
          <a:xfrm>
            <a:off x="6019800" y="5029200"/>
            <a:ext cx="2581275" cy="419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Let's notice . .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3158"/>
                                        </p:tgtEl>
                                        <p:attrNameLst>
                                          <p:attrName>style.visibility</p:attrName>
                                        </p:attrNameLst>
                                      </p:cBhvr>
                                      <p:to>
                                        <p:strVal val="visible"/>
                                      </p:to>
                                    </p:set>
                                    <p:animEffect transition="in" filter="fade">
                                      <p:cBhvr>
                                        <p:cTn id="7" dur="1000"/>
                                        <p:tgtEl>
                                          <p:spTgt spid="433158"/>
                                        </p:tgtEl>
                                      </p:cBhvr>
                                    </p:animEffect>
                                    <p:anim calcmode="lin" valueType="num">
                                      <p:cBhvr>
                                        <p:cTn id="8" dur="1000" fill="hold"/>
                                        <p:tgtEl>
                                          <p:spTgt spid="433158"/>
                                        </p:tgtEl>
                                        <p:attrNameLst>
                                          <p:attrName>ppt_x</p:attrName>
                                        </p:attrNameLst>
                                      </p:cBhvr>
                                      <p:tavLst>
                                        <p:tav tm="0">
                                          <p:val>
                                            <p:strVal val="#ppt_x"/>
                                          </p:val>
                                        </p:tav>
                                        <p:tav tm="100000">
                                          <p:val>
                                            <p:strVal val="#ppt_x"/>
                                          </p:val>
                                        </p:tav>
                                      </p:tavLst>
                                    </p:anim>
                                    <p:anim calcmode="lin" valueType="num">
                                      <p:cBhvr>
                                        <p:cTn id="9" dur="1000" fill="hold"/>
                                        <p:tgtEl>
                                          <p:spTgt spid="433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685800" y="0"/>
            <a:ext cx="7772400" cy="1143000"/>
          </a:xfrm>
          <a:noFill/>
          <a:ln/>
        </p:spPr>
        <p:txBody>
          <a:bodyPr/>
          <a:lstStyle/>
          <a:p>
            <a:r>
              <a:rPr lang="en-US" sz="3200" b="1">
                <a:solidFill>
                  <a:srgbClr val="3399FF"/>
                </a:solidFill>
              </a:rPr>
              <a:t>Inside Pre-driving: </a:t>
            </a:r>
            <a:r>
              <a:rPr lang="en-US" sz="2800" b="1">
                <a:solidFill>
                  <a:srgbClr val="3399FF"/>
                </a:solidFill>
              </a:rPr>
              <a:t>Starting Procedure</a:t>
            </a:r>
          </a:p>
        </p:txBody>
      </p:sp>
      <p:graphicFrame>
        <p:nvGraphicFramePr>
          <p:cNvPr id="437253" name="Object 5"/>
          <p:cNvGraphicFramePr>
            <a:graphicFrameLocks noChangeAspect="1"/>
          </p:cNvGraphicFramePr>
          <p:nvPr/>
        </p:nvGraphicFramePr>
        <p:xfrm>
          <a:off x="3881438" y="3186113"/>
          <a:ext cx="1381125" cy="485775"/>
        </p:xfrm>
        <a:graphic>
          <a:graphicData uri="http://schemas.openxmlformats.org/presentationml/2006/ole">
            <mc:AlternateContent xmlns:mc="http://schemas.openxmlformats.org/markup-compatibility/2006">
              <mc:Choice xmlns:v="urn:schemas-microsoft-com:vml" Requires="v">
                <p:oleObj spid="_x0000_s437278" name="Packager Shell Object" showAsIcon="1" r:id="rId5" imgW="1380960" imgH="485640" progId="Package">
                  <p:embed/>
                </p:oleObj>
              </mc:Choice>
              <mc:Fallback>
                <p:oleObj name="Packager Shell Object" showAsIcon="1" r:id="rId5" imgW="1380960" imgH="485640" progId="Packag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1438" y="3186113"/>
                        <a:ext cx="13811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7254" name="WordArt 6"/>
          <p:cNvSpPr>
            <a:spLocks noChangeArrowheads="1" noChangeShapeType="1" noTextEdit="1"/>
          </p:cNvSpPr>
          <p:nvPr/>
        </p:nvSpPr>
        <p:spPr bwMode="auto">
          <a:xfrm>
            <a:off x="6019800" y="5029200"/>
            <a:ext cx="2581275" cy="419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Let's notice . . .</a:t>
            </a:r>
          </a:p>
        </p:txBody>
      </p:sp>
      <p:pic>
        <p:nvPicPr>
          <p:cNvPr id="437255" name="starting procedure.wmv">
            <a:hlinkClick r:id="" action="ppaction://media"/>
          </p:cNvPr>
          <p:cNvPicPr>
            <a:picLocks noChangeAspect="1" noChangeArrowheads="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2133600" y="1143000"/>
            <a:ext cx="4953000"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610" fill="hold"/>
                                        <p:tgtEl>
                                          <p:spTgt spid="4372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37255"/>
                </p:tgtEl>
              </p:cMediaNode>
            </p:video>
            <p:seq concurrent="1" nextAc="seek">
              <p:cTn id="8" restart="whenNotActive" fill="hold" evtFilter="cancelBubble" nodeType="interactiveSeq">
                <p:stCondLst>
                  <p:cond evt="onClick" delay="0">
                    <p:tgtEl>
                      <p:spTgt spid="43725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37255"/>
                                        </p:tgtEl>
                                      </p:cBhvr>
                                    </p:cmd>
                                  </p:childTnLst>
                                </p:cTn>
                              </p:par>
                            </p:childTnLst>
                          </p:cTn>
                        </p:par>
                      </p:childTnLst>
                    </p:cTn>
                  </p:par>
                </p:childTnLst>
              </p:cTn>
              <p:nextCondLst>
                <p:cond evt="onClick" delay="0">
                  <p:tgtEl>
                    <p:spTgt spid="43725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p:cNvSpPr>
          <p:nvPr/>
        </p:nvSpPr>
        <p:spPr bwMode="auto">
          <a:xfrm>
            <a:off x="5181600" y="3886200"/>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1400" b="1">
                <a:solidFill>
                  <a:schemeClr val="bg1"/>
                </a:solidFill>
              </a:rPr>
              <a:t>9 o’clock and 3 o’clock</a:t>
            </a:r>
            <a:endParaRPr lang="en-US" sz="1400">
              <a:solidFill>
                <a:schemeClr val="bg1"/>
              </a:solidFill>
            </a:endParaRPr>
          </a:p>
        </p:txBody>
      </p:sp>
      <p:pic>
        <p:nvPicPr>
          <p:cNvPr id="380932" name="Picture 4" descr="steeri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05400" y="4419600"/>
            <a:ext cx="2514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0933" name="Picture 5" descr="P100021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1828800"/>
            <a:ext cx="2590800" cy="1943100"/>
          </a:xfrm>
          <a:prstGeom prst="rect">
            <a:avLst/>
          </a:prstGeom>
          <a:noFill/>
          <a:extLst>
            <a:ext uri="{909E8E84-426E-40DD-AFC4-6F175D3DCCD1}">
              <a14:hiddenFill xmlns:a14="http://schemas.microsoft.com/office/drawing/2010/main">
                <a:solidFill>
                  <a:srgbClr val="FFFFFF"/>
                </a:solidFill>
              </a14:hiddenFill>
            </a:ext>
          </a:extLst>
        </p:spPr>
      </p:pic>
      <p:sp>
        <p:nvSpPr>
          <p:cNvPr id="380934" name="Rectangle 6"/>
          <p:cNvSpPr>
            <a:spLocks noChangeArrowheads="1"/>
          </p:cNvSpPr>
          <p:nvPr/>
        </p:nvSpPr>
        <p:spPr bwMode="auto">
          <a:xfrm>
            <a:off x="5105400" y="6324600"/>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1400" b="1">
                <a:solidFill>
                  <a:schemeClr val="bg1"/>
                </a:solidFill>
              </a:rPr>
              <a:t>8 o’clock and 4 o’clock</a:t>
            </a:r>
            <a:endParaRPr lang="en-US" sz="1400">
              <a:solidFill>
                <a:schemeClr val="bg1"/>
              </a:solidFill>
            </a:endParaRPr>
          </a:p>
        </p:txBody>
      </p:sp>
      <p:pic>
        <p:nvPicPr>
          <p:cNvPr id="380935" name="Picture 7" descr="P10002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1828800"/>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80936" name="Rectangle 8"/>
          <p:cNvSpPr>
            <a:spLocks noGrp="1" noChangeArrowheads="1"/>
          </p:cNvSpPr>
          <p:nvPr>
            <p:ph type="body" idx="1"/>
          </p:nvPr>
        </p:nvSpPr>
        <p:spPr>
          <a:xfrm>
            <a:off x="0" y="3886200"/>
            <a:ext cx="4876800" cy="609600"/>
          </a:xfrm>
          <a:solidFill>
            <a:schemeClr val="tx1"/>
          </a:solidFill>
          <a:ln/>
        </p:spPr>
        <p:txBody>
          <a:bodyPr/>
          <a:lstStyle/>
          <a:p>
            <a:pPr algn="ctr">
              <a:buFontTx/>
              <a:buNone/>
            </a:pPr>
            <a:r>
              <a:rPr lang="en-US" sz="1400" b="1">
                <a:solidFill>
                  <a:srgbClr val="66FFFF"/>
                </a:solidFill>
              </a:rPr>
              <a:t> What do you think is the potential danger                                 of this hand position on the steering wheel ?</a:t>
            </a:r>
          </a:p>
          <a:p>
            <a:pPr algn="ctr">
              <a:buFontTx/>
              <a:buNone/>
            </a:pPr>
            <a:endParaRPr lang="en-US" sz="1400" b="1">
              <a:solidFill>
                <a:srgbClr val="66FFFF"/>
              </a:solidFill>
            </a:endParaRPr>
          </a:p>
        </p:txBody>
      </p:sp>
      <p:sp>
        <p:nvSpPr>
          <p:cNvPr id="380937" name="Rectangle 9"/>
          <p:cNvSpPr>
            <a:spLocks noGrp="1" noChangeArrowheads="1"/>
          </p:cNvSpPr>
          <p:nvPr>
            <p:ph type="title"/>
          </p:nvPr>
        </p:nvSpPr>
        <p:spPr>
          <a:xfrm>
            <a:off x="0" y="4495800"/>
            <a:ext cx="4724400" cy="533400"/>
          </a:xfrm>
          <a:solidFill>
            <a:schemeClr val="tx1"/>
          </a:solidFill>
          <a:ln/>
        </p:spPr>
        <p:txBody>
          <a:bodyPr/>
          <a:lstStyle/>
          <a:p>
            <a:r>
              <a:rPr lang="en-US" sz="1400" b="1">
                <a:solidFill>
                  <a:srgbClr val="CC99FF"/>
                </a:solidFill>
              </a:rPr>
              <a:t>     Potentially dangerous if airbag deployed:</a:t>
            </a:r>
            <a:br>
              <a:rPr lang="en-US" sz="1400" b="1">
                <a:solidFill>
                  <a:srgbClr val="CC99FF"/>
                </a:solidFill>
              </a:rPr>
            </a:br>
            <a:r>
              <a:rPr lang="en-US" sz="1400" b="1">
                <a:solidFill>
                  <a:srgbClr val="CC99FF"/>
                </a:solidFill>
              </a:rPr>
              <a:t>possible injuries to hands, arms, chest and face.</a:t>
            </a:r>
          </a:p>
        </p:txBody>
      </p:sp>
      <p:sp>
        <p:nvSpPr>
          <p:cNvPr id="380938" name="Rectangle 10"/>
          <p:cNvSpPr>
            <a:spLocks noChangeArrowheads="1"/>
          </p:cNvSpPr>
          <p:nvPr/>
        </p:nvSpPr>
        <p:spPr bwMode="auto">
          <a:xfrm>
            <a:off x="533400" y="5410200"/>
            <a:ext cx="3962400" cy="838200"/>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pPr>
            <a:r>
              <a:rPr lang="en-US" sz="2000" b="1"/>
              <a:t>Let’s think more about the </a:t>
            </a:r>
          </a:p>
          <a:p>
            <a:pPr algn="ctr" eaLnBrk="1" hangingPunct="1">
              <a:lnSpc>
                <a:spcPct val="90000"/>
              </a:lnSpc>
            </a:pPr>
            <a:r>
              <a:rPr lang="en-US" sz="2000" b="1"/>
              <a:t>8 and 4 o’clock position</a:t>
            </a:r>
          </a:p>
        </p:txBody>
      </p:sp>
      <p:sp>
        <p:nvSpPr>
          <p:cNvPr id="380939" name="Rectangle 11"/>
          <p:cNvSpPr>
            <a:spLocks noChangeArrowheads="1"/>
          </p:cNvSpPr>
          <p:nvPr/>
        </p:nvSpPr>
        <p:spPr bwMode="auto">
          <a:xfrm>
            <a:off x="762000" y="228600"/>
            <a:ext cx="7620000" cy="457200"/>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pPr>
            <a:r>
              <a:rPr lang="en-US" sz="2000" b="1"/>
              <a:t>Let’s consider various hand placements on the wheel</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380939"/>
                                        </p:tgtEl>
                                        <p:attrNameLst>
                                          <p:attrName>style.visibility</p:attrName>
                                        </p:attrNameLst>
                                      </p:cBhvr>
                                      <p:to>
                                        <p:strVal val="visible"/>
                                      </p:to>
                                    </p:set>
                                    <p:anim calcmode="lin" valueType="num">
                                      <p:cBhvr>
                                        <p:cTn id="7" dur="500" fill="hold"/>
                                        <p:tgtEl>
                                          <p:spTgt spid="380939"/>
                                        </p:tgtEl>
                                        <p:attrNameLst>
                                          <p:attrName>ppt_w</p:attrName>
                                        </p:attrNameLst>
                                      </p:cBhvr>
                                      <p:tavLst>
                                        <p:tav tm="0">
                                          <p:val>
                                            <p:strVal val="2/3*#ppt_w"/>
                                          </p:val>
                                        </p:tav>
                                        <p:tav tm="100000">
                                          <p:val>
                                            <p:strVal val="#ppt_w"/>
                                          </p:val>
                                        </p:tav>
                                      </p:tavLst>
                                    </p:anim>
                                    <p:anim calcmode="lin" valueType="num">
                                      <p:cBhvr>
                                        <p:cTn id="8" dur="500" fill="hold"/>
                                        <p:tgtEl>
                                          <p:spTgt spid="380939"/>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80936">
                                            <p:txEl>
                                              <p:pRg st="0" end="0"/>
                                            </p:txEl>
                                          </p:spTgt>
                                        </p:tgtEl>
                                        <p:attrNameLst>
                                          <p:attrName>style.visibility</p:attrName>
                                        </p:attrNameLst>
                                      </p:cBhvr>
                                      <p:to>
                                        <p:strVal val="visible"/>
                                      </p:to>
                                    </p:set>
                                    <p:animEffect transition="in" filter="wipe(up)">
                                      <p:cBhvr>
                                        <p:cTn id="13" dur="500"/>
                                        <p:tgtEl>
                                          <p:spTgt spid="380936">
                                            <p:txEl>
                                              <p:pRg st="0" end="0"/>
                                            </p:txEl>
                                          </p:spTgt>
                                        </p:tgtEl>
                                      </p:cBhvr>
                                    </p:animEffect>
                                  </p:childTnLst>
                                </p:cTn>
                              </p:par>
                            </p:childTnLst>
                          </p:cTn>
                        </p:par>
                        <p:par>
                          <p:cTn id="14" fill="hold" nodeType="afterGroup">
                            <p:stCondLst>
                              <p:cond delay="500"/>
                            </p:stCondLst>
                            <p:childTnLst>
                              <p:par>
                                <p:cTn id="15" presetID="4" presetClass="entr" presetSubtype="32" fill="hold" nodeType="after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box(out)">
                                      <p:cBhvr>
                                        <p:cTn id="17" dur="500"/>
                                        <p:tgtEl>
                                          <p:spTgt spid="3809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0937">
                                            <p:txEl>
                                              <p:pRg st="0" end="0"/>
                                            </p:txEl>
                                          </p:spTgt>
                                        </p:tgtEl>
                                        <p:attrNameLst>
                                          <p:attrName>style.visibility</p:attrName>
                                        </p:attrNameLst>
                                      </p:cBhvr>
                                      <p:to>
                                        <p:strVal val="visible"/>
                                      </p:to>
                                    </p:set>
                                    <p:animEffect transition="in" filter="dissolve">
                                      <p:cBhvr>
                                        <p:cTn id="22" dur="500"/>
                                        <p:tgtEl>
                                          <p:spTgt spid="38093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380938"/>
                                        </p:tgtEl>
                                        <p:attrNameLst>
                                          <p:attrName>style.visibility</p:attrName>
                                        </p:attrNameLst>
                                      </p:cBhvr>
                                      <p:to>
                                        <p:strVal val="visible"/>
                                      </p:to>
                                    </p:set>
                                    <p:anim calcmode="lin" valueType="num">
                                      <p:cBhvr>
                                        <p:cTn id="27" dur="500" fill="hold"/>
                                        <p:tgtEl>
                                          <p:spTgt spid="380938"/>
                                        </p:tgtEl>
                                        <p:attrNameLst>
                                          <p:attrName>ppt_w</p:attrName>
                                        </p:attrNameLst>
                                      </p:cBhvr>
                                      <p:tavLst>
                                        <p:tav tm="0">
                                          <p:val>
                                            <p:strVal val="2/3*#ppt_w"/>
                                          </p:val>
                                        </p:tav>
                                        <p:tav tm="100000">
                                          <p:val>
                                            <p:strVal val="#ppt_w"/>
                                          </p:val>
                                        </p:tav>
                                      </p:tavLst>
                                    </p:anim>
                                    <p:anim calcmode="lin" valueType="num">
                                      <p:cBhvr>
                                        <p:cTn id="28" dur="500" fill="hold"/>
                                        <p:tgtEl>
                                          <p:spTgt spid="38093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6" grpId="0" build="p"/>
      <p:bldP spid="380937" grpId="0" build="p" autoUpdateAnimBg="0"/>
      <p:bldP spid="380938" grpId="0" animBg="1"/>
      <p:bldP spid="38093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6184" name="Picture 8" descr="P100021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400" y="1600200"/>
            <a:ext cx="6553200" cy="4857750"/>
          </a:xfrm>
          <a:prstGeom prst="rect">
            <a:avLst/>
          </a:prstGeom>
          <a:noFill/>
          <a:extLst>
            <a:ext uri="{909E8E84-426E-40DD-AFC4-6F175D3DCCD1}">
              <a14:hiddenFill xmlns:a14="http://schemas.microsoft.com/office/drawing/2010/main">
                <a:solidFill>
                  <a:srgbClr val="FFFFFF"/>
                </a:solidFill>
              </a14:hiddenFill>
            </a:ext>
          </a:extLst>
        </p:spPr>
      </p:pic>
      <p:sp>
        <p:nvSpPr>
          <p:cNvPr id="306180" name="Rectangle 4"/>
          <p:cNvSpPr>
            <a:spLocks noGrp="1" noChangeArrowheads="1"/>
          </p:cNvSpPr>
          <p:nvPr>
            <p:ph type="title"/>
          </p:nvPr>
        </p:nvSpPr>
        <p:spPr>
          <a:xfrm>
            <a:off x="0" y="0"/>
            <a:ext cx="9144000" cy="1371600"/>
          </a:xfrm>
          <a:solidFill>
            <a:schemeClr val="tx1"/>
          </a:solidFill>
        </p:spPr>
        <p:txBody>
          <a:bodyPr/>
          <a:lstStyle/>
          <a:p>
            <a:r>
              <a:rPr lang="en-US" sz="2800" b="1">
                <a:solidFill>
                  <a:srgbClr val="FFFF00"/>
                </a:solidFill>
              </a:rPr>
              <a:t>4 and 8</a:t>
            </a:r>
            <a:r>
              <a:rPr lang="en-US" sz="2800" b="1">
                <a:solidFill>
                  <a:srgbClr val="CC99FF"/>
                </a:solidFill>
              </a:rPr>
              <a:t> is now recommended – This is                          the location of the </a:t>
            </a:r>
            <a:r>
              <a:rPr lang="en-US" sz="2800" b="1" i="1">
                <a:solidFill>
                  <a:srgbClr val="CC99FF"/>
                </a:solidFill>
              </a:rPr>
              <a:t>hand holds</a:t>
            </a:r>
            <a:r>
              <a:rPr lang="en-US" sz="2800" b="1">
                <a:solidFill>
                  <a:srgbClr val="CC99FF"/>
                </a:solidFill>
              </a:rPr>
              <a:t> on the wheel.</a:t>
            </a:r>
          </a:p>
        </p:txBody>
      </p:sp>
      <p:sp>
        <p:nvSpPr>
          <p:cNvPr id="306186" name="Freeform 10"/>
          <p:cNvSpPr>
            <a:spLocks/>
          </p:cNvSpPr>
          <p:nvPr/>
        </p:nvSpPr>
        <p:spPr bwMode="auto">
          <a:xfrm>
            <a:off x="6038850" y="4418013"/>
            <a:ext cx="495300" cy="773112"/>
          </a:xfrm>
          <a:custGeom>
            <a:avLst/>
            <a:gdLst>
              <a:gd name="T0" fmla="*/ 210 w 312"/>
              <a:gd name="T1" fmla="*/ 109 h 487"/>
              <a:gd name="T2" fmla="*/ 120 w 312"/>
              <a:gd name="T3" fmla="*/ 175 h 487"/>
              <a:gd name="T4" fmla="*/ 48 w 312"/>
              <a:gd name="T5" fmla="*/ 241 h 487"/>
              <a:gd name="T6" fmla="*/ 24 w 312"/>
              <a:gd name="T7" fmla="*/ 295 h 487"/>
              <a:gd name="T8" fmla="*/ 12 w 312"/>
              <a:gd name="T9" fmla="*/ 331 h 487"/>
              <a:gd name="T10" fmla="*/ 48 w 312"/>
              <a:gd name="T11" fmla="*/ 487 h 487"/>
              <a:gd name="T12" fmla="*/ 114 w 312"/>
              <a:gd name="T13" fmla="*/ 475 h 487"/>
              <a:gd name="T14" fmla="*/ 168 w 312"/>
              <a:gd name="T15" fmla="*/ 451 h 487"/>
              <a:gd name="T16" fmla="*/ 288 w 312"/>
              <a:gd name="T17" fmla="*/ 403 h 487"/>
              <a:gd name="T18" fmla="*/ 312 w 312"/>
              <a:gd name="T19" fmla="*/ 343 h 487"/>
              <a:gd name="T20" fmla="*/ 306 w 312"/>
              <a:gd name="T21" fmla="*/ 145 h 487"/>
              <a:gd name="T22" fmla="*/ 282 w 312"/>
              <a:gd name="T23" fmla="*/ 31 h 487"/>
              <a:gd name="T24" fmla="*/ 228 w 312"/>
              <a:gd name="T25" fmla="*/ 1 h 487"/>
              <a:gd name="T26" fmla="*/ 198 w 312"/>
              <a:gd name="T27" fmla="*/ 7 h 487"/>
              <a:gd name="T28" fmla="*/ 186 w 312"/>
              <a:gd name="T29" fmla="*/ 43 h 487"/>
              <a:gd name="T30" fmla="*/ 210 w 312"/>
              <a:gd name="T31" fmla="*/ 10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2" h="487">
                <a:moveTo>
                  <a:pt x="210" y="109"/>
                </a:moveTo>
                <a:cubicBezTo>
                  <a:pt x="173" y="121"/>
                  <a:pt x="149" y="151"/>
                  <a:pt x="120" y="175"/>
                </a:cubicBezTo>
                <a:cubicBezTo>
                  <a:pt x="96" y="195"/>
                  <a:pt x="66" y="214"/>
                  <a:pt x="48" y="241"/>
                </a:cubicBezTo>
                <a:cubicBezTo>
                  <a:pt x="29" y="270"/>
                  <a:pt x="38" y="252"/>
                  <a:pt x="24" y="295"/>
                </a:cubicBezTo>
                <a:cubicBezTo>
                  <a:pt x="20" y="307"/>
                  <a:pt x="12" y="331"/>
                  <a:pt x="12" y="331"/>
                </a:cubicBezTo>
                <a:cubicBezTo>
                  <a:pt x="14" y="366"/>
                  <a:pt x="0" y="471"/>
                  <a:pt x="48" y="487"/>
                </a:cubicBezTo>
                <a:cubicBezTo>
                  <a:pt x="65" y="485"/>
                  <a:pt x="96" y="484"/>
                  <a:pt x="114" y="475"/>
                </a:cubicBezTo>
                <a:cubicBezTo>
                  <a:pt x="153" y="455"/>
                  <a:pt x="106" y="466"/>
                  <a:pt x="168" y="451"/>
                </a:cubicBezTo>
                <a:cubicBezTo>
                  <a:pt x="210" y="441"/>
                  <a:pt x="252" y="427"/>
                  <a:pt x="288" y="403"/>
                </a:cubicBezTo>
                <a:cubicBezTo>
                  <a:pt x="301" y="383"/>
                  <a:pt x="305" y="365"/>
                  <a:pt x="312" y="343"/>
                </a:cubicBezTo>
                <a:cubicBezTo>
                  <a:pt x="310" y="277"/>
                  <a:pt x="309" y="211"/>
                  <a:pt x="306" y="145"/>
                </a:cubicBezTo>
                <a:cubicBezTo>
                  <a:pt x="305" y="125"/>
                  <a:pt x="298" y="47"/>
                  <a:pt x="282" y="31"/>
                </a:cubicBezTo>
                <a:cubicBezTo>
                  <a:pt x="261" y="10"/>
                  <a:pt x="251" y="9"/>
                  <a:pt x="228" y="1"/>
                </a:cubicBezTo>
                <a:cubicBezTo>
                  <a:pt x="218" y="3"/>
                  <a:pt x="205" y="0"/>
                  <a:pt x="198" y="7"/>
                </a:cubicBezTo>
                <a:cubicBezTo>
                  <a:pt x="189" y="16"/>
                  <a:pt x="186" y="43"/>
                  <a:pt x="186" y="43"/>
                </a:cubicBezTo>
                <a:cubicBezTo>
                  <a:pt x="179" y="139"/>
                  <a:pt x="156" y="141"/>
                  <a:pt x="210" y="109"/>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187" name="AutoShape 11"/>
          <p:cNvSpPr>
            <a:spLocks noChangeArrowheads="1"/>
          </p:cNvSpPr>
          <p:nvPr/>
        </p:nvSpPr>
        <p:spPr bwMode="auto">
          <a:xfrm>
            <a:off x="1371600" y="3429000"/>
            <a:ext cx="2667000" cy="457200"/>
          </a:xfrm>
          <a:prstGeom prst="rightArrow">
            <a:avLst>
              <a:gd name="adj1" fmla="val 50000"/>
              <a:gd name="adj2" fmla="val 145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b="1"/>
              <a:t>Sit at least 10 inches away</a:t>
            </a:r>
          </a:p>
        </p:txBody>
      </p:sp>
      <p:sp>
        <p:nvSpPr>
          <p:cNvPr id="306188" name="Rectangle 12"/>
          <p:cNvSpPr>
            <a:spLocks noChangeArrowheads="1"/>
          </p:cNvSpPr>
          <p:nvPr/>
        </p:nvSpPr>
        <p:spPr bwMode="auto">
          <a:xfrm>
            <a:off x="1371600" y="2209800"/>
            <a:ext cx="2286000" cy="1219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pPr>
            <a:r>
              <a:rPr lang="en-US" sz="1800" b="1"/>
              <a:t>This will afford</a:t>
            </a:r>
          </a:p>
          <a:p>
            <a:pPr algn="ctr">
              <a:lnSpc>
                <a:spcPct val="90000"/>
              </a:lnSpc>
            </a:pPr>
            <a:r>
              <a:rPr lang="en-US" sz="1800" b="1"/>
              <a:t>protection in case </a:t>
            </a:r>
          </a:p>
          <a:p>
            <a:pPr algn="ctr">
              <a:lnSpc>
                <a:spcPct val="90000"/>
              </a:lnSpc>
            </a:pPr>
            <a:r>
              <a:rPr lang="en-US" sz="1800" b="1"/>
              <a:t>of air-bag</a:t>
            </a:r>
          </a:p>
          <a:p>
            <a:pPr algn="ctr">
              <a:lnSpc>
                <a:spcPct val="90000"/>
              </a:lnSpc>
            </a:pPr>
            <a:r>
              <a:rPr lang="en-US" sz="1800" b="1"/>
              <a:t>deployment (</a:t>
            </a:r>
            <a:r>
              <a:rPr lang="en-US" sz="1200" b="1"/>
              <a:t>200 mph</a:t>
            </a:r>
            <a:r>
              <a:rPr lang="en-US" sz="1800" b="1"/>
              <a:t>)</a:t>
            </a:r>
          </a:p>
        </p:txBody>
      </p:sp>
      <p:sp>
        <p:nvSpPr>
          <p:cNvPr id="306189" name="Rectangle 13"/>
          <p:cNvSpPr>
            <a:spLocks noChangeArrowheads="1"/>
          </p:cNvSpPr>
          <p:nvPr/>
        </p:nvSpPr>
        <p:spPr bwMode="auto">
          <a:xfrm>
            <a:off x="1828800" y="3886200"/>
            <a:ext cx="914400" cy="2286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WHY?</a:t>
            </a:r>
          </a:p>
        </p:txBody>
      </p:sp>
      <p:sp>
        <p:nvSpPr>
          <p:cNvPr id="306191" name="Rectangle 15"/>
          <p:cNvSpPr>
            <a:spLocks noChangeArrowheads="1"/>
          </p:cNvSpPr>
          <p:nvPr/>
        </p:nvSpPr>
        <p:spPr bwMode="auto">
          <a:xfrm>
            <a:off x="3886200" y="5181600"/>
            <a:ext cx="3962400" cy="838200"/>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pPr>
            <a:r>
              <a:rPr lang="en-US" sz="2000" b="1"/>
              <a:t>Let’s now notice some </a:t>
            </a:r>
          </a:p>
          <a:p>
            <a:pPr algn="ctr" eaLnBrk="1" hangingPunct="1">
              <a:lnSpc>
                <a:spcPct val="90000"/>
              </a:lnSpc>
            </a:pPr>
            <a:r>
              <a:rPr lang="en-US" sz="2000" b="1"/>
              <a:t>different turning techniques.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6180"/>
                                        </p:tgtEl>
                                        <p:attrNameLst>
                                          <p:attrName>style.visibility</p:attrName>
                                        </p:attrNameLst>
                                      </p:cBhvr>
                                      <p:to>
                                        <p:strVal val="visible"/>
                                      </p:to>
                                    </p:set>
                                    <p:animEffect transition="in" filter="wipe(up)">
                                      <p:cBhvr>
                                        <p:cTn id="7" dur="500"/>
                                        <p:tgtEl>
                                          <p:spTgt spid="306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6187"/>
                                        </p:tgtEl>
                                        <p:attrNameLst>
                                          <p:attrName>style.visibility</p:attrName>
                                        </p:attrNameLst>
                                      </p:cBhvr>
                                      <p:to>
                                        <p:strVal val="visible"/>
                                      </p:to>
                                    </p:set>
                                    <p:animEffect transition="in" filter="wipe(left)">
                                      <p:cBhvr>
                                        <p:cTn id="12" dur="500"/>
                                        <p:tgtEl>
                                          <p:spTgt spid="306187"/>
                                        </p:tgtEl>
                                      </p:cBhvr>
                                    </p:animEffect>
                                  </p:childTnLst>
                                </p:cTn>
                              </p:par>
                            </p:childTnLst>
                          </p:cTn>
                        </p:par>
                        <p:par>
                          <p:cTn id="13" fill="hold" nodeType="afterGroup">
                            <p:stCondLst>
                              <p:cond delay="500"/>
                            </p:stCondLst>
                            <p:childTnLst>
                              <p:par>
                                <p:cTn id="14" presetID="3" presetClass="entr" presetSubtype="10" fill="hold" grpId="0" nodeType="afterEffect">
                                  <p:stCondLst>
                                    <p:cond delay="2000"/>
                                  </p:stCondLst>
                                  <p:childTnLst>
                                    <p:set>
                                      <p:cBhvr>
                                        <p:cTn id="15" dur="1" fill="hold">
                                          <p:stCondLst>
                                            <p:cond delay="0"/>
                                          </p:stCondLst>
                                        </p:cTn>
                                        <p:tgtEl>
                                          <p:spTgt spid="306189"/>
                                        </p:tgtEl>
                                        <p:attrNameLst>
                                          <p:attrName>style.visibility</p:attrName>
                                        </p:attrNameLst>
                                      </p:cBhvr>
                                      <p:to>
                                        <p:strVal val="visible"/>
                                      </p:to>
                                    </p:set>
                                    <p:animEffect transition="in" filter="blinds(horizontal)">
                                      <p:cBhvr>
                                        <p:cTn id="16" dur="500"/>
                                        <p:tgtEl>
                                          <p:spTgt spid="3061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06188"/>
                                        </p:tgtEl>
                                        <p:attrNameLst>
                                          <p:attrName>style.visibility</p:attrName>
                                        </p:attrNameLst>
                                      </p:cBhvr>
                                      <p:to>
                                        <p:strVal val="visible"/>
                                      </p:to>
                                    </p:set>
                                    <p:animEffect transition="in" filter="blinds(horizontal)">
                                      <p:cBhvr>
                                        <p:cTn id="21" dur="500"/>
                                        <p:tgtEl>
                                          <p:spTgt spid="3061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272" fill="hold" grpId="0" nodeType="clickEffect">
                                  <p:stCondLst>
                                    <p:cond delay="0"/>
                                  </p:stCondLst>
                                  <p:childTnLst>
                                    <p:set>
                                      <p:cBhvr>
                                        <p:cTn id="25" dur="1" fill="hold">
                                          <p:stCondLst>
                                            <p:cond delay="0"/>
                                          </p:stCondLst>
                                        </p:cTn>
                                        <p:tgtEl>
                                          <p:spTgt spid="306191"/>
                                        </p:tgtEl>
                                        <p:attrNameLst>
                                          <p:attrName>style.visibility</p:attrName>
                                        </p:attrNameLst>
                                      </p:cBhvr>
                                      <p:to>
                                        <p:strVal val="visible"/>
                                      </p:to>
                                    </p:set>
                                    <p:anim calcmode="lin" valueType="num">
                                      <p:cBhvr>
                                        <p:cTn id="26" dur="500" fill="hold"/>
                                        <p:tgtEl>
                                          <p:spTgt spid="306191"/>
                                        </p:tgtEl>
                                        <p:attrNameLst>
                                          <p:attrName>ppt_w</p:attrName>
                                        </p:attrNameLst>
                                      </p:cBhvr>
                                      <p:tavLst>
                                        <p:tav tm="0">
                                          <p:val>
                                            <p:strVal val="2/3*#ppt_w"/>
                                          </p:val>
                                        </p:tav>
                                        <p:tav tm="100000">
                                          <p:val>
                                            <p:strVal val="#ppt_w"/>
                                          </p:val>
                                        </p:tav>
                                      </p:tavLst>
                                    </p:anim>
                                    <p:anim calcmode="lin" valueType="num">
                                      <p:cBhvr>
                                        <p:cTn id="27" dur="500" fill="hold"/>
                                        <p:tgtEl>
                                          <p:spTgt spid="30619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0" grpId="0" animBg="1"/>
      <p:bldP spid="306187" grpId="0" animBg="1" autoUpdateAnimBg="0"/>
      <p:bldP spid="306188" grpId="0" animBg="1" autoUpdateAnimBg="0"/>
      <p:bldP spid="306189" grpId="0" animBg="1" autoUpdateAnimBg="0"/>
      <p:bldP spid="3061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1966" name="Group 14"/>
          <p:cNvGraphicFramePr>
            <a:graphicFrameLocks noGrp="1"/>
          </p:cNvGraphicFramePr>
          <p:nvPr/>
        </p:nvGraphicFramePr>
        <p:xfrm>
          <a:off x="457200" y="1295400"/>
          <a:ext cx="8686800" cy="1760601"/>
        </p:xfrm>
        <a:graphic>
          <a:graphicData uri="http://schemas.openxmlformats.org/drawingml/2006/table">
            <a:tbl>
              <a:tblPr/>
              <a:tblGrid>
                <a:gridCol w="8686800"/>
              </a:tblGrid>
              <a:tr h="10953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FFFF"/>
                          </a:solidFill>
                          <a:effectLst/>
                          <a:latin typeface="Arial" charset="0"/>
                        </a:rPr>
                        <a:t>Hand-over-Hand:</a:t>
                      </a:r>
                    </a:p>
                    <a:p>
                      <a:pPr marL="0" marR="0" lvl="0" indent="0" algn="l" defTabSz="914400" rtl="0" eaLnBrk="0" fontAlgn="base" latinLnBrk="0" hangingPunct="0">
                        <a:lnSpc>
                          <a:spcPct val="11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charset="0"/>
                        </a:rPr>
                        <a:t>This is the most common form of steering. It is comprised of a series of short                                              pulls with the hands alternating from the top of the wheel in the direction of the turn.</a:t>
                      </a:r>
                      <a:r>
                        <a:rPr kumimoji="0" lang="en-US" sz="1600" b="0" i="0" u="none" strike="noStrike" cap="none" normalizeH="0" baseline="0" smtClean="0">
                          <a:ln>
                            <a:noFill/>
                          </a:ln>
                          <a:solidFill>
                            <a:schemeClr val="bg1"/>
                          </a:solidFill>
                          <a:effectLst/>
                          <a:latin typeface="Arial" charset="0"/>
                        </a:rPr>
                        <a:t> </a:t>
                      </a:r>
                      <a:br>
                        <a:rPr kumimoji="0" lang="en-US" sz="1600" b="0" i="0" u="none" strike="noStrike" cap="none" normalizeH="0" baseline="0" smtClean="0">
                          <a:ln>
                            <a:noFill/>
                          </a:ln>
                          <a:solidFill>
                            <a:schemeClr val="bg1"/>
                          </a:solidFill>
                          <a:effectLst/>
                          <a:latin typeface="Arial" charset="0"/>
                        </a:rPr>
                      </a:br>
                      <a:r>
                        <a:rPr kumimoji="0" lang="en-US" sz="1600" b="1" i="0" u="none" strike="noStrike" cap="none" normalizeH="0" baseline="0" smtClean="0">
                          <a:ln>
                            <a:noFill/>
                          </a:ln>
                          <a:solidFill>
                            <a:schemeClr val="bg1"/>
                          </a:solidFill>
                          <a:effectLst/>
                          <a:latin typeface="Arial" charset="0"/>
                        </a:rPr>
                        <a:t>It is a smooth easy way to turn. However, a potential problem is if the airbag deploys                  while turning it could force the hands and arms into the face, causing injury.</a:t>
                      </a:r>
                      <a:endParaRPr kumimoji="0" lang="en-US" sz="1600" b="0" i="0" u="none" strike="noStrike" cap="none" normalizeH="0" baseline="0" smtClean="0">
                        <a:ln>
                          <a:noFill/>
                        </a:ln>
                        <a:solidFill>
                          <a:schemeClr val="bg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35242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1962" name="Rectangle 10"/>
          <p:cNvSpPr>
            <a:spLocks noChangeArrowheads="1"/>
          </p:cNvSpPr>
          <p:nvPr/>
        </p:nvSpPr>
        <p:spPr bwMode="auto">
          <a:xfrm>
            <a:off x="457200" y="2819400"/>
            <a:ext cx="86868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110000"/>
              </a:lnSpc>
            </a:pPr>
            <a:r>
              <a:rPr lang="en-US" sz="1600" b="1">
                <a:solidFill>
                  <a:srgbClr val="00FFFF"/>
                </a:solidFill>
              </a:rPr>
              <a:t>The cross-arm approach:</a:t>
            </a:r>
          </a:p>
          <a:p>
            <a:pPr eaLnBrk="1" hangingPunct="1">
              <a:lnSpc>
                <a:spcPct val="110000"/>
              </a:lnSpc>
            </a:pPr>
            <a:r>
              <a:rPr lang="en-US" sz="1600" b="1">
                <a:solidFill>
                  <a:schemeClr val="bg1"/>
                </a:solidFill>
              </a:rPr>
              <a:t>The hands grip the wheel on the opposite sides, about 9 and 3 o’clock.                              The wheel is turned half a turn in either direction until the arms cross,                    before the hands change grip.</a:t>
            </a:r>
            <a:r>
              <a:rPr lang="en-US" sz="1600">
                <a:solidFill>
                  <a:schemeClr val="bg1"/>
                </a:solidFill>
              </a:rPr>
              <a:t> </a:t>
            </a:r>
          </a:p>
        </p:txBody>
      </p:sp>
      <p:sp>
        <p:nvSpPr>
          <p:cNvPr id="381963" name="Rectangle 11"/>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b="1" dirty="0">
                <a:solidFill>
                  <a:srgbClr val="00FFFF"/>
                </a:solidFill>
              </a:rPr>
              <a:t>Proper turns - there are many different techniques.                  </a:t>
            </a:r>
          </a:p>
        </p:txBody>
      </p:sp>
      <p:sp>
        <p:nvSpPr>
          <p:cNvPr id="381964" name="Rectangle 12"/>
          <p:cNvSpPr>
            <a:spLocks noChangeArrowheads="1"/>
          </p:cNvSpPr>
          <p:nvPr/>
        </p:nvSpPr>
        <p:spPr bwMode="auto">
          <a:xfrm>
            <a:off x="457200" y="4078288"/>
            <a:ext cx="8686800" cy="304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lnSpc>
                <a:spcPct val="110000"/>
              </a:lnSpc>
            </a:pPr>
            <a:r>
              <a:rPr lang="en-US" sz="1600" b="1">
                <a:solidFill>
                  <a:srgbClr val="00FFFF"/>
                </a:solidFill>
              </a:rPr>
              <a:t>The Push-pull Method:</a:t>
            </a:r>
          </a:p>
          <a:p>
            <a:pPr eaLnBrk="1" hangingPunct="1">
              <a:lnSpc>
                <a:spcPct val="110000"/>
              </a:lnSpc>
            </a:pPr>
            <a:r>
              <a:rPr lang="en-US" sz="1600" b="1">
                <a:solidFill>
                  <a:schemeClr val="bg1"/>
                </a:solidFill>
              </a:rPr>
              <a:t>The hands grip the wheel on opposite sides at the same height, usually 10 to 2. The hands alternate the grip, moving up and down the wheel at the same height. One     hand pulls the wheel down to the bottom where it meets the other hand at 6 o'clock position. Changing grips, the opposite hand pushes the wheel to the top where the hands touch at 12 o'clock,  ready to change again for the pull down; etc.</a:t>
            </a:r>
            <a:r>
              <a:rPr lang="en-US" sz="1600">
                <a:solidFill>
                  <a:schemeClr val="bg1"/>
                </a:solidFill>
              </a:rPr>
              <a:t> </a:t>
            </a:r>
          </a:p>
          <a:p>
            <a:pPr eaLnBrk="1" hangingPunct="1">
              <a:lnSpc>
                <a:spcPct val="110000"/>
              </a:lnSpc>
            </a:pPr>
            <a:r>
              <a:rPr lang="en-US" sz="1600" b="1">
                <a:solidFill>
                  <a:schemeClr val="bg1"/>
                </a:solidFill>
              </a:rPr>
              <a:t>When the steering is turned to the desired amount, both hands hold the wheel   opposite and at the same height as each other.</a:t>
            </a:r>
            <a:r>
              <a:rPr lang="en-US" sz="1600">
                <a:solidFill>
                  <a:schemeClr val="bg1"/>
                </a:solidFill>
              </a:rPr>
              <a:t> </a:t>
            </a:r>
            <a:r>
              <a:rPr lang="en-US" sz="1600" b="1">
                <a:solidFill>
                  <a:schemeClr val="bg1"/>
                </a:solidFill>
              </a:rPr>
              <a:t>To straighten the wheel, reverse the procedure. The last hand to 'feed in' is the first hand to 'feed out'.</a:t>
            </a:r>
            <a:r>
              <a:rPr lang="en-US" sz="1600">
                <a:solidFill>
                  <a:schemeClr val="bg1"/>
                </a:solidFill>
              </a:rPr>
              <a:t> </a:t>
            </a:r>
            <a:br>
              <a:rPr lang="en-US" sz="1600">
                <a:solidFill>
                  <a:schemeClr val="bg1"/>
                </a:solidFill>
              </a:rPr>
            </a:br>
            <a:endParaRPr lang="en-US" sz="1600">
              <a:solidFill>
                <a:schemeClr val="bg1"/>
              </a:solidFill>
            </a:endParaRPr>
          </a:p>
          <a:p>
            <a:pPr eaLnBrk="1" hangingPunct="1">
              <a:lnSpc>
                <a:spcPct val="110000"/>
              </a:lnSpc>
            </a:pPr>
            <a:endParaRPr lang="en-US" sz="1600">
              <a:solidFill>
                <a:schemeClr val="bg1"/>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81966"/>
                                        </p:tgtEl>
                                        <p:attrNameLst>
                                          <p:attrName>style.visibility</p:attrName>
                                        </p:attrNameLst>
                                      </p:cBhvr>
                                      <p:to>
                                        <p:strVal val="visible"/>
                                      </p:to>
                                    </p:set>
                                    <p:animEffect transition="in" filter="wipe(up)">
                                      <p:cBhvr>
                                        <p:cTn id="7" dur="500"/>
                                        <p:tgtEl>
                                          <p:spTgt spid="381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81962"/>
                                        </p:tgtEl>
                                        <p:attrNameLst>
                                          <p:attrName>style.visibility</p:attrName>
                                        </p:attrNameLst>
                                      </p:cBhvr>
                                      <p:to>
                                        <p:strVal val="visible"/>
                                      </p:to>
                                    </p:set>
                                    <p:animEffect transition="in" filter="wipe(up)">
                                      <p:cBhvr>
                                        <p:cTn id="12" dur="500"/>
                                        <p:tgtEl>
                                          <p:spTgt spid="3819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81964"/>
                                        </p:tgtEl>
                                        <p:attrNameLst>
                                          <p:attrName>style.visibility</p:attrName>
                                        </p:attrNameLst>
                                      </p:cBhvr>
                                      <p:to>
                                        <p:strVal val="visible"/>
                                      </p:to>
                                    </p:set>
                                    <p:animEffect transition="in" filter="wipe(up)">
                                      <p:cBhvr>
                                        <p:cTn id="17" dur="500"/>
                                        <p:tgtEl>
                                          <p:spTgt spid="381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2" grpId="0"/>
      <p:bldP spid="38196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1210</Words>
  <Application>Microsoft Office PowerPoint</Application>
  <PresentationFormat>On-screen Show (4:3)</PresentationFormat>
  <Paragraphs>177</Paragraphs>
  <Slides>34</Slides>
  <Notes>0</Notes>
  <HiddenSlides>0</HiddenSlides>
  <MMClips>5</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34</vt:i4>
      </vt:variant>
    </vt:vector>
  </HeadingPairs>
  <TitlesOfParts>
    <vt:vector size="38" baseType="lpstr">
      <vt:lpstr>Default Design</vt:lpstr>
      <vt:lpstr>5_Default Design</vt:lpstr>
      <vt:lpstr>Packager Shell Object</vt:lpstr>
      <vt:lpstr>Slide</vt:lpstr>
      <vt:lpstr>PowerPoint Presentation</vt:lpstr>
      <vt:lpstr>Residential </vt:lpstr>
      <vt:lpstr>Getting started</vt:lpstr>
      <vt:lpstr>     Also inspect the tires, noticing if any appear to low. </vt:lpstr>
      <vt:lpstr>Inside Pre-driving: Starting Procedure</vt:lpstr>
      <vt:lpstr>Inside Pre-driving: Starting Procedure</vt:lpstr>
      <vt:lpstr>     Potentially dangerous if airbag deployed: possible injuries to hands, arms, chest and face.</vt:lpstr>
      <vt:lpstr>4 and 8 is now recommended – This is                          the location of the hand holds on the wheel.</vt:lpstr>
      <vt:lpstr>PowerPoint Presentation</vt:lpstr>
      <vt:lpstr>You want to pull away from the curb. You have signaled and you are checking this outside mirror. After this car passes, what must you still do?</vt:lpstr>
      <vt:lpstr>PowerPoint Presentation</vt:lpstr>
      <vt:lpstr>Checking and Analyzing Intersections</vt:lpstr>
      <vt:lpstr>How many stop signs do you  see at this intersection?</vt:lpstr>
      <vt:lpstr>How many stop signs do you see          at this intersection?</vt:lpstr>
      <vt:lpstr>PowerPoint Presentation</vt:lpstr>
      <vt:lpstr>   What have you analyzed about this intersection?</vt:lpstr>
      <vt:lpstr>PowerPoint Presentation</vt:lpstr>
      <vt:lpstr>How many feet before your turn must  you signal in a residential area?</vt:lpstr>
      <vt:lpstr>PowerPoint Presentation</vt:lpstr>
      <vt:lpstr> HAND SIGNALS</vt:lpstr>
      <vt:lpstr>PowerPoint Presentation</vt:lpstr>
      <vt:lpstr>PowerPoint Presentation</vt:lpstr>
      <vt:lpstr>PowerPoint Presentation</vt:lpstr>
      <vt:lpstr>  What must you do at this blind intersection?</vt:lpstr>
      <vt:lpstr>Easing up to see better</vt:lpstr>
      <vt:lpstr>Easing up to see better</vt:lpstr>
      <vt:lpstr>Easing up to see better</vt:lpstr>
      <vt:lpstr> More checking and  Analyzing Intersections</vt:lpstr>
      <vt:lpstr>PowerPoint Presentation</vt:lpstr>
      <vt:lpstr>What should you be doing? </vt:lpstr>
      <vt:lpstr>What have you analyzed about this intersection?</vt:lpstr>
      <vt:lpstr>She has already analyzed the intersection;  (uncontrolled) but, what else should she be doing?</vt:lpstr>
      <vt:lpstr>PowerPoint Presentation</vt:lpstr>
      <vt:lpstr>We are at a stop sign intending to turn left,          does that van have to stop at the intersection?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2010-10-22T01:07:34Z</dcterms:created>
  <dcterms:modified xsi:type="dcterms:W3CDTF">2014-07-01T18:49:06Z</dcterms:modified>
</cp:coreProperties>
</file>