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50" r:id="rId2"/>
    <p:sldMasterId id="2147483651" r:id="rId3"/>
    <p:sldMasterId id="2147483722" r:id="rId4"/>
  </p:sldMasterIdLst>
  <p:notesMasterIdLst>
    <p:notesMasterId r:id="rId29"/>
  </p:notesMasterIdLst>
  <p:handoutMasterIdLst>
    <p:handoutMasterId r:id="rId30"/>
  </p:handoutMasterIdLst>
  <p:sldIdLst>
    <p:sldId id="568" r:id="rId5"/>
    <p:sldId id="264" r:id="rId6"/>
    <p:sldId id="430" r:id="rId7"/>
    <p:sldId id="469" r:id="rId8"/>
    <p:sldId id="551" r:id="rId9"/>
    <p:sldId id="552" r:id="rId10"/>
    <p:sldId id="559" r:id="rId11"/>
    <p:sldId id="560" r:id="rId12"/>
    <p:sldId id="561" r:id="rId13"/>
    <p:sldId id="471" r:id="rId14"/>
    <p:sldId id="376" r:id="rId15"/>
    <p:sldId id="348" r:id="rId16"/>
    <p:sldId id="565" r:id="rId17"/>
    <p:sldId id="460" r:id="rId18"/>
    <p:sldId id="481" r:id="rId19"/>
    <p:sldId id="482" r:id="rId20"/>
    <p:sldId id="503" r:id="rId21"/>
    <p:sldId id="549" r:id="rId22"/>
    <p:sldId id="427" r:id="rId23"/>
    <p:sldId id="550" r:id="rId24"/>
    <p:sldId id="526" r:id="rId25"/>
    <p:sldId id="538" r:id="rId26"/>
    <p:sldId id="539" r:id="rId27"/>
    <p:sldId id="537" r:id="rId28"/>
  </p:sldIdLst>
  <p:sldSz cx="9144000" cy="6858000" type="screen4x3"/>
  <p:notesSz cx="6858000" cy="93138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9900"/>
    <a:srgbClr val="996633"/>
    <a:srgbClr val="4D4D4D"/>
    <a:srgbClr val="CCFF66"/>
    <a:srgbClr val="99FF66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.xml"/><Relationship Id="rId13" Type="http://schemas.openxmlformats.org/officeDocument/2006/relationships/slide" Target="slides/slide23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22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1.xml"/><Relationship Id="rId11" Type="http://schemas.openxmlformats.org/officeDocument/2006/relationships/slide" Target="slides/slide19.xml"/><Relationship Id="rId5" Type="http://schemas.openxmlformats.org/officeDocument/2006/relationships/slide" Target="slides/slide10.xml"/><Relationship Id="rId10" Type="http://schemas.openxmlformats.org/officeDocument/2006/relationships/slide" Target="slides/slide17.xml"/><Relationship Id="rId4" Type="http://schemas.openxmlformats.org/officeDocument/2006/relationships/slide" Target="slides/slide9.xml"/><Relationship Id="rId9" Type="http://schemas.openxmlformats.org/officeDocument/2006/relationships/slide" Target="slides/slide15.xml"/><Relationship Id="rId14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817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4817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922630-E752-4129-B0E7-571F1C75F0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2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24085"/>
            <a:ext cx="5029200" cy="41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17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48170"/>
            <a:ext cx="2971800" cy="46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86AE0F-81A8-4427-A2BE-DBEC44630B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6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3A5-5AFF-4FF8-A6EA-2ABCF939DC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3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1022D-1673-4ECE-B443-276F6AEF5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0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0D7-F694-4C64-86AA-736B6FAFC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28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9BA4AD-E350-40E3-A0B9-E1E649AC5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5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BA8CAB-9CD2-45E1-8D63-9C5CDBFA3E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7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B8446-AE9D-4B4C-AE1B-7BDC29F856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6556-751E-4747-806F-A8C53CFEC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73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2C380-E54D-42E5-8FB0-7E9693056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C76D1-F82D-47CC-AF9E-2AA536F64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92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5CE7B-62DD-45EE-A6F7-1EDE8A825D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7703F-0215-4139-810E-2CC76B46B7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B4812-2F42-4ED3-BC92-F6548ADD8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2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18A8C-70C9-4240-A0D0-EE765C0A5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5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2F515-013A-4833-8755-FF97396386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85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142D2-B081-43C1-8AB0-3B1A685AB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4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8653B-3DEE-4CD3-B86A-37C9F69B7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9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5C5AE-EB18-410A-A7E0-AAC4B41359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4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6ECB0-4D14-4123-8EBC-E793A5848C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759FE-3F3E-4B1C-B3F8-1F2959AE08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2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CBB63-5B8C-4F47-B9FB-ECD40550A3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85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BEFE1-3370-419D-A944-014C1A9648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30A9F-E020-466F-AECD-F83C18D6B4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9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FBAC1-81FE-496B-BD0E-771F112AC6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29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BDC23-20F2-46B5-B2C8-608AD01FE1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F46F4-0013-408A-A222-BF579FC0F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29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8C331-8BAF-4724-AC22-6161D88B7A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85E45-E668-4A33-A845-C68B73A2C7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7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EFB15-80B2-4EFF-A746-CCA9BC3B38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20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D6563-C405-49FB-A844-8D8E10538B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79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00455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3492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5441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2267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671A3-A0A3-43D6-88C7-6DB5C694F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06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0566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80035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2269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2195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00470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15038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83842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96167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46937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27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A929-B5DA-4247-BA16-A37C710D07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FE761-1C8E-4833-8D7B-C569A94349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12CF7-ED08-4BED-BEA5-FBDD456B9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1E108-BB76-4A80-9ECB-10F646E784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4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69A2B-F19F-48A0-BEC9-331CA466F5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5FD391-76A1-42E4-A1DE-3916F3AF77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06F9F93-2E6C-4312-ACCE-D497D15A6B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9A95E8-AFB0-42CF-9887-D34A1C5326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5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5" Type="http://schemas.openxmlformats.org/officeDocument/2006/relationships/image" Target="../media/image13.gi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RIVER%20EDUCATION\DRIVER%20EDUCATION%20FILES\D%20R%20I%20V%20E%20R%20S%20%20%20%20E%20D%20%20%20%20C%20O%20U%20R%20S%20E%20S\Drivers%20Edge%20-%20RR%20ST%20and%20RD\Drivers%20Edge%20RR%20ST%202007-2010%20PPTX\Residential%20part%202\theme%20music.mid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audio" Target="../media/audio1.wav"/><Relationship Id="rId5" Type="http://schemas.openxmlformats.org/officeDocument/2006/relationships/image" Target="../media/image13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audio" Target="../media/audio2.wav"/><Relationship Id="rId5" Type="http://schemas.openxmlformats.org/officeDocument/2006/relationships/image" Target="../media/image13.gi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457200" y="6172200"/>
            <a:ext cx="8229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2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 – Residential – part 2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4579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8" name="j007371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07501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0" name="Picture 2" descr="MVC-004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tx1"/>
          </a:solidFill>
          <a:ln/>
        </p:spPr>
        <p:txBody>
          <a:bodyPr/>
          <a:lstStyle/>
          <a:p>
            <a:r>
              <a:rPr lang="en-US" sz="2800" b="1">
                <a:solidFill>
                  <a:srgbClr val="00FFFF"/>
                </a:solidFill>
              </a:rPr>
              <a:t>On this multiple track crossing, this </a:t>
            </a:r>
            <a:r>
              <a:rPr lang="en-US" sz="2800" b="1" i="1">
                <a:solidFill>
                  <a:srgbClr val="00FFFF"/>
                </a:solidFill>
              </a:rPr>
              <a:t>stopped train</a:t>
            </a:r>
            <a:r>
              <a:rPr lang="en-US" sz="2800" b="1">
                <a:solidFill>
                  <a:srgbClr val="00FFFF"/>
                </a:solidFill>
              </a:rPr>
              <a:t> may obscure your visibility of another_______train</a:t>
            </a:r>
            <a:endParaRPr lang="en-US" sz="2800" b="1">
              <a:solidFill>
                <a:schemeClr val="accent1"/>
              </a:solidFill>
            </a:endParaRPr>
          </a:p>
        </p:txBody>
      </p:sp>
      <p:pic>
        <p:nvPicPr>
          <p:cNvPr id="324612" name="Picture 4" descr="r_r_crossing_upclose_lc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9223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3" name="WordArt 5"/>
          <p:cNvSpPr>
            <a:spLocks noChangeArrowheads="1" noChangeShapeType="1" noTextEdit="1"/>
          </p:cNvSpPr>
          <p:nvPr/>
        </p:nvSpPr>
        <p:spPr bwMode="auto">
          <a:xfrm>
            <a:off x="6781800" y="914400"/>
            <a:ext cx="1143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moving</a:t>
            </a:r>
          </a:p>
        </p:txBody>
      </p:sp>
      <p:sp>
        <p:nvSpPr>
          <p:cNvPr id="324614" name="AutoShape 6"/>
          <p:cNvSpPr>
            <a:spLocks noChangeArrowheads="1"/>
          </p:cNvSpPr>
          <p:nvPr/>
        </p:nvSpPr>
        <p:spPr bwMode="auto">
          <a:xfrm>
            <a:off x="228600" y="3886200"/>
            <a:ext cx="2743200" cy="25908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3200" b="1"/>
              <a:t>STOP</a:t>
            </a:r>
          </a:p>
          <a:p>
            <a:pPr algn="ctr">
              <a:lnSpc>
                <a:spcPct val="80000"/>
              </a:lnSpc>
            </a:pPr>
            <a:r>
              <a:rPr lang="en-US" sz="3200" b="1"/>
              <a:t>and</a:t>
            </a:r>
          </a:p>
          <a:p>
            <a:pPr algn="ctr">
              <a:lnSpc>
                <a:spcPct val="80000"/>
              </a:lnSpc>
            </a:pPr>
            <a:r>
              <a:rPr lang="en-US" sz="3200" b="1"/>
              <a:t>THINK</a:t>
            </a:r>
          </a:p>
        </p:txBody>
      </p:sp>
      <p:sp>
        <p:nvSpPr>
          <p:cNvPr id="324615" name="AutoShape 7"/>
          <p:cNvSpPr>
            <a:spLocks noChangeArrowheads="1"/>
          </p:cNvSpPr>
          <p:nvPr/>
        </p:nvSpPr>
        <p:spPr bwMode="auto">
          <a:xfrm>
            <a:off x="228600" y="3886200"/>
            <a:ext cx="2743200" cy="25908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000" b="1"/>
              <a:t>If you took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a chance going 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around the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lowered gate,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would you 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survive a</a:t>
            </a:r>
          </a:p>
          <a:p>
            <a:pPr algn="ctr">
              <a:lnSpc>
                <a:spcPct val="80000"/>
              </a:lnSpc>
            </a:pPr>
            <a:r>
              <a:rPr lang="en-US" sz="2000" b="1"/>
              <a:t>collision?</a:t>
            </a:r>
          </a:p>
        </p:txBody>
      </p:sp>
      <p:sp>
        <p:nvSpPr>
          <p:cNvPr id="324616" name="AutoShape 8"/>
          <p:cNvSpPr>
            <a:spLocks noChangeArrowheads="1"/>
          </p:cNvSpPr>
          <p:nvPr/>
        </p:nvSpPr>
        <p:spPr bwMode="auto">
          <a:xfrm>
            <a:off x="228600" y="3886200"/>
            <a:ext cx="2743200" cy="2667000"/>
          </a:xfrm>
          <a:prstGeom prst="octagon">
            <a:avLst>
              <a:gd name="adj" fmla="val 28801"/>
            </a:avLst>
          </a:prstGeom>
          <a:gradFill rotWithShape="0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FFFF00"/>
                </a:solidFill>
              </a:rPr>
              <a:t>Never do it!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Your life is 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worth more 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than saving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a couple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of minutes.</a:t>
            </a:r>
            <a:endParaRPr lang="en-US" sz="20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46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4618"/>
                </p:tgtEl>
              </p:cMediaNode>
            </p:audio>
          </p:childTnLst>
        </p:cTn>
      </p:par>
    </p:tnLst>
    <p:bldLst>
      <p:bldP spid="324613" grpId="0" animBg="1"/>
      <p:bldP spid="324614" grpId="0" animBg="1" autoUpdateAnimBg="0"/>
      <p:bldP spid="324615" grpId="0" animBg="1" autoUpdateAnimBg="0"/>
      <p:bldP spid="32461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MVC-004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chemeClr val="tx1"/>
          </a:solidFill>
          <a:ln/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What is the fine for going around a lowered  crossing gate </a:t>
            </a:r>
            <a:r>
              <a:rPr lang="en-US" sz="2800" b="1">
                <a:solidFill>
                  <a:schemeClr val="accent1"/>
                </a:solidFill>
              </a:rPr>
              <a:t>either as a pedestrian or a vehicle?</a:t>
            </a:r>
          </a:p>
        </p:txBody>
      </p:sp>
      <p:pic>
        <p:nvPicPr>
          <p:cNvPr id="155653" name="Picture 5" descr="Mvc-004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3656013" cy="5181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4" name="Picture 6" descr="r_r_crossing_upclose_lc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9223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r>
              <a:rPr lang="en-US" sz="4000">
                <a:solidFill>
                  <a:srgbClr val="00FFFF"/>
                </a:solidFill>
              </a:rPr>
              <a:t>Watch for that second train</a:t>
            </a:r>
          </a:p>
        </p:txBody>
      </p:sp>
      <p:sp>
        <p:nvSpPr>
          <p:cNvPr id="122897" name="Rectangle 1041"/>
          <p:cNvSpPr>
            <a:spLocks noChangeArrowheads="1"/>
          </p:cNvSpPr>
          <p:nvPr/>
        </p:nvSpPr>
        <p:spPr bwMode="auto">
          <a:xfrm>
            <a:off x="2438400" y="4114800"/>
            <a:ext cx="4114800" cy="4572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hlink"/>
                </a:solidFill>
              </a:rPr>
              <a:t>Movie will play – RR crossing</a:t>
            </a:r>
          </a:p>
        </p:txBody>
      </p:sp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>
                <a:solidFill>
                  <a:srgbClr val="00FFFF"/>
                </a:solidFill>
              </a:rPr>
              <a:t>Watch for that second train</a:t>
            </a:r>
          </a:p>
        </p:txBody>
      </p:sp>
      <p:pic>
        <p:nvPicPr>
          <p:cNvPr id="467972" name="Train Vide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2" fill="hold"/>
                                        <p:tgtEl>
                                          <p:spTgt spid="467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34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797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7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7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97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rgbClr val="00FFFF"/>
                </a:solidFill>
              </a:rPr>
              <a:t> Pedestrians, cyclists and</a:t>
            </a:r>
            <a:br>
              <a:rPr lang="en-US" sz="3200" b="1">
                <a:solidFill>
                  <a:srgbClr val="00FFFF"/>
                </a:solidFill>
              </a:rPr>
            </a:br>
            <a:r>
              <a:rPr lang="en-US" sz="3200" b="1">
                <a:solidFill>
                  <a:srgbClr val="00FFFF"/>
                </a:solidFill>
              </a:rPr>
              <a:t> other hazards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00"/>
            <a:ext cx="8839200" cy="6859208"/>
          </a:xfrm>
          <a:prstGeom prst="rect">
            <a:avLst/>
          </a:prstGeom>
        </p:spPr>
      </p:pic>
      <p:sp>
        <p:nvSpPr>
          <p:cNvPr id="3348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8839200" cy="1143000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FFFF"/>
                </a:solidFill>
              </a:rPr>
              <a:t>W</a:t>
            </a:r>
            <a:r>
              <a:rPr lang="en-US" sz="2800" b="1" dirty="0" smtClean="0">
                <a:solidFill>
                  <a:srgbClr val="00FFFF"/>
                </a:solidFill>
              </a:rPr>
              <a:t>hat should you be noticing in this scene?</a:t>
            </a:r>
            <a:endParaRPr lang="en-US" sz="2800" b="1" dirty="0">
              <a:solidFill>
                <a:srgbClr val="00FFFF"/>
              </a:solidFill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6274022"/>
            <a:ext cx="9144000" cy="609600"/>
          </a:xfrm>
          <a:solidFill>
            <a:schemeClr val="tx1"/>
          </a:solidFill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 algn="ctr">
              <a:buFontTx/>
              <a:buNone/>
            </a:pPr>
            <a:r>
              <a:rPr lang="en-US" sz="1800" b="1">
                <a:solidFill>
                  <a:srgbClr val="CC99FF"/>
                </a:solidFill>
              </a:rPr>
              <a:t>  SOMEONE  STANDING  ON  OTHER  SIDE  OF  PICK-UP TRUCK!</a:t>
            </a:r>
          </a:p>
        </p:txBody>
      </p:sp>
      <p:sp>
        <p:nvSpPr>
          <p:cNvPr id="334852" name="Line 4"/>
          <p:cNvSpPr>
            <a:spLocks noChangeShapeType="1"/>
          </p:cNvSpPr>
          <p:nvPr/>
        </p:nvSpPr>
        <p:spPr bwMode="auto">
          <a:xfrm flipH="1" flipV="1">
            <a:off x="5851083" y="5640977"/>
            <a:ext cx="2286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5" name="Rectangle 7"/>
          <p:cNvSpPr>
            <a:spLocks noChangeArrowheads="1"/>
          </p:cNvSpPr>
          <p:nvPr/>
        </p:nvSpPr>
        <p:spPr bwMode="auto">
          <a:xfrm>
            <a:off x="-19235" y="1303538"/>
            <a:ext cx="672483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Get in the habit of looking in, </a:t>
            </a:r>
            <a:r>
              <a:rPr lang="en-US" b="1" dirty="0" smtClean="0">
                <a:solidFill>
                  <a:schemeClr val="bg1"/>
                </a:solidFill>
              </a:rPr>
              <a:t>around 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nd </a:t>
            </a:r>
            <a:r>
              <a:rPr lang="en-US" b="1" dirty="0">
                <a:solidFill>
                  <a:schemeClr val="bg1"/>
                </a:solidFill>
              </a:rPr>
              <a:t>beneath parked vehicles.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 autoUpdateAnimBg="0"/>
      <p:bldP spid="334852" grpId="0" animBg="1"/>
      <p:bldP spid="3348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335875" name="Picture 3" descr="MVC-005S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458200" cy="16002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car </a:t>
            </a:r>
            <a:r>
              <a:rPr lang="en-US" sz="2400" b="1" i="1" dirty="0">
                <a:solidFill>
                  <a:schemeClr val="bg1"/>
                </a:solidFill>
              </a:rPr>
              <a:t>doors opening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distracted shoppers crossing the </a:t>
            </a:r>
            <a:r>
              <a:rPr lang="en-US" sz="2400" b="1" i="1" dirty="0" smtClean="0">
                <a:solidFill>
                  <a:schemeClr val="bg1"/>
                </a:solidFill>
              </a:rPr>
              <a:t>street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children</a:t>
            </a:r>
            <a:endParaRPr lang="en-US" sz="2400" b="1" i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335877" name="Picture 5" descr="irish_kid_shy_kicking_ground_md_clr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0" y="152400"/>
            <a:ext cx="5638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CC99FF"/>
                </a:solidFill>
              </a:rPr>
              <a:t>Obviously, you should go very_________.</a:t>
            </a:r>
          </a:p>
        </p:txBody>
      </p:sp>
      <p:sp>
        <p:nvSpPr>
          <p:cNvPr id="335879" name="WordArt 7"/>
          <p:cNvSpPr>
            <a:spLocks noChangeArrowheads="1" noChangeShapeType="1" noTextEdit="1"/>
          </p:cNvSpPr>
          <p:nvPr/>
        </p:nvSpPr>
        <p:spPr bwMode="auto">
          <a:xfrm>
            <a:off x="4191000" y="304800"/>
            <a:ext cx="1066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slow</a:t>
            </a: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152400" y="4114800"/>
            <a:ext cx="899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 i="1" dirty="0">
                <a:solidFill>
                  <a:srgbClr val="00FFFF"/>
                </a:solidFill>
              </a:rPr>
              <a:t>WHAT  ARE  SOME  HAZARDS  AT </a:t>
            </a:r>
            <a:r>
              <a:rPr lang="en-US" b="1" i="1" dirty="0" smtClean="0">
                <a:solidFill>
                  <a:srgbClr val="00FFFF"/>
                </a:solidFill>
              </a:rPr>
              <a:t>GARAGE  </a:t>
            </a:r>
            <a:r>
              <a:rPr lang="en-US" b="1" i="1" dirty="0">
                <a:solidFill>
                  <a:srgbClr val="00FFFF"/>
                </a:solidFill>
              </a:rPr>
              <a:t>SALE  SITES?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5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5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6" grpId="0" build="p" autoUpdateAnimBg="0"/>
      <p:bldP spid="335878" grpId="0" animBg="1" autoUpdateAnimBg="0"/>
      <p:bldP spid="3358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1" name="runn384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unning soun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258763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79" name="WordArt 3"/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413385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What  about  joggers ?</a:t>
            </a:r>
          </a:p>
        </p:txBody>
      </p:sp>
      <p:sp>
        <p:nvSpPr>
          <p:cNvPr id="357382" name="Rectangle 6"/>
          <p:cNvSpPr>
            <a:spLocks noChangeArrowheads="1"/>
          </p:cNvSpPr>
          <p:nvPr/>
        </p:nvSpPr>
        <p:spPr bwMode="auto">
          <a:xfrm>
            <a:off x="3962400" y="3505200"/>
            <a:ext cx="5334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2083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57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7381"/>
                </p:tgtEl>
              </p:cMediaNode>
            </p:audio>
          </p:childTnLst>
        </p:cTn>
      </p:par>
    </p:tnLst>
    <p:bldLst>
      <p:bldP spid="3573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P102033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79" name="Rectangle 3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solidFill>
                  <a:srgbClr val="66FFFF"/>
                </a:solidFill>
              </a:rPr>
              <a:t>Is this man jogging on </a:t>
            </a:r>
            <a:br>
              <a:rPr lang="en-US" sz="2800" b="1">
                <a:solidFill>
                  <a:srgbClr val="66FFFF"/>
                </a:solidFill>
              </a:rPr>
            </a:br>
            <a:r>
              <a:rPr lang="en-US" sz="2800" b="1">
                <a:solidFill>
                  <a:srgbClr val="66FFFF"/>
                </a:solidFill>
              </a:rPr>
              <a:t>the proper side of the roadway?</a:t>
            </a:r>
          </a:p>
        </p:txBody>
      </p:sp>
      <p:sp>
        <p:nvSpPr>
          <p:cNvPr id="434180" name="Rectangle 4"/>
          <p:cNvSpPr>
            <a:spLocks noChangeArrowheads="1"/>
          </p:cNvSpPr>
          <p:nvPr/>
        </p:nvSpPr>
        <p:spPr bwMode="auto">
          <a:xfrm>
            <a:off x="990600" y="6096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/>
              <a:t>YES, always face traffic.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4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8" name="Picture 6" descr="P1000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</p:spPr>
        <p:txBody>
          <a:bodyPr/>
          <a:lstStyle/>
          <a:p>
            <a:r>
              <a:rPr lang="en-US" sz="3200" b="1">
                <a:solidFill>
                  <a:srgbClr val="00FFFF"/>
                </a:solidFill>
              </a:rPr>
              <a:t/>
            </a:r>
            <a:br>
              <a:rPr lang="en-US" sz="3200" b="1">
                <a:solidFill>
                  <a:srgbClr val="00FFFF"/>
                </a:solidFill>
              </a:rPr>
            </a:br>
            <a:r>
              <a:rPr lang="en-US" sz="3200" b="1">
                <a:solidFill>
                  <a:srgbClr val="00FFFF"/>
                </a:solidFill>
              </a:rPr>
              <a:t>Why is this dangerous?</a:t>
            </a:r>
            <a:br>
              <a:rPr lang="en-US" sz="3200" b="1">
                <a:solidFill>
                  <a:srgbClr val="00FFFF"/>
                </a:solidFill>
              </a:rPr>
            </a:br>
            <a:endParaRPr lang="en-US" sz="3200" b="1">
              <a:solidFill>
                <a:schemeClr val="hlink"/>
              </a:solidFill>
            </a:endParaRPr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5181600"/>
            <a:ext cx="9144000" cy="1685925"/>
          </a:xfrm>
          <a:solidFill>
            <a:schemeClr val="tx1"/>
          </a:solidFill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400" b="1" i="1">
                <a:solidFill>
                  <a:srgbClr val="00FFFF"/>
                </a:solidFill>
              </a:rPr>
              <a:t>    </a:t>
            </a:r>
            <a:r>
              <a:rPr lang="en-US" sz="2400" b="1" i="1">
                <a:solidFill>
                  <a:schemeClr val="hlink"/>
                </a:solidFill>
              </a:rPr>
              <a:t>THIS </a:t>
            </a:r>
            <a:r>
              <a:rPr lang="en-US" sz="2400" b="1" i="1">
                <a:solidFill>
                  <a:srgbClr val="00FFFF"/>
                </a:solidFill>
              </a:rPr>
              <a:t> </a:t>
            </a:r>
            <a:r>
              <a:rPr lang="en-US" sz="2400" b="1" i="1">
                <a:solidFill>
                  <a:schemeClr val="hlink"/>
                </a:solidFill>
              </a:rPr>
              <a:t>JOGGER  CANNOT  SEE </a:t>
            </a:r>
          </a:p>
          <a:p>
            <a:pPr algn="ctr">
              <a:buFontTx/>
              <a:buNone/>
            </a:pPr>
            <a:r>
              <a:rPr lang="en-US" sz="2400" b="1" i="1">
                <a:solidFill>
                  <a:schemeClr val="hlink"/>
                </a:solidFill>
              </a:rPr>
              <a:t>VEHICLES  APPROACHING.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5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3" name="theme musi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sz="3600" b="1">
                <a:solidFill>
                  <a:srgbClr val="33CCFF"/>
                </a:solidFill>
              </a:rPr>
              <a:t>Residential – part 2</a:t>
            </a: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62000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88" y="1371600"/>
            <a:ext cx="12827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5204" name="Picture 4" descr="P1020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</a:rPr>
              <a:t>  </a:t>
            </a:r>
            <a:r>
              <a:rPr lang="en-US" sz="2800" b="1">
                <a:solidFill>
                  <a:srgbClr val="00FFFF"/>
                </a:solidFill>
              </a:rPr>
              <a:t>     You want to turn right, what are you concerned about? What will you do here?</a:t>
            </a:r>
          </a:p>
        </p:txBody>
      </p:sp>
      <p:sp>
        <p:nvSpPr>
          <p:cNvPr id="435206" name="Rectangle 6"/>
          <p:cNvSpPr>
            <a:spLocks noChangeArrowheads="1"/>
          </p:cNvSpPr>
          <p:nvPr/>
        </p:nvSpPr>
        <p:spPr bwMode="auto">
          <a:xfrm>
            <a:off x="0" y="4648200"/>
            <a:ext cx="6705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solidFill>
                  <a:srgbClr val="FFFF00"/>
                </a:solidFill>
              </a:rPr>
              <a:t>                          Stop and wait!</a:t>
            </a:r>
            <a:endParaRPr lang="en-US" sz="2800" b="1">
              <a:solidFill>
                <a:srgbClr val="00FF00"/>
              </a:solidFill>
            </a:endParaRPr>
          </a:p>
        </p:txBody>
      </p:sp>
      <p:sp>
        <p:nvSpPr>
          <p:cNvPr id="435207" name="Oval 7"/>
          <p:cNvSpPr>
            <a:spLocks noChangeArrowheads="1"/>
          </p:cNvSpPr>
          <p:nvPr/>
        </p:nvSpPr>
        <p:spPr bwMode="auto">
          <a:xfrm>
            <a:off x="6096000" y="3581400"/>
            <a:ext cx="609600" cy="914400"/>
          </a:xfrm>
          <a:prstGeom prst="ellips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5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6" grpId="0" build="p" autoUpdateAnimBg="0"/>
      <p:bldP spid="4352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P1010156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15875"/>
            <a:ext cx="7764462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 dirty="0">
                <a:solidFill>
                  <a:schemeClr val="hlink"/>
                </a:solidFill>
              </a:rPr>
              <a:t>    Also, when leaving an alley, building, private road or driveway, you must ________ before the crosswalk.       </a:t>
            </a:r>
            <a:r>
              <a:rPr lang="en-US" b="1" dirty="0" smtClean="0">
                <a:solidFill>
                  <a:schemeClr val="hlink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You </a:t>
            </a:r>
            <a:r>
              <a:rPr lang="en-US" b="1" dirty="0">
                <a:solidFill>
                  <a:schemeClr val="bg1"/>
                </a:solidFill>
              </a:rPr>
              <a:t>must then yield to all traffic and pedestrians.</a:t>
            </a:r>
          </a:p>
          <a:p>
            <a:pPr marL="342900" indent="-342900" algn="ctr">
              <a:spcBef>
                <a:spcPct val="2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1800" b="1" dirty="0">
                <a:solidFill>
                  <a:schemeClr val="hlink"/>
                </a:solidFill>
              </a:rPr>
              <a:t>                                               </a:t>
            </a:r>
          </a:p>
        </p:txBody>
      </p:sp>
      <p:sp>
        <p:nvSpPr>
          <p:cNvPr id="394244" name="WordArt 4"/>
          <p:cNvSpPr>
            <a:spLocks noChangeArrowheads="1" noChangeShapeType="1" noTextEdit="1"/>
          </p:cNvSpPr>
          <p:nvPr/>
        </p:nvSpPr>
        <p:spPr bwMode="auto">
          <a:xfrm>
            <a:off x="3962400" y="457200"/>
            <a:ext cx="11430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stop</a:t>
            </a:r>
          </a:p>
        </p:txBody>
      </p:sp>
      <p:sp>
        <p:nvSpPr>
          <p:cNvPr id="394245" name="Line 5"/>
          <p:cNvSpPr>
            <a:spLocks noChangeShapeType="1"/>
          </p:cNvSpPr>
          <p:nvPr/>
        </p:nvSpPr>
        <p:spPr bwMode="auto">
          <a:xfrm flipH="1" flipV="1">
            <a:off x="2819400" y="5334000"/>
            <a:ext cx="762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4246" name="Picture 6" descr="PE07007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887678">
            <a:off x="6858000" y="3505200"/>
            <a:ext cx="3746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7" name="Picture 7" descr="j00903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5" t="12679" r="82231" b="2536"/>
          <a:stretch>
            <a:fillRect/>
          </a:stretch>
        </p:blipFill>
        <p:spPr bwMode="auto">
          <a:xfrm rot="1241727" flipH="1">
            <a:off x="6934200" y="4652963"/>
            <a:ext cx="381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8" name="Freeform 8"/>
          <p:cNvSpPr>
            <a:spLocks/>
          </p:cNvSpPr>
          <p:nvPr/>
        </p:nvSpPr>
        <p:spPr bwMode="auto">
          <a:xfrm>
            <a:off x="7096125" y="3827463"/>
            <a:ext cx="155575" cy="211137"/>
          </a:xfrm>
          <a:custGeom>
            <a:avLst/>
            <a:gdLst>
              <a:gd name="T0" fmla="*/ 0 w 98"/>
              <a:gd name="T1" fmla="*/ 117 h 133"/>
              <a:gd name="T2" fmla="*/ 62 w 98"/>
              <a:gd name="T3" fmla="*/ 133 h 133"/>
              <a:gd name="T4" fmla="*/ 82 w 98"/>
              <a:gd name="T5" fmla="*/ 92 h 133"/>
              <a:gd name="T6" fmla="*/ 87 w 98"/>
              <a:gd name="T7" fmla="*/ 77 h 133"/>
              <a:gd name="T8" fmla="*/ 97 w 98"/>
              <a:gd name="T9" fmla="*/ 0 h 133"/>
              <a:gd name="T10" fmla="*/ 0 w 98"/>
              <a:gd name="T11" fmla="*/ 117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" h="133">
                <a:moveTo>
                  <a:pt x="0" y="117"/>
                </a:moveTo>
                <a:cubicBezTo>
                  <a:pt x="26" y="109"/>
                  <a:pt x="38" y="124"/>
                  <a:pt x="62" y="133"/>
                </a:cubicBezTo>
                <a:cubicBezTo>
                  <a:pt x="79" y="114"/>
                  <a:pt x="70" y="127"/>
                  <a:pt x="82" y="92"/>
                </a:cubicBezTo>
                <a:cubicBezTo>
                  <a:pt x="84" y="87"/>
                  <a:pt x="87" y="77"/>
                  <a:pt x="87" y="77"/>
                </a:cubicBezTo>
                <a:cubicBezTo>
                  <a:pt x="98" y="10"/>
                  <a:pt x="97" y="36"/>
                  <a:pt x="97" y="0"/>
                </a:cubicBezTo>
                <a:lnTo>
                  <a:pt x="0" y="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49" name="Freeform 9"/>
          <p:cNvSpPr>
            <a:spLocks/>
          </p:cNvSpPr>
          <p:nvPr/>
        </p:nvSpPr>
        <p:spPr bwMode="auto">
          <a:xfrm>
            <a:off x="6908800" y="4595813"/>
            <a:ext cx="196850" cy="254000"/>
          </a:xfrm>
          <a:custGeom>
            <a:avLst/>
            <a:gdLst>
              <a:gd name="T0" fmla="*/ 83 w 124"/>
              <a:gd name="T1" fmla="*/ 143 h 160"/>
              <a:gd name="T2" fmla="*/ 6 w 124"/>
              <a:gd name="T3" fmla="*/ 153 h 160"/>
              <a:gd name="T4" fmla="*/ 16 w 124"/>
              <a:gd name="T5" fmla="*/ 107 h 160"/>
              <a:gd name="T6" fmla="*/ 67 w 124"/>
              <a:gd name="T7" fmla="*/ 0 h 160"/>
              <a:gd name="T8" fmla="*/ 123 w 124"/>
              <a:gd name="T9" fmla="*/ 46 h 160"/>
              <a:gd name="T10" fmla="*/ 98 w 124"/>
              <a:gd name="T11" fmla="*/ 112 h 160"/>
              <a:gd name="T12" fmla="*/ 83 w 124"/>
              <a:gd name="T13" fmla="*/ 14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4" h="160">
                <a:moveTo>
                  <a:pt x="83" y="143"/>
                </a:moveTo>
                <a:cubicBezTo>
                  <a:pt x="39" y="153"/>
                  <a:pt x="61" y="160"/>
                  <a:pt x="6" y="153"/>
                </a:cubicBezTo>
                <a:cubicBezTo>
                  <a:pt x="0" y="130"/>
                  <a:pt x="0" y="124"/>
                  <a:pt x="16" y="107"/>
                </a:cubicBezTo>
                <a:cubicBezTo>
                  <a:pt x="31" y="69"/>
                  <a:pt x="31" y="24"/>
                  <a:pt x="67" y="0"/>
                </a:cubicBezTo>
                <a:cubicBezTo>
                  <a:pt x="116" y="8"/>
                  <a:pt x="100" y="11"/>
                  <a:pt x="123" y="46"/>
                </a:cubicBezTo>
                <a:cubicBezTo>
                  <a:pt x="119" y="79"/>
                  <a:pt x="124" y="95"/>
                  <a:pt x="98" y="112"/>
                </a:cubicBezTo>
                <a:cubicBezTo>
                  <a:pt x="87" y="145"/>
                  <a:pt x="99" y="143"/>
                  <a:pt x="83" y="143"/>
                </a:cubicBezTo>
                <a:close/>
              </a:path>
            </a:pathLst>
          </a:custGeom>
          <a:solidFill>
            <a:srgbClr val="9FB3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50" name="Freeform 10"/>
          <p:cNvSpPr>
            <a:spLocks/>
          </p:cNvSpPr>
          <p:nvPr/>
        </p:nvSpPr>
        <p:spPr bwMode="auto">
          <a:xfrm>
            <a:off x="7129463" y="4548188"/>
            <a:ext cx="120650" cy="144462"/>
          </a:xfrm>
          <a:custGeom>
            <a:avLst/>
            <a:gdLst>
              <a:gd name="T0" fmla="*/ 76 w 76"/>
              <a:gd name="T1" fmla="*/ 81 h 91"/>
              <a:gd name="T2" fmla="*/ 61 w 76"/>
              <a:gd name="T3" fmla="*/ 86 h 91"/>
              <a:gd name="T4" fmla="*/ 30 w 76"/>
              <a:gd name="T5" fmla="*/ 81 h 91"/>
              <a:gd name="T6" fmla="*/ 0 w 76"/>
              <a:gd name="T7" fmla="*/ 71 h 91"/>
              <a:gd name="T8" fmla="*/ 41 w 76"/>
              <a:gd name="T9" fmla="*/ 0 h 91"/>
              <a:gd name="T10" fmla="*/ 51 w 76"/>
              <a:gd name="T11" fmla="*/ 30 h 91"/>
              <a:gd name="T12" fmla="*/ 56 w 76"/>
              <a:gd name="T13" fmla="*/ 46 h 91"/>
              <a:gd name="T14" fmla="*/ 76 w 76"/>
              <a:gd name="T15" fmla="*/ 8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91">
                <a:moveTo>
                  <a:pt x="76" y="81"/>
                </a:moveTo>
                <a:cubicBezTo>
                  <a:pt x="76" y="81"/>
                  <a:pt x="66" y="84"/>
                  <a:pt x="61" y="86"/>
                </a:cubicBezTo>
                <a:cubicBezTo>
                  <a:pt x="51" y="84"/>
                  <a:pt x="40" y="83"/>
                  <a:pt x="30" y="81"/>
                </a:cubicBezTo>
                <a:cubicBezTo>
                  <a:pt x="20" y="78"/>
                  <a:pt x="0" y="71"/>
                  <a:pt x="0" y="71"/>
                </a:cubicBezTo>
                <a:cubicBezTo>
                  <a:pt x="7" y="49"/>
                  <a:pt x="24" y="16"/>
                  <a:pt x="41" y="0"/>
                </a:cubicBezTo>
                <a:cubicBezTo>
                  <a:pt x="44" y="10"/>
                  <a:pt x="48" y="20"/>
                  <a:pt x="51" y="30"/>
                </a:cubicBezTo>
                <a:cubicBezTo>
                  <a:pt x="53" y="35"/>
                  <a:pt x="56" y="46"/>
                  <a:pt x="56" y="46"/>
                </a:cubicBezTo>
                <a:cubicBezTo>
                  <a:pt x="62" y="91"/>
                  <a:pt x="48" y="90"/>
                  <a:pt x="76" y="81"/>
                </a:cubicBezTo>
                <a:close/>
              </a:path>
            </a:pathLst>
          </a:custGeom>
          <a:solidFill>
            <a:srgbClr val="5F64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51" name="Freeform 11"/>
          <p:cNvSpPr>
            <a:spLocks/>
          </p:cNvSpPr>
          <p:nvPr/>
        </p:nvSpPr>
        <p:spPr bwMode="auto">
          <a:xfrm>
            <a:off x="7234238" y="4733925"/>
            <a:ext cx="141287" cy="209550"/>
          </a:xfrm>
          <a:custGeom>
            <a:avLst/>
            <a:gdLst>
              <a:gd name="T0" fmla="*/ 36 w 89"/>
              <a:gd name="T1" fmla="*/ 0 h 132"/>
              <a:gd name="T2" fmla="*/ 10 w 89"/>
              <a:gd name="T3" fmla="*/ 51 h 132"/>
              <a:gd name="T4" fmla="*/ 5 w 89"/>
              <a:gd name="T5" fmla="*/ 132 h 132"/>
              <a:gd name="T6" fmla="*/ 46 w 89"/>
              <a:gd name="T7" fmla="*/ 117 h 132"/>
              <a:gd name="T8" fmla="*/ 76 w 89"/>
              <a:gd name="T9" fmla="*/ 107 h 132"/>
              <a:gd name="T10" fmla="*/ 66 w 89"/>
              <a:gd name="T11" fmla="*/ 10 h 132"/>
              <a:gd name="T12" fmla="*/ 36 w 89"/>
              <a:gd name="T13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132">
                <a:moveTo>
                  <a:pt x="36" y="0"/>
                </a:moveTo>
                <a:cubicBezTo>
                  <a:pt x="25" y="16"/>
                  <a:pt x="16" y="32"/>
                  <a:pt x="10" y="51"/>
                </a:cubicBezTo>
                <a:cubicBezTo>
                  <a:pt x="4" y="87"/>
                  <a:pt x="0" y="95"/>
                  <a:pt x="5" y="132"/>
                </a:cubicBezTo>
                <a:cubicBezTo>
                  <a:pt x="31" y="114"/>
                  <a:pt x="8" y="127"/>
                  <a:pt x="46" y="117"/>
                </a:cubicBezTo>
                <a:cubicBezTo>
                  <a:pt x="56" y="114"/>
                  <a:pt x="76" y="107"/>
                  <a:pt x="76" y="107"/>
                </a:cubicBezTo>
                <a:cubicBezTo>
                  <a:pt x="89" y="74"/>
                  <a:pt x="76" y="42"/>
                  <a:pt x="66" y="10"/>
                </a:cubicBezTo>
                <a:cubicBezTo>
                  <a:pt x="63" y="0"/>
                  <a:pt x="36" y="0"/>
                  <a:pt x="36" y="0"/>
                </a:cubicBezTo>
                <a:close/>
              </a:path>
            </a:pathLst>
          </a:custGeom>
          <a:solidFill>
            <a:srgbClr val="1B19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52" name="Line 12"/>
          <p:cNvSpPr>
            <a:spLocks noChangeShapeType="1"/>
          </p:cNvSpPr>
          <p:nvPr/>
        </p:nvSpPr>
        <p:spPr bwMode="auto">
          <a:xfrm flipV="1">
            <a:off x="7086600" y="4572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53" name="Freeform 13"/>
          <p:cNvSpPr>
            <a:spLocks/>
          </p:cNvSpPr>
          <p:nvPr/>
        </p:nvSpPr>
        <p:spPr bwMode="auto">
          <a:xfrm>
            <a:off x="7110413" y="4003675"/>
            <a:ext cx="127000" cy="204788"/>
          </a:xfrm>
          <a:custGeom>
            <a:avLst/>
            <a:gdLst>
              <a:gd name="T0" fmla="*/ 0 w 80"/>
              <a:gd name="T1" fmla="*/ 2 h 129"/>
              <a:gd name="T2" fmla="*/ 34 w 80"/>
              <a:gd name="T3" fmla="*/ 67 h 129"/>
              <a:gd name="T4" fmla="*/ 51 w 80"/>
              <a:gd name="T5" fmla="*/ 97 h 129"/>
              <a:gd name="T6" fmla="*/ 54 w 80"/>
              <a:gd name="T7" fmla="*/ 107 h 129"/>
              <a:gd name="T8" fmla="*/ 71 w 80"/>
              <a:gd name="T9" fmla="*/ 84 h 129"/>
              <a:gd name="T10" fmla="*/ 68 w 80"/>
              <a:gd name="T11" fmla="*/ 6 h 129"/>
              <a:gd name="T12" fmla="*/ 0 w 80"/>
              <a:gd name="T13" fmla="*/ 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29">
                <a:moveTo>
                  <a:pt x="0" y="2"/>
                </a:moveTo>
                <a:cubicBezTo>
                  <a:pt x="23" y="11"/>
                  <a:pt x="6" y="47"/>
                  <a:pt x="34" y="67"/>
                </a:cubicBezTo>
                <a:cubicBezTo>
                  <a:pt x="41" y="77"/>
                  <a:pt x="44" y="87"/>
                  <a:pt x="51" y="97"/>
                </a:cubicBezTo>
                <a:cubicBezTo>
                  <a:pt x="52" y="100"/>
                  <a:pt x="52" y="104"/>
                  <a:pt x="54" y="107"/>
                </a:cubicBezTo>
                <a:cubicBezTo>
                  <a:pt x="72" y="129"/>
                  <a:pt x="68" y="95"/>
                  <a:pt x="71" y="84"/>
                </a:cubicBezTo>
                <a:cubicBezTo>
                  <a:pt x="70" y="58"/>
                  <a:pt x="80" y="29"/>
                  <a:pt x="68" y="6"/>
                </a:cubicBezTo>
                <a:cubicBezTo>
                  <a:pt x="65" y="0"/>
                  <a:pt x="13" y="0"/>
                  <a:pt x="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animBg="1" autoUpdateAnimBg="0"/>
      <p:bldP spid="394244" grpId="0" animBg="1"/>
      <p:bldP spid="3942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r>
              <a:rPr lang="en-US" sz="4000">
                <a:solidFill>
                  <a:srgbClr val="00FFFF"/>
                </a:solidFill>
              </a:rPr>
              <a:t>Commentary Driving</a:t>
            </a:r>
          </a:p>
        </p:txBody>
      </p:sp>
      <p:sp>
        <p:nvSpPr>
          <p:cNvPr id="415747" name="WordArt 3"/>
          <p:cNvSpPr>
            <a:spLocks noChangeArrowheads="1" noChangeShapeType="1" noTextEdit="1"/>
          </p:cNvSpPr>
          <p:nvPr/>
        </p:nvSpPr>
        <p:spPr bwMode="auto">
          <a:xfrm rot="-804068">
            <a:off x="2057400" y="4343400"/>
            <a:ext cx="536257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804068" scaled="1"/>
                </a:gradFill>
                <a:latin typeface="Arial Black"/>
              </a:rPr>
              <a:t> an example of it</a:t>
            </a:r>
          </a:p>
        </p:txBody>
      </p:sp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762000" y="1828800"/>
            <a:ext cx="7772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A good practice to develop                    your scanning ability.</a:t>
            </a:r>
          </a:p>
        </p:txBody>
      </p: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5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build="p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1" name="Rectangle 3"/>
          <p:cNvSpPr>
            <a:spLocks noChangeArrowheads="1"/>
          </p:cNvSpPr>
          <p:nvPr/>
        </p:nvSpPr>
        <p:spPr bwMode="auto">
          <a:xfrm>
            <a:off x="3429000" y="5486400"/>
            <a:ext cx="2438400" cy="3810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hlink"/>
                </a:solidFill>
                <a:latin typeface="Times New Roman" pitchFamily="18" charset="0"/>
              </a:rPr>
              <a:t>Movie will play</a:t>
            </a:r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  <a:noFill/>
          <a:ln/>
        </p:spPr>
        <p:txBody>
          <a:bodyPr/>
          <a:lstStyle/>
          <a:p>
            <a:r>
              <a:rPr lang="en-US" sz="4000">
                <a:solidFill>
                  <a:srgbClr val="00FFFF"/>
                </a:solidFill>
              </a:rPr>
              <a:t>Commentary Driving</a:t>
            </a:r>
          </a:p>
        </p:txBody>
      </p:sp>
    </p:spTree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  <a:noFill/>
          <a:ln/>
        </p:spPr>
        <p:txBody>
          <a:bodyPr/>
          <a:lstStyle/>
          <a:p>
            <a:r>
              <a:rPr lang="en-US" sz="40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Commentary Driving</a:t>
            </a:r>
          </a:p>
        </p:txBody>
      </p:sp>
      <p:pic>
        <p:nvPicPr>
          <p:cNvPr id="3" name="commentary driving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3.90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562100"/>
            <a:ext cx="5486400" cy="4114800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685800" y="441960"/>
            <a:ext cx="7772400" cy="115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Commentary Driving</a:t>
            </a:r>
            <a:endParaRPr lang="en-US" sz="4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9" name="Picture 3" descr="hh00526_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27"/>
          <a:stretch>
            <a:fillRect/>
          </a:stretch>
        </p:blipFill>
        <p:spPr bwMode="auto">
          <a:xfrm>
            <a:off x="1600200" y="914400"/>
            <a:ext cx="6096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0" name="Rectangle 4"/>
          <p:cNvSpPr>
            <a:spLocks noGrp="1" noChangeArrowheads="1"/>
          </p:cNvSpPr>
          <p:nvPr>
            <p:ph type="title"/>
          </p:nvPr>
        </p:nvSpPr>
        <p:spPr>
          <a:xfrm>
            <a:off x="3505200" y="3886200"/>
            <a:ext cx="5638800" cy="1752600"/>
          </a:xfrm>
        </p:spPr>
        <p:txBody>
          <a:bodyPr/>
          <a:lstStyle/>
          <a:p>
            <a:r>
              <a:rPr lang="en-US" sz="2400" b="1">
                <a:solidFill>
                  <a:srgbClr val="CC99FF"/>
                </a:solidFill>
              </a:rPr>
              <a:t>  RAILROAD</a:t>
            </a:r>
            <a:br>
              <a:rPr lang="en-US" sz="2400" b="1">
                <a:solidFill>
                  <a:srgbClr val="CC99FF"/>
                </a:solidFill>
              </a:rPr>
            </a:br>
            <a:r>
              <a:rPr lang="en-US" sz="2400" b="1">
                <a:solidFill>
                  <a:srgbClr val="CC99FF"/>
                </a:solidFill>
              </a:rPr>
              <a:t> SITUATIONS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j007368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07501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563" name="Picture 3" descr="P10007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12954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FFFF"/>
                </a:solidFill>
              </a:rPr>
              <a:t>What must you do at all</a:t>
            </a:r>
            <a:br>
              <a:rPr lang="en-US" sz="3200" b="1">
                <a:solidFill>
                  <a:srgbClr val="00FFFF"/>
                </a:solidFill>
              </a:rPr>
            </a:br>
            <a:r>
              <a:rPr lang="en-US" sz="3200" b="1">
                <a:solidFill>
                  <a:srgbClr val="00FFFF"/>
                </a:solidFill>
              </a:rPr>
              <a:t> railroad crossings?</a:t>
            </a: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"/>
            <a:ext cx="7315200" cy="1066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  Slow down and check both ways.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2400" b="1">
                <a:solidFill>
                  <a:schemeClr val="accent2"/>
                </a:solidFill>
              </a:rPr>
              <a:t>   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000" numSld="2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562"/>
                </p:tgtEl>
              </p:cMediaNode>
            </p:audio>
          </p:childTnLst>
        </p:cTn>
      </p:par>
    </p:tnLst>
    <p:bldLst>
      <p:bldP spid="322566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DSCF0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27" name="Rectangle 3"/>
          <p:cNvSpPr>
            <a:spLocks noChangeArrowheads="1"/>
          </p:cNvSpPr>
          <p:nvPr/>
        </p:nvSpPr>
        <p:spPr bwMode="auto">
          <a:xfrm>
            <a:off x="228600" y="38100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    Slow down and check both ways.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   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DSCF0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87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228600" y="381000"/>
            <a:ext cx="7315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    Slow down and check both ways.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   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j007368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07501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07" name="Picture 3" descr="P10007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08" name="Picture 4" descr="r_r_crossing_upclose_lc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8747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7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12954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FFFF"/>
                </a:solidFill>
              </a:rPr>
              <a:t>What must you do at this</a:t>
            </a:r>
            <a:br>
              <a:rPr lang="en-US" sz="3200" b="1">
                <a:solidFill>
                  <a:srgbClr val="00FFFF"/>
                </a:solidFill>
              </a:rPr>
            </a:br>
            <a:r>
              <a:rPr lang="en-US" sz="3200" b="1">
                <a:solidFill>
                  <a:srgbClr val="00FFFF"/>
                </a:solidFill>
              </a:rPr>
              <a:t> railroad crossing?</a:t>
            </a: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609600" y="457200"/>
            <a:ext cx="5562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   You must stop when</a:t>
            </a:r>
          </a:p>
          <a:p>
            <a:pPr algn="ctr"/>
            <a:r>
              <a:rPr lang="en-US" b="1">
                <a:solidFill>
                  <a:schemeClr val="accent2"/>
                </a:solidFill>
              </a:rPr>
              <a:t> the lights begin flashing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6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6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000" numSld="2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6706"/>
                </p:tgtEl>
              </p:cMediaNode>
            </p:audio>
          </p:childTnLst>
        </p:cTn>
      </p:par>
    </p:tnLst>
    <p:bldLst>
      <p:bldP spid="456709" grpId="0" animBg="1"/>
      <p:bldP spid="45671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j007369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07481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1" name="Picture 3" descr="MVC-002S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9144000" cy="13716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b="1">
                <a:solidFill>
                  <a:srgbClr val="00FFFF"/>
                </a:solidFill>
              </a:rPr>
              <a:t>    Any idea what type of                     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b="1">
                <a:solidFill>
                  <a:srgbClr val="00FFFF"/>
                </a:solidFill>
              </a:rPr>
              <a:t>      train this might be?</a:t>
            </a:r>
          </a:p>
        </p:txBody>
      </p:sp>
      <p:pic>
        <p:nvPicPr>
          <p:cNvPr id="457733" name="Picture 5" descr="r_r_crossing_upclose_lc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1219200"/>
            <a:ext cx="8747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7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77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458756" name="Picture 4" descr="MVC-00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757" name="Rectangle 5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b="1">
                <a:solidFill>
                  <a:srgbClr val="00FFFF"/>
                </a:solidFill>
              </a:rPr>
              <a:t>    Your wait here could be several minutes.                    </a:t>
            </a:r>
          </a:p>
        </p:txBody>
      </p:sp>
      <p:sp>
        <p:nvSpPr>
          <p:cNvPr id="458758" name="Rectangle 6"/>
          <p:cNvSpPr>
            <a:spLocks noChangeArrowheads="1"/>
          </p:cNvSpPr>
          <p:nvPr/>
        </p:nvSpPr>
        <p:spPr bwMode="auto">
          <a:xfrm>
            <a:off x="0" y="3048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b="1" dirty="0"/>
              <a:t>    Freight Train…Shift to park                                and relax your </a:t>
            </a:r>
            <a:r>
              <a:rPr lang="en-US" b="1" dirty="0" smtClean="0"/>
              <a:t>foot…after a car                      stops behind you.</a:t>
            </a:r>
            <a:endParaRPr lang="en-US" b="1" dirty="0"/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b="1" dirty="0"/>
          </a:p>
        </p:txBody>
      </p:sp>
      <p:pic>
        <p:nvPicPr>
          <p:cNvPr id="458759" name="Picture 7" descr="r_r_crossing_upclose_lc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8747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8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8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57" grpId="0" animBg="1"/>
      <p:bldP spid="458758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Office PowerPoint</Application>
  <PresentationFormat>On-screen Show (4:3)</PresentationFormat>
  <Paragraphs>72</Paragraphs>
  <Slides>24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Default Design</vt:lpstr>
      <vt:lpstr>2_Default Design</vt:lpstr>
      <vt:lpstr>3_Default Design</vt:lpstr>
      <vt:lpstr>5_Default Design</vt:lpstr>
      <vt:lpstr>PowerPoint Presentation</vt:lpstr>
      <vt:lpstr>Residential – part 2</vt:lpstr>
      <vt:lpstr>  RAILROAD  SITUATIONS</vt:lpstr>
      <vt:lpstr>What must you do at all  railroad crossings?</vt:lpstr>
      <vt:lpstr>PowerPoint Presentation</vt:lpstr>
      <vt:lpstr>PowerPoint Presentation</vt:lpstr>
      <vt:lpstr>What must you do at this  railroad crossing?</vt:lpstr>
      <vt:lpstr>PowerPoint Presentation</vt:lpstr>
      <vt:lpstr>PowerPoint Presentation</vt:lpstr>
      <vt:lpstr>On this multiple track crossing, this stopped train may obscure your visibility of another_______train</vt:lpstr>
      <vt:lpstr>What is the fine for going around a lowered  crossing gate either as a pedestrian or a vehicle?</vt:lpstr>
      <vt:lpstr>Watch for that second train</vt:lpstr>
      <vt:lpstr>PowerPoint Presentation</vt:lpstr>
      <vt:lpstr> Pedestrians, cyclists and  other hazards</vt:lpstr>
      <vt:lpstr>What should you be noticing in this scene?</vt:lpstr>
      <vt:lpstr>PowerPoint Presentation</vt:lpstr>
      <vt:lpstr>PowerPoint Presentation</vt:lpstr>
      <vt:lpstr>PowerPoint Presentation</vt:lpstr>
      <vt:lpstr> Why is this dangerous? </vt:lpstr>
      <vt:lpstr>PowerPoint Presentation</vt:lpstr>
      <vt:lpstr>PowerPoint Presentation</vt:lpstr>
      <vt:lpstr>Commentary Driving</vt:lpstr>
      <vt:lpstr>Commentary Driving</vt:lpstr>
      <vt:lpstr>Commentary Driving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2010-10-22T01:28:02Z</dcterms:created>
  <dcterms:modified xsi:type="dcterms:W3CDTF">2014-07-01T19:29:27Z</dcterms:modified>
</cp:coreProperties>
</file>