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id" ContentType="audio/unknown"/>
  <Default Extension="WAV" ContentType="audio/wav"/>
  <Default Extension="gif" ContentType="image/gif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4" r:id="rId2"/>
  </p:sldMasterIdLst>
  <p:handoutMasterIdLst>
    <p:handoutMasterId r:id="rId23"/>
  </p:handoutMasterIdLst>
  <p:sldIdLst>
    <p:sldId id="369" r:id="rId3"/>
    <p:sldId id="285" r:id="rId4"/>
    <p:sldId id="305" r:id="rId5"/>
    <p:sldId id="338" r:id="rId6"/>
    <p:sldId id="304" r:id="rId7"/>
    <p:sldId id="300" r:id="rId8"/>
    <p:sldId id="302" r:id="rId9"/>
    <p:sldId id="303" r:id="rId10"/>
    <p:sldId id="306" r:id="rId11"/>
    <p:sldId id="362" r:id="rId12"/>
    <p:sldId id="337" r:id="rId13"/>
    <p:sldId id="307" r:id="rId14"/>
    <p:sldId id="308" r:id="rId15"/>
    <p:sldId id="310" r:id="rId16"/>
    <p:sldId id="311" r:id="rId17"/>
    <p:sldId id="360" r:id="rId18"/>
    <p:sldId id="361" r:id="rId19"/>
    <p:sldId id="312" r:id="rId20"/>
    <p:sldId id="365" r:id="rId21"/>
    <p:sldId id="343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70D0"/>
    <a:srgbClr val="2980FF"/>
    <a:srgbClr val="1775FF"/>
    <a:srgbClr val="0066FF"/>
    <a:srgbClr val="00FF00"/>
    <a:srgbClr val="944EC8"/>
    <a:srgbClr val="A50021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 varScale="1">
        <p:scale>
          <a:sx n="107" d="100"/>
          <a:sy n="107" d="100"/>
        </p:scale>
        <p:origin x="-84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9.xml"/><Relationship Id="rId7" Type="http://schemas.openxmlformats.org/officeDocument/2006/relationships/slide" Target="slides/slide20.xml"/><Relationship Id="rId2" Type="http://schemas.openxmlformats.org/officeDocument/2006/relationships/slide" Target="slides/slide7.xml"/><Relationship Id="rId1" Type="http://schemas.openxmlformats.org/officeDocument/2006/relationships/slide" Target="slides/slide6.xml"/><Relationship Id="rId6" Type="http://schemas.openxmlformats.org/officeDocument/2006/relationships/slide" Target="slides/slide19.xml"/><Relationship Id="rId5" Type="http://schemas.openxmlformats.org/officeDocument/2006/relationships/slide" Target="slides/slide11.xml"/><Relationship Id="rId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1827D3-029E-401C-8556-86F077965A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53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EF4E0-96F8-43E4-9547-0345852AEF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6819A-EA49-4458-936F-FB7F003F0B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33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687BC-17CB-46C8-93E9-CDC1DB252D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61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B0A1DAB-E979-41EC-94C9-98975DD0F8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36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7405EBC-9863-41ED-8862-5ADEE69E3C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49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EE559-8BB4-4448-B153-AD8DA03D4C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7738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59D06-06E3-44D8-AB36-A9F5F419FC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88839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E461E-C914-49AF-9A07-A65BD7AE27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916265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409D9-D7BE-41FD-98D0-B6E73C0F0D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905893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7E496-EDD4-4295-977A-A99A4CBA1E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36609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27458-2DE5-4A90-A18E-05ECDE0865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03191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BA712-B7AA-4D34-A88F-91E9B5FB66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22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61F91-D815-4A18-86DE-F517E738FE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47697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D58C3-D77A-45A8-A9EB-18CE73F101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320847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3A058-70AB-4EF1-85C3-9CEC168564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40536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07989-9766-436B-AF3F-6BFB2C1FD1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57993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C5504-1C94-4D68-922F-E051B2AB23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60568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B3076-DCF7-46BF-98D2-5E390BB6AA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20654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7DB19-B378-4450-B144-8A6D04F8D0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91245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D8A1C-0F8A-4403-A517-10C625DA7A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45574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646D2-8C1B-420E-A0E5-10579E202B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86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991AE-9849-46EF-9997-AFF3866ADA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46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4A9A8-F4D4-47EF-9027-2AE182F18A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81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D7337-17F1-4648-9DE5-3ECE23627B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21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6AAA3-59ED-4588-8968-28EB8988AE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2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A416A3-7748-4C33-B043-9304BF0232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03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05E5D7-0F7A-4779-A83E-08CE9F3D42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11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99FF"/>
            </a:gs>
            <a:gs pos="100000">
              <a:srgbClr val="FF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D20E48-2C54-42C6-BA28-AE0457F3565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BFA"/>
            </a:gs>
            <a:gs pos="30000">
              <a:srgbClr val="C4D6EB"/>
            </a:gs>
            <a:gs pos="60001">
              <a:srgbClr val="85C2FF"/>
            </a:gs>
            <a:gs pos="100000">
              <a:srgbClr val="5E9E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68E3D23-9D01-4DE6-8DF5-B520AE1C9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38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ransition spd="slow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" Type="http://schemas.openxmlformats.org/officeDocument/2006/relationships/audio" Target="file:///C:\Driver%20Education\FILES%20%20FOR%20%20MAKING%20%20CDs\RR%20ST%202007-2010%20PPTX\Signs,%20Shapes%20and%20Colors\Animusic_-_Starship_Groove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4.png"/><Relationship Id="rId4" Type="http://schemas.openxmlformats.org/officeDocument/2006/relationships/image" Target="../media/image12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id"/><Relationship Id="rId1" Type="http://schemas.microsoft.com/office/2007/relationships/media" Target="../media/media1.mid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9.wm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usic_-_Starship_Groov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962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15"/>
          <p:cNvSpPr>
            <a:spLocks noChangeArrowheads="1" noChangeShapeType="1" noTextEdit="1"/>
          </p:cNvSpPr>
          <p:nvPr/>
        </p:nvSpPr>
        <p:spPr bwMode="auto">
          <a:xfrm>
            <a:off x="1219200" y="609600"/>
            <a:ext cx="6858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T H E  D R I V E R S   E D G E</a:t>
            </a:r>
            <a:endParaRPr lang="en-US" sz="3600" i="1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pic>
        <p:nvPicPr>
          <p:cNvPr id="5124" name="Picture 16" descr="monitor_accessories_information_highway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48000"/>
            <a:ext cx="279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17"/>
          <p:cNvSpPr>
            <a:spLocks noChangeArrowheads="1" noChangeShapeType="1" noTextEdit="1"/>
          </p:cNvSpPr>
          <p:nvPr/>
        </p:nvSpPr>
        <p:spPr bwMode="auto">
          <a:xfrm>
            <a:off x="1905000" y="2667000"/>
            <a:ext cx="5486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s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lides and videos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pic>
        <p:nvPicPr>
          <p:cNvPr id="5126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257800"/>
            <a:ext cx="641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19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9575"/>
            <a:ext cx="914400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0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1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505200" y="3505200"/>
            <a:ext cx="7086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2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562600" y="3505200"/>
            <a:ext cx="7086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WordArt 23"/>
          <p:cNvSpPr>
            <a:spLocks noChangeArrowheads="1" noChangeShapeType="1" noTextEdit="1"/>
          </p:cNvSpPr>
          <p:nvPr/>
        </p:nvSpPr>
        <p:spPr bwMode="auto">
          <a:xfrm>
            <a:off x="1752600" y="6096000"/>
            <a:ext cx="6019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Unit 5 – Safety Restraints   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sp>
        <p:nvSpPr>
          <p:cNvPr id="5132" name="WordArt 24"/>
          <p:cNvSpPr>
            <a:spLocks noChangeArrowheads="1" noChangeShapeType="1" noTextEdit="1"/>
          </p:cNvSpPr>
          <p:nvPr/>
        </p:nvSpPr>
        <p:spPr bwMode="auto">
          <a:xfrm>
            <a:off x="1752600" y="1600200"/>
            <a:ext cx="5486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I N T E R A C T I V E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sp>
        <p:nvSpPr>
          <p:cNvPr id="13" name="TextBox 2"/>
          <p:cNvSpPr txBox="1"/>
          <p:nvPr/>
        </p:nvSpPr>
        <p:spPr>
          <a:xfrm rot="20386928">
            <a:off x="344297" y="3986713"/>
            <a:ext cx="21707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 smtClean="0"/>
              <a:t>Partial lesson</a:t>
            </a:r>
          </a:p>
          <a:p>
            <a:r>
              <a:rPr lang="en-US" dirty="0" smtClean="0"/>
              <a:t>18</a:t>
            </a:r>
            <a:r>
              <a:rPr lang="en-US" dirty="0" smtClean="0"/>
              <a:t> </a:t>
            </a:r>
            <a:r>
              <a:rPr lang="en-US" dirty="0" smtClean="0"/>
              <a:t>of 47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0587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4343400" y="2057400"/>
            <a:ext cx="4343400" cy="34290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000" b="1"/>
          </a:p>
        </p:txBody>
      </p:sp>
      <p:sp>
        <p:nvSpPr>
          <p:cNvPr id="135171" name="WordArt 3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2843213" cy="1143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Seatbelts:</a:t>
            </a:r>
          </a:p>
        </p:txBody>
      </p:sp>
      <p:sp>
        <p:nvSpPr>
          <p:cNvPr id="135173" name="WordArt 5"/>
          <p:cNvSpPr>
            <a:spLocks noChangeArrowheads="1" noChangeShapeType="1" noTextEdit="1"/>
          </p:cNvSpPr>
          <p:nvPr/>
        </p:nvSpPr>
        <p:spPr bwMode="auto">
          <a:xfrm>
            <a:off x="4038600" y="457200"/>
            <a:ext cx="4038600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Narrow"/>
              </a:rPr>
              <a:t>How safety belts work</a:t>
            </a:r>
          </a:p>
        </p:txBody>
      </p:sp>
      <p:sp>
        <p:nvSpPr>
          <p:cNvPr id="135174" name="WordArt 6"/>
          <p:cNvSpPr>
            <a:spLocks noChangeArrowheads="1" noChangeShapeType="1" noTextEdit="1"/>
          </p:cNvSpPr>
          <p:nvPr/>
        </p:nvSpPr>
        <p:spPr bwMode="auto">
          <a:xfrm>
            <a:off x="4114800" y="914400"/>
            <a:ext cx="4038600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Narrow"/>
              </a:rPr>
              <a:t>and protect us in crashes. . .</a:t>
            </a:r>
          </a:p>
        </p:txBody>
      </p:sp>
      <p:sp>
        <p:nvSpPr>
          <p:cNvPr id="135175" name="Rectangle 7"/>
          <p:cNvSpPr>
            <a:spLocks noChangeArrowheads="1"/>
          </p:cNvSpPr>
          <p:nvPr/>
        </p:nvSpPr>
        <p:spPr bwMode="auto">
          <a:xfrm>
            <a:off x="381000" y="1905000"/>
            <a:ext cx="533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/>
              <a:t>      There are 2 crashes:</a:t>
            </a:r>
          </a:p>
        </p:txBody>
      </p:sp>
      <p:sp>
        <p:nvSpPr>
          <p:cNvPr id="135176" name="Rectangle 8"/>
          <p:cNvSpPr>
            <a:spLocks noChangeArrowheads="1"/>
          </p:cNvSpPr>
          <p:nvPr/>
        </p:nvSpPr>
        <p:spPr bwMode="auto">
          <a:xfrm>
            <a:off x="381000" y="2667000"/>
            <a:ext cx="533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/>
              <a:t>1) vehicle hitting the wall.</a:t>
            </a:r>
          </a:p>
        </p:txBody>
      </p:sp>
      <p:sp>
        <p:nvSpPr>
          <p:cNvPr id="135177" name="Rectangle 9"/>
          <p:cNvSpPr>
            <a:spLocks noChangeArrowheads="1"/>
          </p:cNvSpPr>
          <p:nvPr/>
        </p:nvSpPr>
        <p:spPr bwMode="auto">
          <a:xfrm>
            <a:off x="381000" y="3505200"/>
            <a:ext cx="3429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1"/>
              <a:t>2) unbelted people          hitting steering wheel, dashboard      or windshield.</a:t>
            </a:r>
          </a:p>
        </p:txBody>
      </p:sp>
      <p:sp>
        <p:nvSpPr>
          <p:cNvPr id="135178" name="WordArt 10"/>
          <p:cNvSpPr>
            <a:spLocks noChangeArrowheads="1" noChangeShapeType="1" noTextEdit="1"/>
          </p:cNvSpPr>
          <p:nvPr/>
        </p:nvSpPr>
        <p:spPr bwMode="auto">
          <a:xfrm>
            <a:off x="685800" y="5715000"/>
            <a:ext cx="3124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Narrow"/>
              </a:rPr>
              <a:t>The 2nd crash is</a:t>
            </a:r>
          </a:p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Narrow"/>
              </a:rPr>
              <a:t>the deadly one . . .</a:t>
            </a:r>
          </a:p>
        </p:txBody>
      </p:sp>
      <p:sp>
        <p:nvSpPr>
          <p:cNvPr id="135179" name="Rectangle 11"/>
          <p:cNvSpPr>
            <a:spLocks noChangeArrowheads="1"/>
          </p:cNvSpPr>
          <p:nvPr/>
        </p:nvSpPr>
        <p:spPr bwMode="auto">
          <a:xfrm>
            <a:off x="4343400" y="5410200"/>
            <a:ext cx="43434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700" i="1">
                <a:solidFill>
                  <a:schemeClr val="bg2"/>
                </a:solidFill>
              </a:rPr>
              <a:t>Courtesy of:  US Dept. of Transportation</a:t>
            </a:r>
          </a:p>
        </p:txBody>
      </p:sp>
      <p:pic>
        <p:nvPicPr>
          <p:cNvPr id="135184" name="seatbelt crash video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098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13" fill="hold"/>
                                        <p:tgtEl>
                                          <p:spTgt spid="135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3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5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518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5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5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184"/>
                  </p:tgtEl>
                </p:cond>
              </p:nextCondLst>
            </p:seq>
          </p:childTnLst>
        </p:cTn>
      </p:par>
    </p:tnLst>
    <p:bldLst>
      <p:bldP spid="135175" grpId="0" autoUpdateAnimBg="0"/>
      <p:bldP spid="135176" grpId="0" autoUpdateAnimBg="0"/>
      <p:bldP spid="135177" grpId="0"/>
      <p:bldP spid="1351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WordArt 2050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2843213" cy="1143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Seatbelts:</a:t>
            </a:r>
          </a:p>
        </p:txBody>
      </p:sp>
      <p:pic>
        <p:nvPicPr>
          <p:cNvPr id="93187" name="Picture 20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38400"/>
            <a:ext cx="2370138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88" name="Rectangle 2052"/>
          <p:cNvSpPr>
            <a:spLocks noChangeArrowheads="1"/>
          </p:cNvSpPr>
          <p:nvPr/>
        </p:nvSpPr>
        <p:spPr bwMode="auto">
          <a:xfrm>
            <a:off x="609600" y="1828800"/>
            <a:ext cx="4876800" cy="28194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3500" dir="2212194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b="1" i="1">
                <a:solidFill>
                  <a:srgbClr val="A50021"/>
                </a:solidFill>
              </a:rPr>
              <a:t>Since safety belts are</a:t>
            </a:r>
          </a:p>
          <a:p>
            <a:pPr algn="ctr">
              <a:lnSpc>
                <a:spcPct val="110000"/>
              </a:lnSpc>
            </a:pPr>
            <a:r>
              <a:rPr lang="en-US" b="1" i="1">
                <a:solidFill>
                  <a:srgbClr val="A50021"/>
                </a:solidFill>
              </a:rPr>
              <a:t>proven to be </a:t>
            </a:r>
          </a:p>
          <a:p>
            <a:pPr algn="ctr">
              <a:lnSpc>
                <a:spcPct val="110000"/>
              </a:lnSpc>
            </a:pPr>
            <a:r>
              <a:rPr lang="en-US" b="1" i="1">
                <a:solidFill>
                  <a:srgbClr val="A50021"/>
                </a:solidFill>
              </a:rPr>
              <a:t>very effective</a:t>
            </a:r>
            <a:r>
              <a:rPr lang="en-US" b="1">
                <a:solidFill>
                  <a:srgbClr val="A50021"/>
                </a:solidFill>
              </a:rPr>
              <a:t>…</a:t>
            </a:r>
          </a:p>
          <a:p>
            <a:pPr algn="ctr">
              <a:lnSpc>
                <a:spcPct val="110000"/>
              </a:lnSpc>
            </a:pPr>
            <a:r>
              <a:rPr lang="en-US" b="1" i="1">
                <a:solidFill>
                  <a:srgbClr val="FFFF00"/>
                </a:solidFill>
              </a:rPr>
              <a:t>why do some people </a:t>
            </a:r>
          </a:p>
          <a:p>
            <a:pPr algn="ctr">
              <a:lnSpc>
                <a:spcPct val="110000"/>
              </a:lnSpc>
            </a:pPr>
            <a:r>
              <a:rPr lang="en-US" b="1" i="1">
                <a:solidFill>
                  <a:srgbClr val="FFFF00"/>
                </a:solidFill>
              </a:rPr>
              <a:t>still not wear them?</a:t>
            </a:r>
          </a:p>
        </p:txBody>
      </p:sp>
      <p:sp>
        <p:nvSpPr>
          <p:cNvPr id="93189" name="Rectangle 2053"/>
          <p:cNvSpPr>
            <a:spLocks noChangeArrowheads="1"/>
          </p:cNvSpPr>
          <p:nvPr/>
        </p:nvSpPr>
        <p:spPr bwMode="auto">
          <a:xfrm>
            <a:off x="5715000" y="4724400"/>
            <a:ext cx="2971800" cy="1828800"/>
          </a:xfrm>
          <a:prstGeom prst="rect">
            <a:avLst/>
          </a:prstGeom>
          <a:gradFill rotWithShape="0">
            <a:gsLst>
              <a:gs pos="0">
                <a:srgbClr val="FF66FF"/>
              </a:gs>
              <a:gs pos="100000">
                <a:srgbClr val="FF66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8392" dir="1308085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Let’s examine 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common objections 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people give </a:t>
            </a:r>
            <a:r>
              <a:rPr lang="en-US" sz="2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</a:t>
            </a:r>
          </a:p>
          <a:p>
            <a:pPr algn="ctr"/>
            <a:r>
              <a:rPr lang="en-US" sz="2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not wearing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them...</a:t>
            </a:r>
          </a:p>
        </p:txBody>
      </p:sp>
      <p:sp>
        <p:nvSpPr>
          <p:cNvPr id="93190" name="WordArt 2054"/>
          <p:cNvSpPr>
            <a:spLocks noChangeArrowheads="1" noChangeShapeType="1" noTextEdit="1"/>
          </p:cNvSpPr>
          <p:nvPr/>
        </p:nvSpPr>
        <p:spPr bwMode="auto">
          <a:xfrm>
            <a:off x="4038600" y="457200"/>
            <a:ext cx="4038600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Narrow"/>
              </a:rPr>
              <a:t>How safety belts work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8" grpId="0" animBg="1" autoUpdateAnimBg="0"/>
      <p:bldP spid="93189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WordArt 2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2843213" cy="1143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Seatbelts: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304800" y="3505200"/>
            <a:ext cx="4343400" cy="7620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3500" dir="2212194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sz="1800" b="1"/>
              <a:t>How would you answer this?</a:t>
            </a: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152400" y="4800600"/>
            <a:ext cx="8686800" cy="1524000"/>
          </a:xfrm>
          <a:prstGeom prst="rect">
            <a:avLst/>
          </a:prstGeom>
          <a:gradFill rotWithShape="0">
            <a:gsLst>
              <a:gs pos="0">
                <a:srgbClr val="FF66FF"/>
              </a:gs>
              <a:gs pos="100000">
                <a:srgbClr val="FF66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8392" dir="1308085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 out of 4 collisions occur less than 25 miles from home.</a:t>
            </a:r>
          </a:p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More than 80% of all collisions occur at speeds less than 40 mph.</a:t>
            </a:r>
          </a:p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2/3 of all teens killed in car crashes are unbelted!</a:t>
            </a:r>
          </a:p>
          <a:p>
            <a:pPr algn="ctr">
              <a:lnSpc>
                <a:spcPct val="120000"/>
              </a:lnSpc>
            </a:pP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46" name="WordArt 6"/>
          <p:cNvSpPr>
            <a:spLocks noChangeArrowheads="1" noChangeShapeType="1" noTextEdit="1"/>
          </p:cNvSpPr>
          <p:nvPr/>
        </p:nvSpPr>
        <p:spPr bwMode="auto">
          <a:xfrm>
            <a:off x="4038600" y="457200"/>
            <a:ext cx="4038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Narrow"/>
              </a:rPr>
              <a:t>Objections people raise</a:t>
            </a:r>
          </a:p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Narrow"/>
              </a:rPr>
              <a:t>for not wearing them</a:t>
            </a:r>
          </a:p>
        </p:txBody>
      </p:sp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657600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E74D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228600" y="1905000"/>
            <a:ext cx="419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/>
              <a:t>“We don’t need safety  belts, we’re just driving around town.”</a:t>
            </a:r>
            <a:endParaRPr lang="en-US" sz="2000"/>
          </a:p>
        </p:txBody>
      </p:sp>
      <p:sp>
        <p:nvSpPr>
          <p:cNvPr id="61450" name="Freeform 10"/>
          <p:cNvSpPr>
            <a:spLocks/>
          </p:cNvSpPr>
          <p:nvPr/>
        </p:nvSpPr>
        <p:spPr bwMode="auto">
          <a:xfrm>
            <a:off x="7772400" y="2514600"/>
            <a:ext cx="652463" cy="325438"/>
          </a:xfrm>
          <a:custGeom>
            <a:avLst/>
            <a:gdLst>
              <a:gd name="T0" fmla="*/ 135 w 378"/>
              <a:gd name="T1" fmla="*/ 198 h 199"/>
              <a:gd name="T2" fmla="*/ 12 w 378"/>
              <a:gd name="T3" fmla="*/ 135 h 199"/>
              <a:gd name="T4" fmla="*/ 3 w 378"/>
              <a:gd name="T5" fmla="*/ 132 h 199"/>
              <a:gd name="T6" fmla="*/ 75 w 378"/>
              <a:gd name="T7" fmla="*/ 120 h 199"/>
              <a:gd name="T8" fmla="*/ 135 w 378"/>
              <a:gd name="T9" fmla="*/ 87 h 199"/>
              <a:gd name="T10" fmla="*/ 159 w 378"/>
              <a:gd name="T11" fmla="*/ 69 h 199"/>
              <a:gd name="T12" fmla="*/ 168 w 378"/>
              <a:gd name="T13" fmla="*/ 48 h 199"/>
              <a:gd name="T14" fmla="*/ 228 w 378"/>
              <a:gd name="T15" fmla="*/ 18 h 199"/>
              <a:gd name="T16" fmla="*/ 288 w 378"/>
              <a:gd name="T17" fmla="*/ 6 h 199"/>
              <a:gd name="T18" fmla="*/ 324 w 378"/>
              <a:gd name="T19" fmla="*/ 0 h 199"/>
              <a:gd name="T20" fmla="*/ 342 w 378"/>
              <a:gd name="T21" fmla="*/ 6 h 199"/>
              <a:gd name="T22" fmla="*/ 345 w 378"/>
              <a:gd name="T23" fmla="*/ 15 h 199"/>
              <a:gd name="T24" fmla="*/ 378 w 378"/>
              <a:gd name="T25" fmla="*/ 48 h 199"/>
              <a:gd name="T26" fmla="*/ 333 w 378"/>
              <a:gd name="T27" fmla="*/ 96 h 199"/>
              <a:gd name="T28" fmla="*/ 165 w 378"/>
              <a:gd name="T29" fmla="*/ 192 h 199"/>
              <a:gd name="T30" fmla="*/ 120 w 378"/>
              <a:gd name="T31" fmla="*/ 186 h 199"/>
              <a:gd name="T32" fmla="*/ 111 w 378"/>
              <a:gd name="T33" fmla="*/ 138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78" h="199">
                <a:moveTo>
                  <a:pt x="135" y="198"/>
                </a:moveTo>
                <a:cubicBezTo>
                  <a:pt x="115" y="168"/>
                  <a:pt x="47" y="139"/>
                  <a:pt x="12" y="135"/>
                </a:cubicBezTo>
                <a:cubicBezTo>
                  <a:pt x="9" y="134"/>
                  <a:pt x="0" y="133"/>
                  <a:pt x="3" y="132"/>
                </a:cubicBezTo>
                <a:cubicBezTo>
                  <a:pt x="25" y="121"/>
                  <a:pt x="75" y="120"/>
                  <a:pt x="75" y="120"/>
                </a:cubicBezTo>
                <a:cubicBezTo>
                  <a:pt x="99" y="108"/>
                  <a:pt x="109" y="91"/>
                  <a:pt x="135" y="87"/>
                </a:cubicBezTo>
                <a:cubicBezTo>
                  <a:pt x="153" y="78"/>
                  <a:pt x="151" y="83"/>
                  <a:pt x="159" y="69"/>
                </a:cubicBezTo>
                <a:cubicBezTo>
                  <a:pt x="163" y="62"/>
                  <a:pt x="162" y="52"/>
                  <a:pt x="168" y="48"/>
                </a:cubicBezTo>
                <a:cubicBezTo>
                  <a:pt x="172" y="45"/>
                  <a:pt x="221" y="20"/>
                  <a:pt x="228" y="18"/>
                </a:cubicBezTo>
                <a:cubicBezTo>
                  <a:pt x="247" y="12"/>
                  <a:pt x="268" y="10"/>
                  <a:pt x="288" y="6"/>
                </a:cubicBezTo>
                <a:cubicBezTo>
                  <a:pt x="300" y="4"/>
                  <a:pt x="324" y="0"/>
                  <a:pt x="324" y="0"/>
                </a:cubicBezTo>
                <a:cubicBezTo>
                  <a:pt x="330" y="2"/>
                  <a:pt x="336" y="4"/>
                  <a:pt x="342" y="6"/>
                </a:cubicBezTo>
                <a:cubicBezTo>
                  <a:pt x="345" y="7"/>
                  <a:pt x="343" y="12"/>
                  <a:pt x="345" y="15"/>
                </a:cubicBezTo>
                <a:cubicBezTo>
                  <a:pt x="354" y="28"/>
                  <a:pt x="369" y="34"/>
                  <a:pt x="378" y="48"/>
                </a:cubicBezTo>
                <a:cubicBezTo>
                  <a:pt x="372" y="71"/>
                  <a:pt x="348" y="78"/>
                  <a:pt x="333" y="96"/>
                </a:cubicBezTo>
                <a:cubicBezTo>
                  <a:pt x="282" y="155"/>
                  <a:pt x="245" y="183"/>
                  <a:pt x="165" y="192"/>
                </a:cubicBezTo>
                <a:cubicBezTo>
                  <a:pt x="144" y="199"/>
                  <a:pt x="139" y="196"/>
                  <a:pt x="120" y="186"/>
                </a:cubicBezTo>
                <a:lnTo>
                  <a:pt x="111" y="138"/>
                </a:lnTo>
              </a:path>
            </a:pathLst>
          </a:custGeom>
          <a:solidFill>
            <a:srgbClr val="9076D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1" name="Freeform 11"/>
          <p:cNvSpPr>
            <a:spLocks/>
          </p:cNvSpPr>
          <p:nvPr/>
        </p:nvSpPr>
        <p:spPr bwMode="auto">
          <a:xfrm>
            <a:off x="6900863" y="2752725"/>
            <a:ext cx="1103312" cy="852488"/>
          </a:xfrm>
          <a:custGeom>
            <a:avLst/>
            <a:gdLst>
              <a:gd name="T0" fmla="*/ 690 w 695"/>
              <a:gd name="T1" fmla="*/ 63 h 537"/>
              <a:gd name="T2" fmla="*/ 591 w 695"/>
              <a:gd name="T3" fmla="*/ 108 h 537"/>
              <a:gd name="T4" fmla="*/ 561 w 695"/>
              <a:gd name="T5" fmla="*/ 147 h 537"/>
              <a:gd name="T6" fmla="*/ 486 w 695"/>
              <a:gd name="T7" fmla="*/ 186 h 537"/>
              <a:gd name="T8" fmla="*/ 378 w 695"/>
              <a:gd name="T9" fmla="*/ 222 h 537"/>
              <a:gd name="T10" fmla="*/ 354 w 695"/>
              <a:gd name="T11" fmla="*/ 249 h 537"/>
              <a:gd name="T12" fmla="*/ 264 w 695"/>
              <a:gd name="T13" fmla="*/ 315 h 537"/>
              <a:gd name="T14" fmla="*/ 222 w 695"/>
              <a:gd name="T15" fmla="*/ 351 h 537"/>
              <a:gd name="T16" fmla="*/ 150 w 695"/>
              <a:gd name="T17" fmla="*/ 432 h 537"/>
              <a:gd name="T18" fmla="*/ 84 w 695"/>
              <a:gd name="T19" fmla="*/ 498 h 537"/>
              <a:gd name="T20" fmla="*/ 21 w 695"/>
              <a:gd name="T21" fmla="*/ 537 h 537"/>
              <a:gd name="T22" fmla="*/ 0 w 695"/>
              <a:gd name="T23" fmla="*/ 507 h 537"/>
              <a:gd name="T24" fmla="*/ 27 w 695"/>
              <a:gd name="T25" fmla="*/ 420 h 537"/>
              <a:gd name="T26" fmla="*/ 75 w 695"/>
              <a:gd name="T27" fmla="*/ 333 h 537"/>
              <a:gd name="T28" fmla="*/ 105 w 695"/>
              <a:gd name="T29" fmla="*/ 297 h 537"/>
              <a:gd name="T30" fmla="*/ 144 w 695"/>
              <a:gd name="T31" fmla="*/ 249 h 537"/>
              <a:gd name="T32" fmla="*/ 222 w 695"/>
              <a:gd name="T33" fmla="*/ 168 h 537"/>
              <a:gd name="T34" fmla="*/ 273 w 695"/>
              <a:gd name="T35" fmla="*/ 129 h 537"/>
              <a:gd name="T36" fmla="*/ 384 w 695"/>
              <a:gd name="T37" fmla="*/ 108 h 537"/>
              <a:gd name="T38" fmla="*/ 426 w 695"/>
              <a:gd name="T39" fmla="*/ 78 h 537"/>
              <a:gd name="T40" fmla="*/ 513 w 695"/>
              <a:gd name="T41" fmla="*/ 42 h 537"/>
              <a:gd name="T42" fmla="*/ 549 w 695"/>
              <a:gd name="T43" fmla="*/ 21 h 537"/>
              <a:gd name="T44" fmla="*/ 585 w 695"/>
              <a:gd name="T45" fmla="*/ 0 h 537"/>
              <a:gd name="T46" fmla="*/ 666 w 695"/>
              <a:gd name="T47" fmla="*/ 39 h 537"/>
              <a:gd name="T48" fmla="*/ 690 w 695"/>
              <a:gd name="T49" fmla="*/ 63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95" h="537">
                <a:moveTo>
                  <a:pt x="690" y="63"/>
                </a:moveTo>
                <a:cubicBezTo>
                  <a:pt x="662" y="72"/>
                  <a:pt x="613" y="89"/>
                  <a:pt x="591" y="108"/>
                </a:cubicBezTo>
                <a:cubicBezTo>
                  <a:pt x="578" y="119"/>
                  <a:pt x="573" y="135"/>
                  <a:pt x="561" y="147"/>
                </a:cubicBezTo>
                <a:cubicBezTo>
                  <a:pt x="541" y="167"/>
                  <a:pt x="513" y="179"/>
                  <a:pt x="486" y="186"/>
                </a:cubicBezTo>
                <a:cubicBezTo>
                  <a:pt x="454" y="207"/>
                  <a:pt x="411" y="203"/>
                  <a:pt x="378" y="222"/>
                </a:cubicBezTo>
                <a:cubicBezTo>
                  <a:pt x="366" y="229"/>
                  <a:pt x="363" y="240"/>
                  <a:pt x="354" y="249"/>
                </a:cubicBezTo>
                <a:cubicBezTo>
                  <a:pt x="329" y="274"/>
                  <a:pt x="296" y="301"/>
                  <a:pt x="264" y="315"/>
                </a:cubicBezTo>
                <a:cubicBezTo>
                  <a:pt x="251" y="328"/>
                  <a:pt x="233" y="337"/>
                  <a:pt x="222" y="351"/>
                </a:cubicBezTo>
                <a:cubicBezTo>
                  <a:pt x="198" y="382"/>
                  <a:pt x="192" y="418"/>
                  <a:pt x="150" y="432"/>
                </a:cubicBezTo>
                <a:cubicBezTo>
                  <a:pt x="125" y="451"/>
                  <a:pt x="109" y="481"/>
                  <a:pt x="84" y="498"/>
                </a:cubicBezTo>
                <a:cubicBezTo>
                  <a:pt x="68" y="522"/>
                  <a:pt x="46" y="529"/>
                  <a:pt x="21" y="537"/>
                </a:cubicBezTo>
                <a:cubicBezTo>
                  <a:pt x="9" y="533"/>
                  <a:pt x="4" y="519"/>
                  <a:pt x="0" y="507"/>
                </a:cubicBezTo>
                <a:cubicBezTo>
                  <a:pt x="13" y="480"/>
                  <a:pt x="10" y="445"/>
                  <a:pt x="27" y="420"/>
                </a:cubicBezTo>
                <a:cubicBezTo>
                  <a:pt x="45" y="393"/>
                  <a:pt x="59" y="362"/>
                  <a:pt x="75" y="333"/>
                </a:cubicBezTo>
                <a:cubicBezTo>
                  <a:pt x="83" y="319"/>
                  <a:pt x="96" y="310"/>
                  <a:pt x="105" y="297"/>
                </a:cubicBezTo>
                <a:cubicBezTo>
                  <a:pt x="118" y="279"/>
                  <a:pt x="126" y="263"/>
                  <a:pt x="144" y="249"/>
                </a:cubicBezTo>
                <a:cubicBezTo>
                  <a:pt x="156" y="213"/>
                  <a:pt x="195" y="192"/>
                  <a:pt x="222" y="168"/>
                </a:cubicBezTo>
                <a:cubicBezTo>
                  <a:pt x="264" y="131"/>
                  <a:pt x="247" y="138"/>
                  <a:pt x="273" y="129"/>
                </a:cubicBezTo>
                <a:cubicBezTo>
                  <a:pt x="298" y="104"/>
                  <a:pt x="349" y="114"/>
                  <a:pt x="384" y="108"/>
                </a:cubicBezTo>
                <a:cubicBezTo>
                  <a:pt x="401" y="100"/>
                  <a:pt x="411" y="88"/>
                  <a:pt x="426" y="78"/>
                </a:cubicBezTo>
                <a:cubicBezTo>
                  <a:pt x="450" y="61"/>
                  <a:pt x="485" y="50"/>
                  <a:pt x="513" y="42"/>
                </a:cubicBezTo>
                <a:cubicBezTo>
                  <a:pt x="526" y="29"/>
                  <a:pt x="532" y="29"/>
                  <a:pt x="549" y="21"/>
                </a:cubicBezTo>
                <a:cubicBezTo>
                  <a:pt x="563" y="14"/>
                  <a:pt x="571" y="5"/>
                  <a:pt x="585" y="0"/>
                </a:cubicBezTo>
                <a:cubicBezTo>
                  <a:pt x="605" y="20"/>
                  <a:pt x="641" y="26"/>
                  <a:pt x="666" y="39"/>
                </a:cubicBezTo>
                <a:cubicBezTo>
                  <a:pt x="673" y="42"/>
                  <a:pt x="695" y="58"/>
                  <a:pt x="690" y="63"/>
                </a:cubicBezTo>
                <a:close/>
              </a:path>
            </a:pathLst>
          </a:custGeom>
          <a:solidFill>
            <a:srgbClr val="277E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2" name="Freeform 12"/>
          <p:cNvSpPr>
            <a:spLocks/>
          </p:cNvSpPr>
          <p:nvPr/>
        </p:nvSpPr>
        <p:spPr bwMode="auto">
          <a:xfrm>
            <a:off x="6178550" y="2466975"/>
            <a:ext cx="322263" cy="803275"/>
          </a:xfrm>
          <a:custGeom>
            <a:avLst/>
            <a:gdLst>
              <a:gd name="T0" fmla="*/ 182 w 203"/>
              <a:gd name="T1" fmla="*/ 51 h 506"/>
              <a:gd name="T2" fmla="*/ 161 w 203"/>
              <a:gd name="T3" fmla="*/ 0 h 506"/>
              <a:gd name="T4" fmla="*/ 137 w 203"/>
              <a:gd name="T5" fmla="*/ 6 h 506"/>
              <a:gd name="T6" fmla="*/ 107 w 203"/>
              <a:gd name="T7" fmla="*/ 81 h 506"/>
              <a:gd name="T8" fmla="*/ 92 w 203"/>
              <a:gd name="T9" fmla="*/ 132 h 506"/>
              <a:gd name="T10" fmla="*/ 89 w 203"/>
              <a:gd name="T11" fmla="*/ 363 h 506"/>
              <a:gd name="T12" fmla="*/ 80 w 203"/>
              <a:gd name="T13" fmla="*/ 429 h 506"/>
              <a:gd name="T14" fmla="*/ 44 w 203"/>
              <a:gd name="T15" fmla="*/ 372 h 506"/>
              <a:gd name="T16" fmla="*/ 14 w 203"/>
              <a:gd name="T17" fmla="*/ 393 h 506"/>
              <a:gd name="T18" fmla="*/ 8 w 203"/>
              <a:gd name="T19" fmla="*/ 411 h 506"/>
              <a:gd name="T20" fmla="*/ 5 w 203"/>
              <a:gd name="T21" fmla="*/ 420 h 506"/>
              <a:gd name="T22" fmla="*/ 35 w 203"/>
              <a:gd name="T23" fmla="*/ 501 h 506"/>
              <a:gd name="T24" fmla="*/ 83 w 203"/>
              <a:gd name="T25" fmla="*/ 504 h 506"/>
              <a:gd name="T26" fmla="*/ 146 w 203"/>
              <a:gd name="T27" fmla="*/ 489 h 506"/>
              <a:gd name="T28" fmla="*/ 161 w 203"/>
              <a:gd name="T29" fmla="*/ 462 h 506"/>
              <a:gd name="T30" fmla="*/ 167 w 203"/>
              <a:gd name="T31" fmla="*/ 444 h 506"/>
              <a:gd name="T32" fmla="*/ 194 w 203"/>
              <a:gd name="T33" fmla="*/ 267 h 506"/>
              <a:gd name="T34" fmla="*/ 203 w 203"/>
              <a:gd name="T35" fmla="*/ 174 h 506"/>
              <a:gd name="T36" fmla="*/ 176 w 203"/>
              <a:gd name="T37" fmla="*/ 12 h 506"/>
              <a:gd name="T38" fmla="*/ 140 w 203"/>
              <a:gd name="T39" fmla="*/ 78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03" h="506">
                <a:moveTo>
                  <a:pt x="182" y="51"/>
                </a:moveTo>
                <a:cubicBezTo>
                  <a:pt x="188" y="34"/>
                  <a:pt x="179" y="6"/>
                  <a:pt x="161" y="0"/>
                </a:cubicBezTo>
                <a:cubicBezTo>
                  <a:pt x="153" y="2"/>
                  <a:pt x="143" y="0"/>
                  <a:pt x="137" y="6"/>
                </a:cubicBezTo>
                <a:cubicBezTo>
                  <a:pt x="123" y="20"/>
                  <a:pt x="120" y="62"/>
                  <a:pt x="107" y="81"/>
                </a:cubicBezTo>
                <a:cubicBezTo>
                  <a:pt x="103" y="98"/>
                  <a:pt x="96" y="115"/>
                  <a:pt x="92" y="132"/>
                </a:cubicBezTo>
                <a:cubicBezTo>
                  <a:pt x="88" y="216"/>
                  <a:pt x="87" y="272"/>
                  <a:pt x="89" y="363"/>
                </a:cubicBezTo>
                <a:cubicBezTo>
                  <a:pt x="87" y="386"/>
                  <a:pt x="83" y="407"/>
                  <a:pt x="80" y="429"/>
                </a:cubicBezTo>
                <a:cubicBezTo>
                  <a:pt x="60" y="416"/>
                  <a:pt x="65" y="386"/>
                  <a:pt x="44" y="372"/>
                </a:cubicBezTo>
                <a:cubicBezTo>
                  <a:pt x="32" y="375"/>
                  <a:pt x="14" y="393"/>
                  <a:pt x="14" y="393"/>
                </a:cubicBezTo>
                <a:cubicBezTo>
                  <a:pt x="12" y="399"/>
                  <a:pt x="10" y="405"/>
                  <a:pt x="8" y="411"/>
                </a:cubicBezTo>
                <a:cubicBezTo>
                  <a:pt x="7" y="414"/>
                  <a:pt x="5" y="420"/>
                  <a:pt x="5" y="420"/>
                </a:cubicBezTo>
                <a:cubicBezTo>
                  <a:pt x="6" y="437"/>
                  <a:pt x="0" y="497"/>
                  <a:pt x="35" y="501"/>
                </a:cubicBezTo>
                <a:cubicBezTo>
                  <a:pt x="51" y="503"/>
                  <a:pt x="67" y="503"/>
                  <a:pt x="83" y="504"/>
                </a:cubicBezTo>
                <a:cubicBezTo>
                  <a:pt x="103" y="502"/>
                  <a:pt x="132" y="506"/>
                  <a:pt x="146" y="489"/>
                </a:cubicBezTo>
                <a:cubicBezTo>
                  <a:pt x="152" y="482"/>
                  <a:pt x="157" y="470"/>
                  <a:pt x="161" y="462"/>
                </a:cubicBezTo>
                <a:cubicBezTo>
                  <a:pt x="164" y="456"/>
                  <a:pt x="167" y="444"/>
                  <a:pt x="167" y="444"/>
                </a:cubicBezTo>
                <a:cubicBezTo>
                  <a:pt x="172" y="385"/>
                  <a:pt x="186" y="326"/>
                  <a:pt x="194" y="267"/>
                </a:cubicBezTo>
                <a:cubicBezTo>
                  <a:pt x="196" y="233"/>
                  <a:pt x="199" y="207"/>
                  <a:pt x="203" y="174"/>
                </a:cubicBezTo>
                <a:cubicBezTo>
                  <a:pt x="201" y="114"/>
                  <a:pt x="202" y="65"/>
                  <a:pt x="176" y="12"/>
                </a:cubicBezTo>
                <a:lnTo>
                  <a:pt x="140" y="78"/>
                </a:lnTo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3" name="Freeform 13"/>
          <p:cNvSpPr>
            <a:spLocks/>
          </p:cNvSpPr>
          <p:nvPr/>
        </p:nvSpPr>
        <p:spPr bwMode="auto">
          <a:xfrm>
            <a:off x="6683375" y="3667125"/>
            <a:ext cx="403225" cy="212725"/>
          </a:xfrm>
          <a:custGeom>
            <a:avLst/>
            <a:gdLst>
              <a:gd name="T0" fmla="*/ 236 w 254"/>
              <a:gd name="T1" fmla="*/ 117 h 134"/>
              <a:gd name="T2" fmla="*/ 221 w 254"/>
              <a:gd name="T3" fmla="*/ 102 h 134"/>
              <a:gd name="T4" fmla="*/ 161 w 254"/>
              <a:gd name="T5" fmla="*/ 30 h 134"/>
              <a:gd name="T6" fmla="*/ 125 w 254"/>
              <a:gd name="T7" fmla="*/ 6 h 134"/>
              <a:gd name="T8" fmla="*/ 107 w 254"/>
              <a:gd name="T9" fmla="*/ 0 h 134"/>
              <a:gd name="T10" fmla="*/ 5 w 254"/>
              <a:gd name="T11" fmla="*/ 54 h 134"/>
              <a:gd name="T12" fmla="*/ 2 w 254"/>
              <a:gd name="T13" fmla="*/ 63 h 134"/>
              <a:gd name="T14" fmla="*/ 56 w 254"/>
              <a:gd name="T15" fmla="*/ 105 h 134"/>
              <a:gd name="T16" fmla="*/ 83 w 254"/>
              <a:gd name="T17" fmla="*/ 123 h 134"/>
              <a:gd name="T18" fmla="*/ 221 w 254"/>
              <a:gd name="T19" fmla="*/ 120 h 134"/>
              <a:gd name="T20" fmla="*/ 236 w 254"/>
              <a:gd name="T21" fmla="*/ 117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4" h="134">
                <a:moveTo>
                  <a:pt x="236" y="117"/>
                </a:moveTo>
                <a:cubicBezTo>
                  <a:pt x="212" y="81"/>
                  <a:pt x="249" y="134"/>
                  <a:pt x="221" y="102"/>
                </a:cubicBezTo>
                <a:cubicBezTo>
                  <a:pt x="200" y="78"/>
                  <a:pt x="187" y="48"/>
                  <a:pt x="161" y="30"/>
                </a:cubicBezTo>
                <a:cubicBezTo>
                  <a:pt x="153" y="25"/>
                  <a:pt x="135" y="9"/>
                  <a:pt x="125" y="6"/>
                </a:cubicBezTo>
                <a:cubicBezTo>
                  <a:pt x="119" y="4"/>
                  <a:pt x="107" y="0"/>
                  <a:pt x="107" y="0"/>
                </a:cubicBezTo>
                <a:cubicBezTo>
                  <a:pt x="64" y="6"/>
                  <a:pt x="34" y="21"/>
                  <a:pt x="5" y="54"/>
                </a:cubicBezTo>
                <a:cubicBezTo>
                  <a:pt x="4" y="57"/>
                  <a:pt x="0" y="60"/>
                  <a:pt x="2" y="63"/>
                </a:cubicBezTo>
                <a:cubicBezTo>
                  <a:pt x="11" y="78"/>
                  <a:pt x="40" y="100"/>
                  <a:pt x="56" y="105"/>
                </a:cubicBezTo>
                <a:cubicBezTo>
                  <a:pt x="65" y="114"/>
                  <a:pt x="73" y="116"/>
                  <a:pt x="83" y="123"/>
                </a:cubicBezTo>
                <a:cubicBezTo>
                  <a:pt x="129" y="122"/>
                  <a:pt x="175" y="122"/>
                  <a:pt x="221" y="120"/>
                </a:cubicBezTo>
                <a:cubicBezTo>
                  <a:pt x="222" y="120"/>
                  <a:pt x="254" y="108"/>
                  <a:pt x="236" y="117"/>
                </a:cubicBezTo>
                <a:close/>
              </a:path>
            </a:pathLst>
          </a:custGeom>
          <a:solidFill>
            <a:srgbClr val="298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4" name="Freeform 14"/>
          <p:cNvSpPr>
            <a:spLocks/>
          </p:cNvSpPr>
          <p:nvPr/>
        </p:nvSpPr>
        <p:spPr bwMode="auto">
          <a:xfrm>
            <a:off x="7797800" y="2762250"/>
            <a:ext cx="231775" cy="85725"/>
          </a:xfrm>
          <a:custGeom>
            <a:avLst/>
            <a:gdLst>
              <a:gd name="T0" fmla="*/ 146 w 146"/>
              <a:gd name="T1" fmla="*/ 45 h 54"/>
              <a:gd name="T2" fmla="*/ 89 w 146"/>
              <a:gd name="T3" fmla="*/ 12 h 54"/>
              <a:gd name="T4" fmla="*/ 62 w 146"/>
              <a:gd name="T5" fmla="*/ 3 h 54"/>
              <a:gd name="T6" fmla="*/ 53 w 146"/>
              <a:gd name="T7" fmla="*/ 0 h 54"/>
              <a:gd name="T8" fmla="*/ 38 w 146"/>
              <a:gd name="T9" fmla="*/ 3 h 54"/>
              <a:gd name="T10" fmla="*/ 50 w 146"/>
              <a:gd name="T11" fmla="*/ 15 h 54"/>
              <a:gd name="T12" fmla="*/ 95 w 146"/>
              <a:gd name="T13" fmla="*/ 39 h 54"/>
              <a:gd name="T14" fmla="*/ 122 w 146"/>
              <a:gd name="T15" fmla="*/ 54 h 54"/>
              <a:gd name="T16" fmla="*/ 122 w 146"/>
              <a:gd name="T17" fmla="*/ 39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6" h="54">
                <a:moveTo>
                  <a:pt x="146" y="45"/>
                </a:moveTo>
                <a:cubicBezTo>
                  <a:pt x="128" y="33"/>
                  <a:pt x="109" y="20"/>
                  <a:pt x="89" y="12"/>
                </a:cubicBezTo>
                <a:cubicBezTo>
                  <a:pt x="80" y="8"/>
                  <a:pt x="71" y="6"/>
                  <a:pt x="62" y="3"/>
                </a:cubicBezTo>
                <a:cubicBezTo>
                  <a:pt x="59" y="2"/>
                  <a:pt x="53" y="0"/>
                  <a:pt x="53" y="0"/>
                </a:cubicBezTo>
                <a:cubicBezTo>
                  <a:pt x="48" y="1"/>
                  <a:pt x="43" y="2"/>
                  <a:pt x="38" y="3"/>
                </a:cubicBezTo>
                <a:cubicBezTo>
                  <a:pt x="0" y="13"/>
                  <a:pt x="36" y="13"/>
                  <a:pt x="50" y="15"/>
                </a:cubicBezTo>
                <a:cubicBezTo>
                  <a:pt x="65" y="25"/>
                  <a:pt x="79" y="31"/>
                  <a:pt x="95" y="39"/>
                </a:cubicBezTo>
                <a:cubicBezTo>
                  <a:pt x="104" y="44"/>
                  <a:pt x="122" y="54"/>
                  <a:pt x="122" y="54"/>
                </a:cubicBezTo>
                <a:cubicBezTo>
                  <a:pt x="130" y="43"/>
                  <a:pt x="131" y="48"/>
                  <a:pt x="122" y="39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460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657600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E74D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58" name="AutoShape 18"/>
          <p:cNvSpPr>
            <a:spLocks noChangeArrowheads="1"/>
          </p:cNvSpPr>
          <p:nvPr/>
        </p:nvSpPr>
        <p:spPr bwMode="auto">
          <a:xfrm>
            <a:off x="4495800" y="1295400"/>
            <a:ext cx="1752600" cy="838200"/>
          </a:xfrm>
          <a:prstGeom prst="wedgeRoundRectCallout">
            <a:avLst>
              <a:gd name="adj1" fmla="val 45472"/>
              <a:gd name="adj2" fmla="val 67991"/>
              <a:gd name="adj3" fmla="val 16667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1800" b="1"/>
              <a:t>“We better</a:t>
            </a:r>
          </a:p>
          <a:p>
            <a:pPr algn="ctr"/>
            <a:r>
              <a:rPr lang="en-US" sz="1800" b="1"/>
              <a:t>buckle up!”</a:t>
            </a:r>
          </a:p>
        </p:txBody>
      </p:sp>
      <p:sp>
        <p:nvSpPr>
          <p:cNvPr id="61459" name="AutoShape 19"/>
          <p:cNvSpPr>
            <a:spLocks noChangeArrowheads="1"/>
          </p:cNvSpPr>
          <p:nvPr/>
        </p:nvSpPr>
        <p:spPr bwMode="auto">
          <a:xfrm>
            <a:off x="7696200" y="1371600"/>
            <a:ext cx="1219200" cy="914400"/>
          </a:xfrm>
          <a:prstGeom prst="wedgeRoundRectCallout">
            <a:avLst>
              <a:gd name="adj1" fmla="val -44139"/>
              <a:gd name="adj2" fmla="val 69968"/>
              <a:gd name="adj3" fmla="val 16667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1800" b="1"/>
              <a:t>“Yeah, you’re right.”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614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61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 animBg="1" autoUpdateAnimBg="0"/>
      <p:bldP spid="61445" grpId="0" build="p" animBg="1" autoUpdateAnimBg="0"/>
      <p:bldP spid="61449" grpId="0" autoUpdateAnimBg="0"/>
      <p:bldP spid="61458" grpId="0" animBg="1" autoUpdateAnimBg="0"/>
      <p:bldP spid="61459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WordArt 2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2843213" cy="1143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Seatbelts: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304800" y="3505200"/>
            <a:ext cx="4343400" cy="7620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3500" dir="2212194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sz="1800" b="1"/>
              <a:t>How would you answer this?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304800" y="4800600"/>
            <a:ext cx="8382000" cy="1447800"/>
          </a:xfrm>
          <a:prstGeom prst="rect">
            <a:avLst/>
          </a:prstGeom>
          <a:gradFill rotWithShape="0">
            <a:gsLst>
              <a:gs pos="0">
                <a:srgbClr val="FF66FF"/>
              </a:gs>
              <a:gs pos="100000">
                <a:srgbClr val="FF66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8392" dir="1308085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a safety belt fastened you have a much better chance </a:t>
            </a:r>
          </a:p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  <a:r>
              <a: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staying conscious in a crash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so you’ll have the</a:t>
            </a:r>
          </a:p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presence of mind to unfasten it and get out.</a:t>
            </a:r>
          </a:p>
        </p:txBody>
      </p:sp>
      <p:sp>
        <p:nvSpPr>
          <p:cNvPr id="62469" name="WordArt 5"/>
          <p:cNvSpPr>
            <a:spLocks noChangeArrowheads="1" noChangeShapeType="1" noTextEdit="1"/>
          </p:cNvSpPr>
          <p:nvPr/>
        </p:nvSpPr>
        <p:spPr bwMode="auto">
          <a:xfrm>
            <a:off x="4038600" y="457200"/>
            <a:ext cx="4038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Narrow"/>
              </a:rPr>
              <a:t>Objections people raise</a:t>
            </a:r>
          </a:p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Narrow"/>
              </a:rPr>
              <a:t>for not wearing them</a:t>
            </a:r>
          </a:p>
        </p:txBody>
      </p:sp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657600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E74D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2" name="Freeform 8"/>
          <p:cNvSpPr>
            <a:spLocks/>
          </p:cNvSpPr>
          <p:nvPr/>
        </p:nvSpPr>
        <p:spPr bwMode="auto">
          <a:xfrm>
            <a:off x="7772400" y="2514600"/>
            <a:ext cx="652463" cy="325438"/>
          </a:xfrm>
          <a:custGeom>
            <a:avLst/>
            <a:gdLst>
              <a:gd name="T0" fmla="*/ 135 w 378"/>
              <a:gd name="T1" fmla="*/ 198 h 199"/>
              <a:gd name="T2" fmla="*/ 12 w 378"/>
              <a:gd name="T3" fmla="*/ 135 h 199"/>
              <a:gd name="T4" fmla="*/ 3 w 378"/>
              <a:gd name="T5" fmla="*/ 132 h 199"/>
              <a:gd name="T6" fmla="*/ 75 w 378"/>
              <a:gd name="T7" fmla="*/ 120 h 199"/>
              <a:gd name="T8" fmla="*/ 135 w 378"/>
              <a:gd name="T9" fmla="*/ 87 h 199"/>
              <a:gd name="T10" fmla="*/ 159 w 378"/>
              <a:gd name="T11" fmla="*/ 69 h 199"/>
              <a:gd name="T12" fmla="*/ 168 w 378"/>
              <a:gd name="T13" fmla="*/ 48 h 199"/>
              <a:gd name="T14" fmla="*/ 228 w 378"/>
              <a:gd name="T15" fmla="*/ 18 h 199"/>
              <a:gd name="T16" fmla="*/ 288 w 378"/>
              <a:gd name="T17" fmla="*/ 6 h 199"/>
              <a:gd name="T18" fmla="*/ 324 w 378"/>
              <a:gd name="T19" fmla="*/ 0 h 199"/>
              <a:gd name="T20" fmla="*/ 342 w 378"/>
              <a:gd name="T21" fmla="*/ 6 h 199"/>
              <a:gd name="T22" fmla="*/ 345 w 378"/>
              <a:gd name="T23" fmla="*/ 15 h 199"/>
              <a:gd name="T24" fmla="*/ 378 w 378"/>
              <a:gd name="T25" fmla="*/ 48 h 199"/>
              <a:gd name="T26" fmla="*/ 333 w 378"/>
              <a:gd name="T27" fmla="*/ 96 h 199"/>
              <a:gd name="T28" fmla="*/ 165 w 378"/>
              <a:gd name="T29" fmla="*/ 192 h 199"/>
              <a:gd name="T30" fmla="*/ 120 w 378"/>
              <a:gd name="T31" fmla="*/ 186 h 199"/>
              <a:gd name="T32" fmla="*/ 111 w 378"/>
              <a:gd name="T33" fmla="*/ 138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78" h="199">
                <a:moveTo>
                  <a:pt x="135" y="198"/>
                </a:moveTo>
                <a:cubicBezTo>
                  <a:pt x="115" y="168"/>
                  <a:pt x="47" y="139"/>
                  <a:pt x="12" y="135"/>
                </a:cubicBezTo>
                <a:cubicBezTo>
                  <a:pt x="9" y="134"/>
                  <a:pt x="0" y="133"/>
                  <a:pt x="3" y="132"/>
                </a:cubicBezTo>
                <a:cubicBezTo>
                  <a:pt x="25" y="121"/>
                  <a:pt x="75" y="120"/>
                  <a:pt x="75" y="120"/>
                </a:cubicBezTo>
                <a:cubicBezTo>
                  <a:pt x="99" y="108"/>
                  <a:pt x="109" y="91"/>
                  <a:pt x="135" y="87"/>
                </a:cubicBezTo>
                <a:cubicBezTo>
                  <a:pt x="153" y="78"/>
                  <a:pt x="151" y="83"/>
                  <a:pt x="159" y="69"/>
                </a:cubicBezTo>
                <a:cubicBezTo>
                  <a:pt x="163" y="62"/>
                  <a:pt x="162" y="52"/>
                  <a:pt x="168" y="48"/>
                </a:cubicBezTo>
                <a:cubicBezTo>
                  <a:pt x="172" y="45"/>
                  <a:pt x="221" y="20"/>
                  <a:pt x="228" y="18"/>
                </a:cubicBezTo>
                <a:cubicBezTo>
                  <a:pt x="247" y="12"/>
                  <a:pt x="268" y="10"/>
                  <a:pt x="288" y="6"/>
                </a:cubicBezTo>
                <a:cubicBezTo>
                  <a:pt x="300" y="4"/>
                  <a:pt x="324" y="0"/>
                  <a:pt x="324" y="0"/>
                </a:cubicBezTo>
                <a:cubicBezTo>
                  <a:pt x="330" y="2"/>
                  <a:pt x="336" y="4"/>
                  <a:pt x="342" y="6"/>
                </a:cubicBezTo>
                <a:cubicBezTo>
                  <a:pt x="345" y="7"/>
                  <a:pt x="343" y="12"/>
                  <a:pt x="345" y="15"/>
                </a:cubicBezTo>
                <a:cubicBezTo>
                  <a:pt x="354" y="28"/>
                  <a:pt x="369" y="34"/>
                  <a:pt x="378" y="48"/>
                </a:cubicBezTo>
                <a:cubicBezTo>
                  <a:pt x="372" y="71"/>
                  <a:pt x="348" y="78"/>
                  <a:pt x="333" y="96"/>
                </a:cubicBezTo>
                <a:cubicBezTo>
                  <a:pt x="282" y="155"/>
                  <a:pt x="245" y="183"/>
                  <a:pt x="165" y="192"/>
                </a:cubicBezTo>
                <a:cubicBezTo>
                  <a:pt x="144" y="199"/>
                  <a:pt x="139" y="196"/>
                  <a:pt x="120" y="186"/>
                </a:cubicBezTo>
                <a:lnTo>
                  <a:pt x="111" y="138"/>
                </a:lnTo>
              </a:path>
            </a:pathLst>
          </a:custGeom>
          <a:solidFill>
            <a:srgbClr val="9076D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3" name="Freeform 9"/>
          <p:cNvSpPr>
            <a:spLocks/>
          </p:cNvSpPr>
          <p:nvPr/>
        </p:nvSpPr>
        <p:spPr bwMode="auto">
          <a:xfrm>
            <a:off x="6900863" y="2752725"/>
            <a:ext cx="1103312" cy="852488"/>
          </a:xfrm>
          <a:custGeom>
            <a:avLst/>
            <a:gdLst>
              <a:gd name="T0" fmla="*/ 690 w 695"/>
              <a:gd name="T1" fmla="*/ 63 h 537"/>
              <a:gd name="T2" fmla="*/ 591 w 695"/>
              <a:gd name="T3" fmla="*/ 108 h 537"/>
              <a:gd name="T4" fmla="*/ 561 w 695"/>
              <a:gd name="T5" fmla="*/ 147 h 537"/>
              <a:gd name="T6" fmla="*/ 486 w 695"/>
              <a:gd name="T7" fmla="*/ 186 h 537"/>
              <a:gd name="T8" fmla="*/ 378 w 695"/>
              <a:gd name="T9" fmla="*/ 222 h 537"/>
              <a:gd name="T10" fmla="*/ 354 w 695"/>
              <a:gd name="T11" fmla="*/ 249 h 537"/>
              <a:gd name="T12" fmla="*/ 264 w 695"/>
              <a:gd name="T13" fmla="*/ 315 h 537"/>
              <a:gd name="T14" fmla="*/ 222 w 695"/>
              <a:gd name="T15" fmla="*/ 351 h 537"/>
              <a:gd name="T16" fmla="*/ 150 w 695"/>
              <a:gd name="T17" fmla="*/ 432 h 537"/>
              <a:gd name="T18" fmla="*/ 84 w 695"/>
              <a:gd name="T19" fmla="*/ 498 h 537"/>
              <a:gd name="T20" fmla="*/ 21 w 695"/>
              <a:gd name="T21" fmla="*/ 537 h 537"/>
              <a:gd name="T22" fmla="*/ 0 w 695"/>
              <a:gd name="T23" fmla="*/ 507 h 537"/>
              <a:gd name="T24" fmla="*/ 27 w 695"/>
              <a:gd name="T25" fmla="*/ 420 h 537"/>
              <a:gd name="T26" fmla="*/ 75 w 695"/>
              <a:gd name="T27" fmla="*/ 333 h 537"/>
              <a:gd name="T28" fmla="*/ 105 w 695"/>
              <a:gd name="T29" fmla="*/ 297 h 537"/>
              <a:gd name="T30" fmla="*/ 144 w 695"/>
              <a:gd name="T31" fmla="*/ 249 h 537"/>
              <a:gd name="T32" fmla="*/ 222 w 695"/>
              <a:gd name="T33" fmla="*/ 168 h 537"/>
              <a:gd name="T34" fmla="*/ 273 w 695"/>
              <a:gd name="T35" fmla="*/ 129 h 537"/>
              <a:gd name="T36" fmla="*/ 384 w 695"/>
              <a:gd name="T37" fmla="*/ 108 h 537"/>
              <a:gd name="T38" fmla="*/ 426 w 695"/>
              <a:gd name="T39" fmla="*/ 78 h 537"/>
              <a:gd name="T40" fmla="*/ 513 w 695"/>
              <a:gd name="T41" fmla="*/ 42 h 537"/>
              <a:gd name="T42" fmla="*/ 549 w 695"/>
              <a:gd name="T43" fmla="*/ 21 h 537"/>
              <a:gd name="T44" fmla="*/ 585 w 695"/>
              <a:gd name="T45" fmla="*/ 0 h 537"/>
              <a:gd name="T46" fmla="*/ 666 w 695"/>
              <a:gd name="T47" fmla="*/ 39 h 537"/>
              <a:gd name="T48" fmla="*/ 690 w 695"/>
              <a:gd name="T49" fmla="*/ 63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95" h="537">
                <a:moveTo>
                  <a:pt x="690" y="63"/>
                </a:moveTo>
                <a:cubicBezTo>
                  <a:pt x="662" y="72"/>
                  <a:pt x="613" y="89"/>
                  <a:pt x="591" y="108"/>
                </a:cubicBezTo>
                <a:cubicBezTo>
                  <a:pt x="578" y="119"/>
                  <a:pt x="573" y="135"/>
                  <a:pt x="561" y="147"/>
                </a:cubicBezTo>
                <a:cubicBezTo>
                  <a:pt x="541" y="167"/>
                  <a:pt x="513" y="179"/>
                  <a:pt x="486" y="186"/>
                </a:cubicBezTo>
                <a:cubicBezTo>
                  <a:pt x="454" y="207"/>
                  <a:pt x="411" y="203"/>
                  <a:pt x="378" y="222"/>
                </a:cubicBezTo>
                <a:cubicBezTo>
                  <a:pt x="366" y="229"/>
                  <a:pt x="363" y="240"/>
                  <a:pt x="354" y="249"/>
                </a:cubicBezTo>
                <a:cubicBezTo>
                  <a:pt x="329" y="274"/>
                  <a:pt x="296" y="301"/>
                  <a:pt x="264" y="315"/>
                </a:cubicBezTo>
                <a:cubicBezTo>
                  <a:pt x="251" y="328"/>
                  <a:pt x="233" y="337"/>
                  <a:pt x="222" y="351"/>
                </a:cubicBezTo>
                <a:cubicBezTo>
                  <a:pt x="198" y="382"/>
                  <a:pt x="192" y="418"/>
                  <a:pt x="150" y="432"/>
                </a:cubicBezTo>
                <a:cubicBezTo>
                  <a:pt x="125" y="451"/>
                  <a:pt x="109" y="481"/>
                  <a:pt x="84" y="498"/>
                </a:cubicBezTo>
                <a:cubicBezTo>
                  <a:pt x="68" y="522"/>
                  <a:pt x="46" y="529"/>
                  <a:pt x="21" y="537"/>
                </a:cubicBezTo>
                <a:cubicBezTo>
                  <a:pt x="9" y="533"/>
                  <a:pt x="4" y="519"/>
                  <a:pt x="0" y="507"/>
                </a:cubicBezTo>
                <a:cubicBezTo>
                  <a:pt x="13" y="480"/>
                  <a:pt x="10" y="445"/>
                  <a:pt x="27" y="420"/>
                </a:cubicBezTo>
                <a:cubicBezTo>
                  <a:pt x="45" y="393"/>
                  <a:pt x="59" y="362"/>
                  <a:pt x="75" y="333"/>
                </a:cubicBezTo>
                <a:cubicBezTo>
                  <a:pt x="83" y="319"/>
                  <a:pt x="96" y="310"/>
                  <a:pt x="105" y="297"/>
                </a:cubicBezTo>
                <a:cubicBezTo>
                  <a:pt x="118" y="279"/>
                  <a:pt x="126" y="263"/>
                  <a:pt x="144" y="249"/>
                </a:cubicBezTo>
                <a:cubicBezTo>
                  <a:pt x="156" y="213"/>
                  <a:pt x="195" y="192"/>
                  <a:pt x="222" y="168"/>
                </a:cubicBezTo>
                <a:cubicBezTo>
                  <a:pt x="264" y="131"/>
                  <a:pt x="247" y="138"/>
                  <a:pt x="273" y="129"/>
                </a:cubicBezTo>
                <a:cubicBezTo>
                  <a:pt x="298" y="104"/>
                  <a:pt x="349" y="114"/>
                  <a:pt x="384" y="108"/>
                </a:cubicBezTo>
                <a:cubicBezTo>
                  <a:pt x="401" y="100"/>
                  <a:pt x="411" y="88"/>
                  <a:pt x="426" y="78"/>
                </a:cubicBezTo>
                <a:cubicBezTo>
                  <a:pt x="450" y="61"/>
                  <a:pt x="485" y="50"/>
                  <a:pt x="513" y="42"/>
                </a:cubicBezTo>
                <a:cubicBezTo>
                  <a:pt x="526" y="29"/>
                  <a:pt x="532" y="29"/>
                  <a:pt x="549" y="21"/>
                </a:cubicBezTo>
                <a:cubicBezTo>
                  <a:pt x="563" y="14"/>
                  <a:pt x="571" y="5"/>
                  <a:pt x="585" y="0"/>
                </a:cubicBezTo>
                <a:cubicBezTo>
                  <a:pt x="605" y="20"/>
                  <a:pt x="641" y="26"/>
                  <a:pt x="666" y="39"/>
                </a:cubicBezTo>
                <a:cubicBezTo>
                  <a:pt x="673" y="42"/>
                  <a:pt x="695" y="58"/>
                  <a:pt x="690" y="63"/>
                </a:cubicBezTo>
                <a:close/>
              </a:path>
            </a:pathLst>
          </a:custGeom>
          <a:solidFill>
            <a:srgbClr val="277E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4" name="Freeform 10"/>
          <p:cNvSpPr>
            <a:spLocks/>
          </p:cNvSpPr>
          <p:nvPr/>
        </p:nvSpPr>
        <p:spPr bwMode="auto">
          <a:xfrm>
            <a:off x="6178550" y="2466975"/>
            <a:ext cx="322263" cy="803275"/>
          </a:xfrm>
          <a:custGeom>
            <a:avLst/>
            <a:gdLst>
              <a:gd name="T0" fmla="*/ 182 w 203"/>
              <a:gd name="T1" fmla="*/ 51 h 506"/>
              <a:gd name="T2" fmla="*/ 161 w 203"/>
              <a:gd name="T3" fmla="*/ 0 h 506"/>
              <a:gd name="T4" fmla="*/ 137 w 203"/>
              <a:gd name="T5" fmla="*/ 6 h 506"/>
              <a:gd name="T6" fmla="*/ 107 w 203"/>
              <a:gd name="T7" fmla="*/ 81 h 506"/>
              <a:gd name="T8" fmla="*/ 92 w 203"/>
              <a:gd name="T9" fmla="*/ 132 h 506"/>
              <a:gd name="T10" fmla="*/ 89 w 203"/>
              <a:gd name="T11" fmla="*/ 363 h 506"/>
              <a:gd name="T12" fmla="*/ 80 w 203"/>
              <a:gd name="T13" fmla="*/ 429 h 506"/>
              <a:gd name="T14" fmla="*/ 44 w 203"/>
              <a:gd name="T15" fmla="*/ 372 h 506"/>
              <a:gd name="T16" fmla="*/ 14 w 203"/>
              <a:gd name="T17" fmla="*/ 393 h 506"/>
              <a:gd name="T18" fmla="*/ 8 w 203"/>
              <a:gd name="T19" fmla="*/ 411 h 506"/>
              <a:gd name="T20" fmla="*/ 5 w 203"/>
              <a:gd name="T21" fmla="*/ 420 h 506"/>
              <a:gd name="T22" fmla="*/ 35 w 203"/>
              <a:gd name="T23" fmla="*/ 501 h 506"/>
              <a:gd name="T24" fmla="*/ 83 w 203"/>
              <a:gd name="T25" fmla="*/ 504 h 506"/>
              <a:gd name="T26" fmla="*/ 146 w 203"/>
              <a:gd name="T27" fmla="*/ 489 h 506"/>
              <a:gd name="T28" fmla="*/ 161 w 203"/>
              <a:gd name="T29" fmla="*/ 462 h 506"/>
              <a:gd name="T30" fmla="*/ 167 w 203"/>
              <a:gd name="T31" fmla="*/ 444 h 506"/>
              <a:gd name="T32" fmla="*/ 194 w 203"/>
              <a:gd name="T33" fmla="*/ 267 h 506"/>
              <a:gd name="T34" fmla="*/ 203 w 203"/>
              <a:gd name="T35" fmla="*/ 174 h 506"/>
              <a:gd name="T36" fmla="*/ 176 w 203"/>
              <a:gd name="T37" fmla="*/ 12 h 506"/>
              <a:gd name="T38" fmla="*/ 140 w 203"/>
              <a:gd name="T39" fmla="*/ 78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03" h="506">
                <a:moveTo>
                  <a:pt x="182" y="51"/>
                </a:moveTo>
                <a:cubicBezTo>
                  <a:pt x="188" y="34"/>
                  <a:pt x="179" y="6"/>
                  <a:pt x="161" y="0"/>
                </a:cubicBezTo>
                <a:cubicBezTo>
                  <a:pt x="153" y="2"/>
                  <a:pt x="143" y="0"/>
                  <a:pt x="137" y="6"/>
                </a:cubicBezTo>
                <a:cubicBezTo>
                  <a:pt x="123" y="20"/>
                  <a:pt x="120" y="62"/>
                  <a:pt x="107" y="81"/>
                </a:cubicBezTo>
                <a:cubicBezTo>
                  <a:pt x="103" y="98"/>
                  <a:pt x="96" y="115"/>
                  <a:pt x="92" y="132"/>
                </a:cubicBezTo>
                <a:cubicBezTo>
                  <a:pt x="88" y="216"/>
                  <a:pt x="87" y="272"/>
                  <a:pt x="89" y="363"/>
                </a:cubicBezTo>
                <a:cubicBezTo>
                  <a:pt x="87" y="386"/>
                  <a:pt x="83" y="407"/>
                  <a:pt x="80" y="429"/>
                </a:cubicBezTo>
                <a:cubicBezTo>
                  <a:pt x="60" y="416"/>
                  <a:pt x="65" y="386"/>
                  <a:pt x="44" y="372"/>
                </a:cubicBezTo>
                <a:cubicBezTo>
                  <a:pt x="32" y="375"/>
                  <a:pt x="14" y="393"/>
                  <a:pt x="14" y="393"/>
                </a:cubicBezTo>
                <a:cubicBezTo>
                  <a:pt x="12" y="399"/>
                  <a:pt x="10" y="405"/>
                  <a:pt x="8" y="411"/>
                </a:cubicBezTo>
                <a:cubicBezTo>
                  <a:pt x="7" y="414"/>
                  <a:pt x="5" y="420"/>
                  <a:pt x="5" y="420"/>
                </a:cubicBezTo>
                <a:cubicBezTo>
                  <a:pt x="6" y="437"/>
                  <a:pt x="0" y="497"/>
                  <a:pt x="35" y="501"/>
                </a:cubicBezTo>
                <a:cubicBezTo>
                  <a:pt x="51" y="503"/>
                  <a:pt x="67" y="503"/>
                  <a:pt x="83" y="504"/>
                </a:cubicBezTo>
                <a:cubicBezTo>
                  <a:pt x="103" y="502"/>
                  <a:pt x="132" y="506"/>
                  <a:pt x="146" y="489"/>
                </a:cubicBezTo>
                <a:cubicBezTo>
                  <a:pt x="152" y="482"/>
                  <a:pt x="157" y="470"/>
                  <a:pt x="161" y="462"/>
                </a:cubicBezTo>
                <a:cubicBezTo>
                  <a:pt x="164" y="456"/>
                  <a:pt x="167" y="444"/>
                  <a:pt x="167" y="444"/>
                </a:cubicBezTo>
                <a:cubicBezTo>
                  <a:pt x="172" y="385"/>
                  <a:pt x="186" y="326"/>
                  <a:pt x="194" y="267"/>
                </a:cubicBezTo>
                <a:cubicBezTo>
                  <a:pt x="196" y="233"/>
                  <a:pt x="199" y="207"/>
                  <a:pt x="203" y="174"/>
                </a:cubicBezTo>
                <a:cubicBezTo>
                  <a:pt x="201" y="114"/>
                  <a:pt x="202" y="65"/>
                  <a:pt x="176" y="12"/>
                </a:cubicBezTo>
                <a:lnTo>
                  <a:pt x="140" y="78"/>
                </a:lnTo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5" name="Freeform 11"/>
          <p:cNvSpPr>
            <a:spLocks/>
          </p:cNvSpPr>
          <p:nvPr/>
        </p:nvSpPr>
        <p:spPr bwMode="auto">
          <a:xfrm>
            <a:off x="6683375" y="3667125"/>
            <a:ext cx="403225" cy="212725"/>
          </a:xfrm>
          <a:custGeom>
            <a:avLst/>
            <a:gdLst>
              <a:gd name="T0" fmla="*/ 236 w 254"/>
              <a:gd name="T1" fmla="*/ 117 h 134"/>
              <a:gd name="T2" fmla="*/ 221 w 254"/>
              <a:gd name="T3" fmla="*/ 102 h 134"/>
              <a:gd name="T4" fmla="*/ 161 w 254"/>
              <a:gd name="T5" fmla="*/ 30 h 134"/>
              <a:gd name="T6" fmla="*/ 125 w 254"/>
              <a:gd name="T7" fmla="*/ 6 h 134"/>
              <a:gd name="T8" fmla="*/ 107 w 254"/>
              <a:gd name="T9" fmla="*/ 0 h 134"/>
              <a:gd name="T10" fmla="*/ 5 w 254"/>
              <a:gd name="T11" fmla="*/ 54 h 134"/>
              <a:gd name="T12" fmla="*/ 2 w 254"/>
              <a:gd name="T13" fmla="*/ 63 h 134"/>
              <a:gd name="T14" fmla="*/ 56 w 254"/>
              <a:gd name="T15" fmla="*/ 105 h 134"/>
              <a:gd name="T16" fmla="*/ 83 w 254"/>
              <a:gd name="T17" fmla="*/ 123 h 134"/>
              <a:gd name="T18" fmla="*/ 221 w 254"/>
              <a:gd name="T19" fmla="*/ 120 h 134"/>
              <a:gd name="T20" fmla="*/ 236 w 254"/>
              <a:gd name="T21" fmla="*/ 117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4" h="134">
                <a:moveTo>
                  <a:pt x="236" y="117"/>
                </a:moveTo>
                <a:cubicBezTo>
                  <a:pt x="212" y="81"/>
                  <a:pt x="249" y="134"/>
                  <a:pt x="221" y="102"/>
                </a:cubicBezTo>
                <a:cubicBezTo>
                  <a:pt x="200" y="78"/>
                  <a:pt x="187" y="48"/>
                  <a:pt x="161" y="30"/>
                </a:cubicBezTo>
                <a:cubicBezTo>
                  <a:pt x="153" y="25"/>
                  <a:pt x="135" y="9"/>
                  <a:pt x="125" y="6"/>
                </a:cubicBezTo>
                <a:cubicBezTo>
                  <a:pt x="119" y="4"/>
                  <a:pt x="107" y="0"/>
                  <a:pt x="107" y="0"/>
                </a:cubicBezTo>
                <a:cubicBezTo>
                  <a:pt x="64" y="6"/>
                  <a:pt x="34" y="21"/>
                  <a:pt x="5" y="54"/>
                </a:cubicBezTo>
                <a:cubicBezTo>
                  <a:pt x="4" y="57"/>
                  <a:pt x="0" y="60"/>
                  <a:pt x="2" y="63"/>
                </a:cubicBezTo>
                <a:cubicBezTo>
                  <a:pt x="11" y="78"/>
                  <a:pt x="40" y="100"/>
                  <a:pt x="56" y="105"/>
                </a:cubicBezTo>
                <a:cubicBezTo>
                  <a:pt x="65" y="114"/>
                  <a:pt x="73" y="116"/>
                  <a:pt x="83" y="123"/>
                </a:cubicBezTo>
                <a:cubicBezTo>
                  <a:pt x="129" y="122"/>
                  <a:pt x="175" y="122"/>
                  <a:pt x="221" y="120"/>
                </a:cubicBezTo>
                <a:cubicBezTo>
                  <a:pt x="222" y="120"/>
                  <a:pt x="254" y="108"/>
                  <a:pt x="236" y="117"/>
                </a:cubicBezTo>
                <a:close/>
              </a:path>
            </a:pathLst>
          </a:custGeom>
          <a:solidFill>
            <a:srgbClr val="298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6" name="Freeform 12"/>
          <p:cNvSpPr>
            <a:spLocks/>
          </p:cNvSpPr>
          <p:nvPr/>
        </p:nvSpPr>
        <p:spPr bwMode="auto">
          <a:xfrm>
            <a:off x="7797800" y="2762250"/>
            <a:ext cx="231775" cy="85725"/>
          </a:xfrm>
          <a:custGeom>
            <a:avLst/>
            <a:gdLst>
              <a:gd name="T0" fmla="*/ 146 w 146"/>
              <a:gd name="T1" fmla="*/ 45 h 54"/>
              <a:gd name="T2" fmla="*/ 89 w 146"/>
              <a:gd name="T3" fmla="*/ 12 h 54"/>
              <a:gd name="T4" fmla="*/ 62 w 146"/>
              <a:gd name="T5" fmla="*/ 3 h 54"/>
              <a:gd name="T6" fmla="*/ 53 w 146"/>
              <a:gd name="T7" fmla="*/ 0 h 54"/>
              <a:gd name="T8" fmla="*/ 38 w 146"/>
              <a:gd name="T9" fmla="*/ 3 h 54"/>
              <a:gd name="T10" fmla="*/ 50 w 146"/>
              <a:gd name="T11" fmla="*/ 15 h 54"/>
              <a:gd name="T12" fmla="*/ 95 w 146"/>
              <a:gd name="T13" fmla="*/ 39 h 54"/>
              <a:gd name="T14" fmla="*/ 122 w 146"/>
              <a:gd name="T15" fmla="*/ 54 h 54"/>
              <a:gd name="T16" fmla="*/ 122 w 146"/>
              <a:gd name="T17" fmla="*/ 39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6" h="54">
                <a:moveTo>
                  <a:pt x="146" y="45"/>
                </a:moveTo>
                <a:cubicBezTo>
                  <a:pt x="128" y="33"/>
                  <a:pt x="109" y="20"/>
                  <a:pt x="89" y="12"/>
                </a:cubicBezTo>
                <a:cubicBezTo>
                  <a:pt x="80" y="8"/>
                  <a:pt x="71" y="6"/>
                  <a:pt x="62" y="3"/>
                </a:cubicBezTo>
                <a:cubicBezTo>
                  <a:pt x="59" y="2"/>
                  <a:pt x="53" y="0"/>
                  <a:pt x="53" y="0"/>
                </a:cubicBezTo>
                <a:cubicBezTo>
                  <a:pt x="48" y="1"/>
                  <a:pt x="43" y="2"/>
                  <a:pt x="38" y="3"/>
                </a:cubicBezTo>
                <a:cubicBezTo>
                  <a:pt x="0" y="13"/>
                  <a:pt x="36" y="13"/>
                  <a:pt x="50" y="15"/>
                </a:cubicBezTo>
                <a:cubicBezTo>
                  <a:pt x="65" y="25"/>
                  <a:pt x="79" y="31"/>
                  <a:pt x="95" y="39"/>
                </a:cubicBezTo>
                <a:cubicBezTo>
                  <a:pt x="104" y="44"/>
                  <a:pt x="122" y="54"/>
                  <a:pt x="122" y="54"/>
                </a:cubicBezTo>
                <a:cubicBezTo>
                  <a:pt x="130" y="43"/>
                  <a:pt x="131" y="48"/>
                  <a:pt x="122" y="39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2477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657600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E74D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8" name="AutoShape 14"/>
          <p:cNvSpPr>
            <a:spLocks noChangeArrowheads="1"/>
          </p:cNvSpPr>
          <p:nvPr/>
        </p:nvSpPr>
        <p:spPr bwMode="auto">
          <a:xfrm>
            <a:off x="4495800" y="1295400"/>
            <a:ext cx="1752600" cy="838200"/>
          </a:xfrm>
          <a:prstGeom prst="wedgeRoundRectCallout">
            <a:avLst>
              <a:gd name="adj1" fmla="val 45472"/>
              <a:gd name="adj2" fmla="val 67991"/>
              <a:gd name="adj3" fmla="val 16667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1800" b="1"/>
              <a:t>“That makes</a:t>
            </a:r>
          </a:p>
          <a:p>
            <a:pPr algn="ctr"/>
            <a:r>
              <a:rPr lang="en-US" sz="1800" b="1"/>
              <a:t>sense to me!”</a:t>
            </a:r>
          </a:p>
        </p:txBody>
      </p:sp>
      <p:sp>
        <p:nvSpPr>
          <p:cNvPr id="62479" name="AutoShape 15"/>
          <p:cNvSpPr>
            <a:spLocks noChangeArrowheads="1"/>
          </p:cNvSpPr>
          <p:nvPr/>
        </p:nvSpPr>
        <p:spPr bwMode="auto">
          <a:xfrm>
            <a:off x="7620000" y="1371600"/>
            <a:ext cx="1524000" cy="457200"/>
          </a:xfrm>
          <a:prstGeom prst="wedgeRoundRectCallout">
            <a:avLst>
              <a:gd name="adj1" fmla="val -44685"/>
              <a:gd name="adj2" fmla="val 105903"/>
              <a:gd name="adj3" fmla="val 16667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1800" b="1"/>
              <a:t>“Me too.”</a:t>
            </a:r>
          </a:p>
        </p:txBody>
      </p:sp>
      <p:sp>
        <p:nvSpPr>
          <p:cNvPr id="62480" name="Text Box 16"/>
          <p:cNvSpPr txBox="1">
            <a:spLocks noChangeArrowheads="1"/>
          </p:cNvSpPr>
          <p:nvPr/>
        </p:nvSpPr>
        <p:spPr bwMode="auto">
          <a:xfrm>
            <a:off x="228600" y="1981200"/>
            <a:ext cx="4114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/>
              <a:t>“If I wear a safety belt, after a crash, I might be trapped in a burning or submerged car!”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nimBg="1" autoUpdateAnimBg="0"/>
      <p:bldP spid="62468" grpId="0" animBg="1" autoUpdateAnimBg="0"/>
      <p:bldP spid="62478" grpId="0" animBg="1" autoUpdateAnimBg="0"/>
      <p:bldP spid="62479" grpId="0" animBg="1" autoUpdateAnimBg="0"/>
      <p:bldP spid="6248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WordArt 2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2843213" cy="1143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Seatbelts: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381000" y="4648200"/>
            <a:ext cx="8382000" cy="1981200"/>
          </a:xfrm>
          <a:prstGeom prst="rect">
            <a:avLst/>
          </a:prstGeom>
          <a:gradFill rotWithShape="0">
            <a:gsLst>
              <a:gs pos="0">
                <a:srgbClr val="FF66FF"/>
              </a:gs>
              <a:gs pos="100000">
                <a:srgbClr val="FF66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8392" dir="1308085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Research shows that the impact of a</a:t>
            </a:r>
          </a:p>
          <a:p>
            <a:pPr algn="ctr">
              <a:lnSpc>
                <a:spcPct val="120000"/>
              </a:lnSpc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30 mph crash is like jumping off a 3 story building.</a:t>
            </a:r>
          </a:p>
        </p:txBody>
      </p:sp>
      <p:sp>
        <p:nvSpPr>
          <p:cNvPr id="64517" name="WordArt 5"/>
          <p:cNvSpPr>
            <a:spLocks noChangeArrowheads="1" noChangeShapeType="1" noTextEdit="1"/>
          </p:cNvSpPr>
          <p:nvPr/>
        </p:nvSpPr>
        <p:spPr bwMode="auto">
          <a:xfrm>
            <a:off x="4038600" y="457200"/>
            <a:ext cx="4038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Narrow"/>
              </a:rPr>
              <a:t>Objections people raise</a:t>
            </a:r>
          </a:p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Narrow"/>
              </a:rPr>
              <a:t>for not wearing them</a:t>
            </a:r>
          </a:p>
        </p:txBody>
      </p:sp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657600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E74D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9" name="Freeform 7"/>
          <p:cNvSpPr>
            <a:spLocks/>
          </p:cNvSpPr>
          <p:nvPr/>
        </p:nvSpPr>
        <p:spPr bwMode="auto">
          <a:xfrm>
            <a:off x="7772400" y="2514600"/>
            <a:ext cx="652463" cy="325438"/>
          </a:xfrm>
          <a:custGeom>
            <a:avLst/>
            <a:gdLst>
              <a:gd name="T0" fmla="*/ 135 w 378"/>
              <a:gd name="T1" fmla="*/ 198 h 199"/>
              <a:gd name="T2" fmla="*/ 12 w 378"/>
              <a:gd name="T3" fmla="*/ 135 h 199"/>
              <a:gd name="T4" fmla="*/ 3 w 378"/>
              <a:gd name="T5" fmla="*/ 132 h 199"/>
              <a:gd name="T6" fmla="*/ 75 w 378"/>
              <a:gd name="T7" fmla="*/ 120 h 199"/>
              <a:gd name="T8" fmla="*/ 135 w 378"/>
              <a:gd name="T9" fmla="*/ 87 h 199"/>
              <a:gd name="T10" fmla="*/ 159 w 378"/>
              <a:gd name="T11" fmla="*/ 69 h 199"/>
              <a:gd name="T12" fmla="*/ 168 w 378"/>
              <a:gd name="T13" fmla="*/ 48 h 199"/>
              <a:gd name="T14" fmla="*/ 228 w 378"/>
              <a:gd name="T15" fmla="*/ 18 h 199"/>
              <a:gd name="T16" fmla="*/ 288 w 378"/>
              <a:gd name="T17" fmla="*/ 6 h 199"/>
              <a:gd name="T18" fmla="*/ 324 w 378"/>
              <a:gd name="T19" fmla="*/ 0 h 199"/>
              <a:gd name="T20" fmla="*/ 342 w 378"/>
              <a:gd name="T21" fmla="*/ 6 h 199"/>
              <a:gd name="T22" fmla="*/ 345 w 378"/>
              <a:gd name="T23" fmla="*/ 15 h 199"/>
              <a:gd name="T24" fmla="*/ 378 w 378"/>
              <a:gd name="T25" fmla="*/ 48 h 199"/>
              <a:gd name="T26" fmla="*/ 333 w 378"/>
              <a:gd name="T27" fmla="*/ 96 h 199"/>
              <a:gd name="T28" fmla="*/ 165 w 378"/>
              <a:gd name="T29" fmla="*/ 192 h 199"/>
              <a:gd name="T30" fmla="*/ 120 w 378"/>
              <a:gd name="T31" fmla="*/ 186 h 199"/>
              <a:gd name="T32" fmla="*/ 111 w 378"/>
              <a:gd name="T33" fmla="*/ 138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78" h="199">
                <a:moveTo>
                  <a:pt x="135" y="198"/>
                </a:moveTo>
                <a:cubicBezTo>
                  <a:pt x="115" y="168"/>
                  <a:pt x="47" y="139"/>
                  <a:pt x="12" y="135"/>
                </a:cubicBezTo>
                <a:cubicBezTo>
                  <a:pt x="9" y="134"/>
                  <a:pt x="0" y="133"/>
                  <a:pt x="3" y="132"/>
                </a:cubicBezTo>
                <a:cubicBezTo>
                  <a:pt x="25" y="121"/>
                  <a:pt x="75" y="120"/>
                  <a:pt x="75" y="120"/>
                </a:cubicBezTo>
                <a:cubicBezTo>
                  <a:pt x="99" y="108"/>
                  <a:pt x="109" y="91"/>
                  <a:pt x="135" y="87"/>
                </a:cubicBezTo>
                <a:cubicBezTo>
                  <a:pt x="153" y="78"/>
                  <a:pt x="151" y="83"/>
                  <a:pt x="159" y="69"/>
                </a:cubicBezTo>
                <a:cubicBezTo>
                  <a:pt x="163" y="62"/>
                  <a:pt x="162" y="52"/>
                  <a:pt x="168" y="48"/>
                </a:cubicBezTo>
                <a:cubicBezTo>
                  <a:pt x="172" y="45"/>
                  <a:pt x="221" y="20"/>
                  <a:pt x="228" y="18"/>
                </a:cubicBezTo>
                <a:cubicBezTo>
                  <a:pt x="247" y="12"/>
                  <a:pt x="268" y="10"/>
                  <a:pt x="288" y="6"/>
                </a:cubicBezTo>
                <a:cubicBezTo>
                  <a:pt x="300" y="4"/>
                  <a:pt x="324" y="0"/>
                  <a:pt x="324" y="0"/>
                </a:cubicBezTo>
                <a:cubicBezTo>
                  <a:pt x="330" y="2"/>
                  <a:pt x="336" y="4"/>
                  <a:pt x="342" y="6"/>
                </a:cubicBezTo>
                <a:cubicBezTo>
                  <a:pt x="345" y="7"/>
                  <a:pt x="343" y="12"/>
                  <a:pt x="345" y="15"/>
                </a:cubicBezTo>
                <a:cubicBezTo>
                  <a:pt x="354" y="28"/>
                  <a:pt x="369" y="34"/>
                  <a:pt x="378" y="48"/>
                </a:cubicBezTo>
                <a:cubicBezTo>
                  <a:pt x="372" y="71"/>
                  <a:pt x="348" y="78"/>
                  <a:pt x="333" y="96"/>
                </a:cubicBezTo>
                <a:cubicBezTo>
                  <a:pt x="282" y="155"/>
                  <a:pt x="245" y="183"/>
                  <a:pt x="165" y="192"/>
                </a:cubicBezTo>
                <a:cubicBezTo>
                  <a:pt x="144" y="199"/>
                  <a:pt x="139" y="196"/>
                  <a:pt x="120" y="186"/>
                </a:cubicBezTo>
                <a:lnTo>
                  <a:pt x="111" y="138"/>
                </a:lnTo>
              </a:path>
            </a:pathLst>
          </a:custGeom>
          <a:solidFill>
            <a:srgbClr val="9076D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0" name="Freeform 8"/>
          <p:cNvSpPr>
            <a:spLocks/>
          </p:cNvSpPr>
          <p:nvPr/>
        </p:nvSpPr>
        <p:spPr bwMode="auto">
          <a:xfrm>
            <a:off x="6900863" y="2752725"/>
            <a:ext cx="1103312" cy="852488"/>
          </a:xfrm>
          <a:custGeom>
            <a:avLst/>
            <a:gdLst>
              <a:gd name="T0" fmla="*/ 690 w 695"/>
              <a:gd name="T1" fmla="*/ 63 h 537"/>
              <a:gd name="T2" fmla="*/ 591 w 695"/>
              <a:gd name="T3" fmla="*/ 108 h 537"/>
              <a:gd name="T4" fmla="*/ 561 w 695"/>
              <a:gd name="T5" fmla="*/ 147 h 537"/>
              <a:gd name="T6" fmla="*/ 486 w 695"/>
              <a:gd name="T7" fmla="*/ 186 h 537"/>
              <a:gd name="T8" fmla="*/ 378 w 695"/>
              <a:gd name="T9" fmla="*/ 222 h 537"/>
              <a:gd name="T10" fmla="*/ 354 w 695"/>
              <a:gd name="T11" fmla="*/ 249 h 537"/>
              <a:gd name="T12" fmla="*/ 264 w 695"/>
              <a:gd name="T13" fmla="*/ 315 h 537"/>
              <a:gd name="T14" fmla="*/ 222 w 695"/>
              <a:gd name="T15" fmla="*/ 351 h 537"/>
              <a:gd name="T16" fmla="*/ 150 w 695"/>
              <a:gd name="T17" fmla="*/ 432 h 537"/>
              <a:gd name="T18" fmla="*/ 84 w 695"/>
              <a:gd name="T19" fmla="*/ 498 h 537"/>
              <a:gd name="T20" fmla="*/ 21 w 695"/>
              <a:gd name="T21" fmla="*/ 537 h 537"/>
              <a:gd name="T22" fmla="*/ 0 w 695"/>
              <a:gd name="T23" fmla="*/ 507 h 537"/>
              <a:gd name="T24" fmla="*/ 27 w 695"/>
              <a:gd name="T25" fmla="*/ 420 h 537"/>
              <a:gd name="T26" fmla="*/ 75 w 695"/>
              <a:gd name="T27" fmla="*/ 333 h 537"/>
              <a:gd name="T28" fmla="*/ 105 w 695"/>
              <a:gd name="T29" fmla="*/ 297 h 537"/>
              <a:gd name="T30" fmla="*/ 144 w 695"/>
              <a:gd name="T31" fmla="*/ 249 h 537"/>
              <a:gd name="T32" fmla="*/ 222 w 695"/>
              <a:gd name="T33" fmla="*/ 168 h 537"/>
              <a:gd name="T34" fmla="*/ 273 w 695"/>
              <a:gd name="T35" fmla="*/ 129 h 537"/>
              <a:gd name="T36" fmla="*/ 384 w 695"/>
              <a:gd name="T37" fmla="*/ 108 h 537"/>
              <a:gd name="T38" fmla="*/ 426 w 695"/>
              <a:gd name="T39" fmla="*/ 78 h 537"/>
              <a:gd name="T40" fmla="*/ 513 w 695"/>
              <a:gd name="T41" fmla="*/ 42 h 537"/>
              <a:gd name="T42" fmla="*/ 549 w 695"/>
              <a:gd name="T43" fmla="*/ 21 h 537"/>
              <a:gd name="T44" fmla="*/ 585 w 695"/>
              <a:gd name="T45" fmla="*/ 0 h 537"/>
              <a:gd name="T46" fmla="*/ 666 w 695"/>
              <a:gd name="T47" fmla="*/ 39 h 537"/>
              <a:gd name="T48" fmla="*/ 690 w 695"/>
              <a:gd name="T49" fmla="*/ 63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95" h="537">
                <a:moveTo>
                  <a:pt x="690" y="63"/>
                </a:moveTo>
                <a:cubicBezTo>
                  <a:pt x="662" y="72"/>
                  <a:pt x="613" y="89"/>
                  <a:pt x="591" y="108"/>
                </a:cubicBezTo>
                <a:cubicBezTo>
                  <a:pt x="578" y="119"/>
                  <a:pt x="573" y="135"/>
                  <a:pt x="561" y="147"/>
                </a:cubicBezTo>
                <a:cubicBezTo>
                  <a:pt x="541" y="167"/>
                  <a:pt x="513" y="179"/>
                  <a:pt x="486" y="186"/>
                </a:cubicBezTo>
                <a:cubicBezTo>
                  <a:pt x="454" y="207"/>
                  <a:pt x="411" y="203"/>
                  <a:pt x="378" y="222"/>
                </a:cubicBezTo>
                <a:cubicBezTo>
                  <a:pt x="366" y="229"/>
                  <a:pt x="363" y="240"/>
                  <a:pt x="354" y="249"/>
                </a:cubicBezTo>
                <a:cubicBezTo>
                  <a:pt x="329" y="274"/>
                  <a:pt x="296" y="301"/>
                  <a:pt x="264" y="315"/>
                </a:cubicBezTo>
                <a:cubicBezTo>
                  <a:pt x="251" y="328"/>
                  <a:pt x="233" y="337"/>
                  <a:pt x="222" y="351"/>
                </a:cubicBezTo>
                <a:cubicBezTo>
                  <a:pt x="198" y="382"/>
                  <a:pt x="192" y="418"/>
                  <a:pt x="150" y="432"/>
                </a:cubicBezTo>
                <a:cubicBezTo>
                  <a:pt x="125" y="451"/>
                  <a:pt x="109" y="481"/>
                  <a:pt x="84" y="498"/>
                </a:cubicBezTo>
                <a:cubicBezTo>
                  <a:pt x="68" y="522"/>
                  <a:pt x="46" y="529"/>
                  <a:pt x="21" y="537"/>
                </a:cubicBezTo>
                <a:cubicBezTo>
                  <a:pt x="9" y="533"/>
                  <a:pt x="4" y="519"/>
                  <a:pt x="0" y="507"/>
                </a:cubicBezTo>
                <a:cubicBezTo>
                  <a:pt x="13" y="480"/>
                  <a:pt x="10" y="445"/>
                  <a:pt x="27" y="420"/>
                </a:cubicBezTo>
                <a:cubicBezTo>
                  <a:pt x="45" y="393"/>
                  <a:pt x="59" y="362"/>
                  <a:pt x="75" y="333"/>
                </a:cubicBezTo>
                <a:cubicBezTo>
                  <a:pt x="83" y="319"/>
                  <a:pt x="96" y="310"/>
                  <a:pt x="105" y="297"/>
                </a:cubicBezTo>
                <a:cubicBezTo>
                  <a:pt x="118" y="279"/>
                  <a:pt x="126" y="263"/>
                  <a:pt x="144" y="249"/>
                </a:cubicBezTo>
                <a:cubicBezTo>
                  <a:pt x="156" y="213"/>
                  <a:pt x="195" y="192"/>
                  <a:pt x="222" y="168"/>
                </a:cubicBezTo>
                <a:cubicBezTo>
                  <a:pt x="264" y="131"/>
                  <a:pt x="247" y="138"/>
                  <a:pt x="273" y="129"/>
                </a:cubicBezTo>
                <a:cubicBezTo>
                  <a:pt x="298" y="104"/>
                  <a:pt x="349" y="114"/>
                  <a:pt x="384" y="108"/>
                </a:cubicBezTo>
                <a:cubicBezTo>
                  <a:pt x="401" y="100"/>
                  <a:pt x="411" y="88"/>
                  <a:pt x="426" y="78"/>
                </a:cubicBezTo>
                <a:cubicBezTo>
                  <a:pt x="450" y="61"/>
                  <a:pt x="485" y="50"/>
                  <a:pt x="513" y="42"/>
                </a:cubicBezTo>
                <a:cubicBezTo>
                  <a:pt x="526" y="29"/>
                  <a:pt x="532" y="29"/>
                  <a:pt x="549" y="21"/>
                </a:cubicBezTo>
                <a:cubicBezTo>
                  <a:pt x="563" y="14"/>
                  <a:pt x="571" y="5"/>
                  <a:pt x="585" y="0"/>
                </a:cubicBezTo>
                <a:cubicBezTo>
                  <a:pt x="605" y="20"/>
                  <a:pt x="641" y="26"/>
                  <a:pt x="666" y="39"/>
                </a:cubicBezTo>
                <a:cubicBezTo>
                  <a:pt x="673" y="42"/>
                  <a:pt x="695" y="58"/>
                  <a:pt x="690" y="63"/>
                </a:cubicBezTo>
                <a:close/>
              </a:path>
            </a:pathLst>
          </a:custGeom>
          <a:solidFill>
            <a:srgbClr val="277E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1" name="Freeform 9"/>
          <p:cNvSpPr>
            <a:spLocks/>
          </p:cNvSpPr>
          <p:nvPr/>
        </p:nvSpPr>
        <p:spPr bwMode="auto">
          <a:xfrm>
            <a:off x="6178550" y="2466975"/>
            <a:ext cx="322263" cy="803275"/>
          </a:xfrm>
          <a:custGeom>
            <a:avLst/>
            <a:gdLst>
              <a:gd name="T0" fmla="*/ 182 w 203"/>
              <a:gd name="T1" fmla="*/ 51 h 506"/>
              <a:gd name="T2" fmla="*/ 161 w 203"/>
              <a:gd name="T3" fmla="*/ 0 h 506"/>
              <a:gd name="T4" fmla="*/ 137 w 203"/>
              <a:gd name="T5" fmla="*/ 6 h 506"/>
              <a:gd name="T6" fmla="*/ 107 w 203"/>
              <a:gd name="T7" fmla="*/ 81 h 506"/>
              <a:gd name="T8" fmla="*/ 92 w 203"/>
              <a:gd name="T9" fmla="*/ 132 h 506"/>
              <a:gd name="T10" fmla="*/ 89 w 203"/>
              <a:gd name="T11" fmla="*/ 363 h 506"/>
              <a:gd name="T12" fmla="*/ 80 w 203"/>
              <a:gd name="T13" fmla="*/ 429 h 506"/>
              <a:gd name="T14" fmla="*/ 44 w 203"/>
              <a:gd name="T15" fmla="*/ 372 h 506"/>
              <a:gd name="T16" fmla="*/ 14 w 203"/>
              <a:gd name="T17" fmla="*/ 393 h 506"/>
              <a:gd name="T18" fmla="*/ 8 w 203"/>
              <a:gd name="T19" fmla="*/ 411 h 506"/>
              <a:gd name="T20" fmla="*/ 5 w 203"/>
              <a:gd name="T21" fmla="*/ 420 h 506"/>
              <a:gd name="T22" fmla="*/ 35 w 203"/>
              <a:gd name="T23" fmla="*/ 501 h 506"/>
              <a:gd name="T24" fmla="*/ 83 w 203"/>
              <a:gd name="T25" fmla="*/ 504 h 506"/>
              <a:gd name="T26" fmla="*/ 146 w 203"/>
              <a:gd name="T27" fmla="*/ 489 h 506"/>
              <a:gd name="T28" fmla="*/ 161 w 203"/>
              <a:gd name="T29" fmla="*/ 462 h 506"/>
              <a:gd name="T30" fmla="*/ 167 w 203"/>
              <a:gd name="T31" fmla="*/ 444 h 506"/>
              <a:gd name="T32" fmla="*/ 194 w 203"/>
              <a:gd name="T33" fmla="*/ 267 h 506"/>
              <a:gd name="T34" fmla="*/ 203 w 203"/>
              <a:gd name="T35" fmla="*/ 174 h 506"/>
              <a:gd name="T36" fmla="*/ 176 w 203"/>
              <a:gd name="T37" fmla="*/ 12 h 506"/>
              <a:gd name="T38" fmla="*/ 140 w 203"/>
              <a:gd name="T39" fmla="*/ 78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03" h="506">
                <a:moveTo>
                  <a:pt x="182" y="51"/>
                </a:moveTo>
                <a:cubicBezTo>
                  <a:pt x="188" y="34"/>
                  <a:pt x="179" y="6"/>
                  <a:pt x="161" y="0"/>
                </a:cubicBezTo>
                <a:cubicBezTo>
                  <a:pt x="153" y="2"/>
                  <a:pt x="143" y="0"/>
                  <a:pt x="137" y="6"/>
                </a:cubicBezTo>
                <a:cubicBezTo>
                  <a:pt x="123" y="20"/>
                  <a:pt x="120" y="62"/>
                  <a:pt x="107" y="81"/>
                </a:cubicBezTo>
                <a:cubicBezTo>
                  <a:pt x="103" y="98"/>
                  <a:pt x="96" y="115"/>
                  <a:pt x="92" y="132"/>
                </a:cubicBezTo>
                <a:cubicBezTo>
                  <a:pt x="88" y="216"/>
                  <a:pt x="87" y="272"/>
                  <a:pt x="89" y="363"/>
                </a:cubicBezTo>
                <a:cubicBezTo>
                  <a:pt x="87" y="386"/>
                  <a:pt x="83" y="407"/>
                  <a:pt x="80" y="429"/>
                </a:cubicBezTo>
                <a:cubicBezTo>
                  <a:pt x="60" y="416"/>
                  <a:pt x="65" y="386"/>
                  <a:pt x="44" y="372"/>
                </a:cubicBezTo>
                <a:cubicBezTo>
                  <a:pt x="32" y="375"/>
                  <a:pt x="14" y="393"/>
                  <a:pt x="14" y="393"/>
                </a:cubicBezTo>
                <a:cubicBezTo>
                  <a:pt x="12" y="399"/>
                  <a:pt x="10" y="405"/>
                  <a:pt x="8" y="411"/>
                </a:cubicBezTo>
                <a:cubicBezTo>
                  <a:pt x="7" y="414"/>
                  <a:pt x="5" y="420"/>
                  <a:pt x="5" y="420"/>
                </a:cubicBezTo>
                <a:cubicBezTo>
                  <a:pt x="6" y="437"/>
                  <a:pt x="0" y="497"/>
                  <a:pt x="35" y="501"/>
                </a:cubicBezTo>
                <a:cubicBezTo>
                  <a:pt x="51" y="503"/>
                  <a:pt x="67" y="503"/>
                  <a:pt x="83" y="504"/>
                </a:cubicBezTo>
                <a:cubicBezTo>
                  <a:pt x="103" y="502"/>
                  <a:pt x="132" y="506"/>
                  <a:pt x="146" y="489"/>
                </a:cubicBezTo>
                <a:cubicBezTo>
                  <a:pt x="152" y="482"/>
                  <a:pt x="157" y="470"/>
                  <a:pt x="161" y="462"/>
                </a:cubicBezTo>
                <a:cubicBezTo>
                  <a:pt x="164" y="456"/>
                  <a:pt x="167" y="444"/>
                  <a:pt x="167" y="444"/>
                </a:cubicBezTo>
                <a:cubicBezTo>
                  <a:pt x="172" y="385"/>
                  <a:pt x="186" y="326"/>
                  <a:pt x="194" y="267"/>
                </a:cubicBezTo>
                <a:cubicBezTo>
                  <a:pt x="196" y="233"/>
                  <a:pt x="199" y="207"/>
                  <a:pt x="203" y="174"/>
                </a:cubicBezTo>
                <a:cubicBezTo>
                  <a:pt x="201" y="114"/>
                  <a:pt x="202" y="65"/>
                  <a:pt x="176" y="12"/>
                </a:cubicBezTo>
                <a:lnTo>
                  <a:pt x="140" y="78"/>
                </a:lnTo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2" name="Freeform 10"/>
          <p:cNvSpPr>
            <a:spLocks/>
          </p:cNvSpPr>
          <p:nvPr/>
        </p:nvSpPr>
        <p:spPr bwMode="auto">
          <a:xfrm>
            <a:off x="6683375" y="3667125"/>
            <a:ext cx="403225" cy="212725"/>
          </a:xfrm>
          <a:custGeom>
            <a:avLst/>
            <a:gdLst>
              <a:gd name="T0" fmla="*/ 236 w 254"/>
              <a:gd name="T1" fmla="*/ 117 h 134"/>
              <a:gd name="T2" fmla="*/ 221 w 254"/>
              <a:gd name="T3" fmla="*/ 102 h 134"/>
              <a:gd name="T4" fmla="*/ 161 w 254"/>
              <a:gd name="T5" fmla="*/ 30 h 134"/>
              <a:gd name="T6" fmla="*/ 125 w 254"/>
              <a:gd name="T7" fmla="*/ 6 h 134"/>
              <a:gd name="T8" fmla="*/ 107 w 254"/>
              <a:gd name="T9" fmla="*/ 0 h 134"/>
              <a:gd name="T10" fmla="*/ 5 w 254"/>
              <a:gd name="T11" fmla="*/ 54 h 134"/>
              <a:gd name="T12" fmla="*/ 2 w 254"/>
              <a:gd name="T13" fmla="*/ 63 h 134"/>
              <a:gd name="T14" fmla="*/ 56 w 254"/>
              <a:gd name="T15" fmla="*/ 105 h 134"/>
              <a:gd name="T16" fmla="*/ 83 w 254"/>
              <a:gd name="T17" fmla="*/ 123 h 134"/>
              <a:gd name="T18" fmla="*/ 221 w 254"/>
              <a:gd name="T19" fmla="*/ 120 h 134"/>
              <a:gd name="T20" fmla="*/ 236 w 254"/>
              <a:gd name="T21" fmla="*/ 117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4" h="134">
                <a:moveTo>
                  <a:pt x="236" y="117"/>
                </a:moveTo>
                <a:cubicBezTo>
                  <a:pt x="212" y="81"/>
                  <a:pt x="249" y="134"/>
                  <a:pt x="221" y="102"/>
                </a:cubicBezTo>
                <a:cubicBezTo>
                  <a:pt x="200" y="78"/>
                  <a:pt x="187" y="48"/>
                  <a:pt x="161" y="30"/>
                </a:cubicBezTo>
                <a:cubicBezTo>
                  <a:pt x="153" y="25"/>
                  <a:pt x="135" y="9"/>
                  <a:pt x="125" y="6"/>
                </a:cubicBezTo>
                <a:cubicBezTo>
                  <a:pt x="119" y="4"/>
                  <a:pt x="107" y="0"/>
                  <a:pt x="107" y="0"/>
                </a:cubicBezTo>
                <a:cubicBezTo>
                  <a:pt x="64" y="6"/>
                  <a:pt x="34" y="21"/>
                  <a:pt x="5" y="54"/>
                </a:cubicBezTo>
                <a:cubicBezTo>
                  <a:pt x="4" y="57"/>
                  <a:pt x="0" y="60"/>
                  <a:pt x="2" y="63"/>
                </a:cubicBezTo>
                <a:cubicBezTo>
                  <a:pt x="11" y="78"/>
                  <a:pt x="40" y="100"/>
                  <a:pt x="56" y="105"/>
                </a:cubicBezTo>
                <a:cubicBezTo>
                  <a:pt x="65" y="114"/>
                  <a:pt x="73" y="116"/>
                  <a:pt x="83" y="123"/>
                </a:cubicBezTo>
                <a:cubicBezTo>
                  <a:pt x="129" y="122"/>
                  <a:pt x="175" y="122"/>
                  <a:pt x="221" y="120"/>
                </a:cubicBezTo>
                <a:cubicBezTo>
                  <a:pt x="222" y="120"/>
                  <a:pt x="254" y="108"/>
                  <a:pt x="236" y="117"/>
                </a:cubicBezTo>
                <a:close/>
              </a:path>
            </a:pathLst>
          </a:custGeom>
          <a:solidFill>
            <a:srgbClr val="298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3" name="Freeform 11"/>
          <p:cNvSpPr>
            <a:spLocks/>
          </p:cNvSpPr>
          <p:nvPr/>
        </p:nvSpPr>
        <p:spPr bwMode="auto">
          <a:xfrm>
            <a:off x="7797800" y="2762250"/>
            <a:ext cx="231775" cy="85725"/>
          </a:xfrm>
          <a:custGeom>
            <a:avLst/>
            <a:gdLst>
              <a:gd name="T0" fmla="*/ 146 w 146"/>
              <a:gd name="T1" fmla="*/ 45 h 54"/>
              <a:gd name="T2" fmla="*/ 89 w 146"/>
              <a:gd name="T3" fmla="*/ 12 h 54"/>
              <a:gd name="T4" fmla="*/ 62 w 146"/>
              <a:gd name="T5" fmla="*/ 3 h 54"/>
              <a:gd name="T6" fmla="*/ 53 w 146"/>
              <a:gd name="T7" fmla="*/ 0 h 54"/>
              <a:gd name="T8" fmla="*/ 38 w 146"/>
              <a:gd name="T9" fmla="*/ 3 h 54"/>
              <a:gd name="T10" fmla="*/ 50 w 146"/>
              <a:gd name="T11" fmla="*/ 15 h 54"/>
              <a:gd name="T12" fmla="*/ 95 w 146"/>
              <a:gd name="T13" fmla="*/ 39 h 54"/>
              <a:gd name="T14" fmla="*/ 122 w 146"/>
              <a:gd name="T15" fmla="*/ 54 h 54"/>
              <a:gd name="T16" fmla="*/ 122 w 146"/>
              <a:gd name="T17" fmla="*/ 39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6" h="54">
                <a:moveTo>
                  <a:pt x="146" y="45"/>
                </a:moveTo>
                <a:cubicBezTo>
                  <a:pt x="128" y="33"/>
                  <a:pt x="109" y="20"/>
                  <a:pt x="89" y="12"/>
                </a:cubicBezTo>
                <a:cubicBezTo>
                  <a:pt x="80" y="8"/>
                  <a:pt x="71" y="6"/>
                  <a:pt x="62" y="3"/>
                </a:cubicBezTo>
                <a:cubicBezTo>
                  <a:pt x="59" y="2"/>
                  <a:pt x="53" y="0"/>
                  <a:pt x="53" y="0"/>
                </a:cubicBezTo>
                <a:cubicBezTo>
                  <a:pt x="48" y="1"/>
                  <a:pt x="43" y="2"/>
                  <a:pt x="38" y="3"/>
                </a:cubicBezTo>
                <a:cubicBezTo>
                  <a:pt x="0" y="13"/>
                  <a:pt x="36" y="13"/>
                  <a:pt x="50" y="15"/>
                </a:cubicBezTo>
                <a:cubicBezTo>
                  <a:pt x="65" y="25"/>
                  <a:pt x="79" y="31"/>
                  <a:pt x="95" y="39"/>
                </a:cubicBezTo>
                <a:cubicBezTo>
                  <a:pt x="104" y="44"/>
                  <a:pt x="122" y="54"/>
                  <a:pt x="122" y="54"/>
                </a:cubicBezTo>
                <a:cubicBezTo>
                  <a:pt x="130" y="43"/>
                  <a:pt x="131" y="48"/>
                  <a:pt x="122" y="39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4524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657600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E74D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25" name="AutoShape 13"/>
          <p:cNvSpPr>
            <a:spLocks noChangeArrowheads="1"/>
          </p:cNvSpPr>
          <p:nvPr/>
        </p:nvSpPr>
        <p:spPr bwMode="auto">
          <a:xfrm>
            <a:off x="4191000" y="1295400"/>
            <a:ext cx="2057400" cy="838200"/>
          </a:xfrm>
          <a:prstGeom prst="wedgeRoundRectCallout">
            <a:avLst>
              <a:gd name="adj1" fmla="val 46144"/>
              <a:gd name="adj2" fmla="val 67991"/>
              <a:gd name="adj3" fmla="val 16667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1800" b="1"/>
              <a:t>“We’re strong, but not that strong.”</a:t>
            </a:r>
          </a:p>
        </p:txBody>
      </p:sp>
      <p:sp>
        <p:nvSpPr>
          <p:cNvPr id="64526" name="AutoShape 14"/>
          <p:cNvSpPr>
            <a:spLocks noChangeArrowheads="1"/>
          </p:cNvSpPr>
          <p:nvPr/>
        </p:nvSpPr>
        <p:spPr bwMode="auto">
          <a:xfrm>
            <a:off x="7620000" y="1295400"/>
            <a:ext cx="1295400" cy="381000"/>
          </a:xfrm>
          <a:prstGeom prst="wedgeRoundRectCallout">
            <a:avLst>
              <a:gd name="adj1" fmla="val -43750"/>
              <a:gd name="adj2" fmla="val 157083"/>
              <a:gd name="adj3" fmla="val 16667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1800" b="1"/>
              <a:t>“Wow!”</a:t>
            </a:r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381000" y="4648200"/>
            <a:ext cx="8382000" cy="1981200"/>
          </a:xfrm>
          <a:prstGeom prst="rect">
            <a:avLst/>
          </a:prstGeom>
          <a:gradFill rotWithShape="0">
            <a:gsLst>
              <a:gs pos="0">
                <a:srgbClr val="FF66FF"/>
              </a:gs>
              <a:gs pos="100000">
                <a:srgbClr val="FF66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8392" dir="1308085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25 mph crash is like pedaling your bicycle </a:t>
            </a:r>
          </a:p>
          <a:p>
            <a:pPr algn="ctr">
              <a:lnSpc>
                <a:spcPct val="120000"/>
              </a:lnSpc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full speed into a brick wall.</a:t>
            </a:r>
          </a:p>
        </p:txBody>
      </p:sp>
      <p:sp>
        <p:nvSpPr>
          <p:cNvPr id="64531" name="Text Box 19"/>
          <p:cNvSpPr txBox="1">
            <a:spLocks noChangeArrowheads="1"/>
          </p:cNvSpPr>
          <p:nvPr/>
        </p:nvSpPr>
        <p:spPr bwMode="auto">
          <a:xfrm>
            <a:off x="228600" y="2057400"/>
            <a:ext cx="4343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/>
              <a:t>“I’m a good driver, I’ve never had an accident…and I drive at slower speeds, I can brace myself.”</a:t>
            </a:r>
          </a:p>
        </p:txBody>
      </p:sp>
      <p:sp>
        <p:nvSpPr>
          <p:cNvPr id="64534" name="Rectangle 22"/>
          <p:cNvSpPr>
            <a:spLocks noChangeArrowheads="1"/>
          </p:cNvSpPr>
          <p:nvPr/>
        </p:nvSpPr>
        <p:spPr bwMode="auto">
          <a:xfrm>
            <a:off x="304800" y="3276600"/>
            <a:ext cx="4343400" cy="9906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3500" dir="2212194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sz="2000" b="1"/>
              <a:t>How would you answer this?</a:t>
            </a:r>
          </a:p>
        </p:txBody>
      </p:sp>
      <p:sp>
        <p:nvSpPr>
          <p:cNvPr id="64528" name="Rectangle 16"/>
          <p:cNvSpPr>
            <a:spLocks noChangeArrowheads="1"/>
          </p:cNvSpPr>
          <p:nvPr/>
        </p:nvSpPr>
        <p:spPr bwMode="auto">
          <a:xfrm>
            <a:off x="304800" y="3276600"/>
            <a:ext cx="4419600" cy="9906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3500" dir="2212194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sz="1800" b="1"/>
              <a:t>Even at these low speeds, strong</a:t>
            </a:r>
          </a:p>
          <a:p>
            <a:pPr algn="ctr">
              <a:lnSpc>
                <a:spcPct val="120000"/>
              </a:lnSpc>
            </a:pPr>
            <a:r>
              <a:rPr lang="en-US" sz="1800" b="1"/>
              <a:t>arms are like “wet noodles”</a:t>
            </a:r>
          </a:p>
        </p:txBody>
      </p:sp>
      <p:sp>
        <p:nvSpPr>
          <p:cNvPr id="64535" name="Rectangle 23"/>
          <p:cNvSpPr>
            <a:spLocks noChangeArrowheads="1"/>
          </p:cNvSpPr>
          <p:nvPr/>
        </p:nvSpPr>
        <p:spPr bwMode="auto">
          <a:xfrm>
            <a:off x="381000" y="4648200"/>
            <a:ext cx="8382000" cy="1981200"/>
          </a:xfrm>
          <a:prstGeom prst="rect">
            <a:avLst/>
          </a:prstGeom>
          <a:gradFill rotWithShape="0">
            <a:gsLst>
              <a:gs pos="0">
                <a:srgbClr val="FF66FF"/>
              </a:gs>
              <a:gs pos="100000">
                <a:srgbClr val="FF66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8392" dir="1308085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crash </a:t>
            </a:r>
            <a:r>
              <a:rPr lang="en-US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may not be your fault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…but statistically</a:t>
            </a:r>
          </a:p>
          <a:p>
            <a:pPr algn="ctr"/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most people are involved in traffic </a:t>
            </a:r>
          </a:p>
          <a:p>
            <a:pPr algn="ctr"/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collisions during their lifetime.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645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4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4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4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 animBg="1" autoUpdateAnimBg="0"/>
      <p:bldP spid="64525" grpId="0" animBg="1" autoUpdateAnimBg="0"/>
      <p:bldP spid="64526" grpId="0" animBg="1" autoUpdateAnimBg="0"/>
      <p:bldP spid="64529" grpId="0" animBg="1" autoUpdateAnimBg="0"/>
      <p:bldP spid="64531" grpId="0" autoUpdateAnimBg="0"/>
      <p:bldP spid="64534" grpId="0" animBg="1" autoUpdateAnimBg="0"/>
      <p:bldP spid="64528" grpId="0" animBg="1" autoUpdateAnimBg="0"/>
      <p:bldP spid="64535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WordArt 2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2843213" cy="1143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Seatbelts: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81000" y="4648200"/>
            <a:ext cx="4648200" cy="1981200"/>
          </a:xfrm>
          <a:prstGeom prst="rect">
            <a:avLst/>
          </a:prstGeom>
          <a:gradFill rotWithShape="0">
            <a:gsLst>
              <a:gs pos="0">
                <a:srgbClr val="FF66FF"/>
              </a:gs>
              <a:gs pos="100000">
                <a:srgbClr val="FF66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8392" dir="1308085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 only takes a</a:t>
            </a:r>
          </a:p>
          <a:p>
            <a:pPr algn="ctr">
              <a:lnSpc>
                <a:spcPct val="110000"/>
              </a:lnSpc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few seconds, and </a:t>
            </a:r>
          </a:p>
          <a:p>
            <a:pPr algn="ctr">
              <a:lnSpc>
                <a:spcPct val="110000"/>
              </a:lnSpc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most safety belts </a:t>
            </a:r>
          </a:p>
          <a:p>
            <a:pPr algn="ctr">
              <a:lnSpc>
                <a:spcPct val="110000"/>
              </a:lnSpc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are comfortable.</a:t>
            </a:r>
          </a:p>
        </p:txBody>
      </p:sp>
      <p:sp>
        <p:nvSpPr>
          <p:cNvPr id="65540" name="WordArt 4"/>
          <p:cNvSpPr>
            <a:spLocks noChangeArrowheads="1" noChangeShapeType="1" noTextEdit="1"/>
          </p:cNvSpPr>
          <p:nvPr/>
        </p:nvSpPr>
        <p:spPr bwMode="auto">
          <a:xfrm>
            <a:off x="4038600" y="457200"/>
            <a:ext cx="4038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Narrow"/>
              </a:rPr>
              <a:t>Objections people raise</a:t>
            </a:r>
          </a:p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Narrow"/>
              </a:rPr>
              <a:t>for not wearing them</a:t>
            </a:r>
          </a:p>
        </p:txBody>
      </p:sp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657600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E74D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2" name="Freeform 6"/>
          <p:cNvSpPr>
            <a:spLocks/>
          </p:cNvSpPr>
          <p:nvPr/>
        </p:nvSpPr>
        <p:spPr bwMode="auto">
          <a:xfrm>
            <a:off x="7772400" y="2514600"/>
            <a:ext cx="652463" cy="325438"/>
          </a:xfrm>
          <a:custGeom>
            <a:avLst/>
            <a:gdLst>
              <a:gd name="T0" fmla="*/ 135 w 378"/>
              <a:gd name="T1" fmla="*/ 198 h 199"/>
              <a:gd name="T2" fmla="*/ 12 w 378"/>
              <a:gd name="T3" fmla="*/ 135 h 199"/>
              <a:gd name="T4" fmla="*/ 3 w 378"/>
              <a:gd name="T5" fmla="*/ 132 h 199"/>
              <a:gd name="T6" fmla="*/ 75 w 378"/>
              <a:gd name="T7" fmla="*/ 120 h 199"/>
              <a:gd name="T8" fmla="*/ 135 w 378"/>
              <a:gd name="T9" fmla="*/ 87 h 199"/>
              <a:gd name="T10" fmla="*/ 159 w 378"/>
              <a:gd name="T11" fmla="*/ 69 h 199"/>
              <a:gd name="T12" fmla="*/ 168 w 378"/>
              <a:gd name="T13" fmla="*/ 48 h 199"/>
              <a:gd name="T14" fmla="*/ 228 w 378"/>
              <a:gd name="T15" fmla="*/ 18 h 199"/>
              <a:gd name="T16" fmla="*/ 288 w 378"/>
              <a:gd name="T17" fmla="*/ 6 h 199"/>
              <a:gd name="T18" fmla="*/ 324 w 378"/>
              <a:gd name="T19" fmla="*/ 0 h 199"/>
              <a:gd name="T20" fmla="*/ 342 w 378"/>
              <a:gd name="T21" fmla="*/ 6 h 199"/>
              <a:gd name="T22" fmla="*/ 345 w 378"/>
              <a:gd name="T23" fmla="*/ 15 h 199"/>
              <a:gd name="T24" fmla="*/ 378 w 378"/>
              <a:gd name="T25" fmla="*/ 48 h 199"/>
              <a:gd name="T26" fmla="*/ 333 w 378"/>
              <a:gd name="T27" fmla="*/ 96 h 199"/>
              <a:gd name="T28" fmla="*/ 165 w 378"/>
              <a:gd name="T29" fmla="*/ 192 h 199"/>
              <a:gd name="T30" fmla="*/ 120 w 378"/>
              <a:gd name="T31" fmla="*/ 186 h 199"/>
              <a:gd name="T32" fmla="*/ 111 w 378"/>
              <a:gd name="T33" fmla="*/ 138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78" h="199">
                <a:moveTo>
                  <a:pt x="135" y="198"/>
                </a:moveTo>
                <a:cubicBezTo>
                  <a:pt x="115" y="168"/>
                  <a:pt x="47" y="139"/>
                  <a:pt x="12" y="135"/>
                </a:cubicBezTo>
                <a:cubicBezTo>
                  <a:pt x="9" y="134"/>
                  <a:pt x="0" y="133"/>
                  <a:pt x="3" y="132"/>
                </a:cubicBezTo>
                <a:cubicBezTo>
                  <a:pt x="25" y="121"/>
                  <a:pt x="75" y="120"/>
                  <a:pt x="75" y="120"/>
                </a:cubicBezTo>
                <a:cubicBezTo>
                  <a:pt x="99" y="108"/>
                  <a:pt x="109" y="91"/>
                  <a:pt x="135" y="87"/>
                </a:cubicBezTo>
                <a:cubicBezTo>
                  <a:pt x="153" y="78"/>
                  <a:pt x="151" y="83"/>
                  <a:pt x="159" y="69"/>
                </a:cubicBezTo>
                <a:cubicBezTo>
                  <a:pt x="163" y="62"/>
                  <a:pt x="162" y="52"/>
                  <a:pt x="168" y="48"/>
                </a:cubicBezTo>
                <a:cubicBezTo>
                  <a:pt x="172" y="45"/>
                  <a:pt x="221" y="20"/>
                  <a:pt x="228" y="18"/>
                </a:cubicBezTo>
                <a:cubicBezTo>
                  <a:pt x="247" y="12"/>
                  <a:pt x="268" y="10"/>
                  <a:pt x="288" y="6"/>
                </a:cubicBezTo>
                <a:cubicBezTo>
                  <a:pt x="300" y="4"/>
                  <a:pt x="324" y="0"/>
                  <a:pt x="324" y="0"/>
                </a:cubicBezTo>
                <a:cubicBezTo>
                  <a:pt x="330" y="2"/>
                  <a:pt x="336" y="4"/>
                  <a:pt x="342" y="6"/>
                </a:cubicBezTo>
                <a:cubicBezTo>
                  <a:pt x="345" y="7"/>
                  <a:pt x="343" y="12"/>
                  <a:pt x="345" y="15"/>
                </a:cubicBezTo>
                <a:cubicBezTo>
                  <a:pt x="354" y="28"/>
                  <a:pt x="369" y="34"/>
                  <a:pt x="378" y="48"/>
                </a:cubicBezTo>
                <a:cubicBezTo>
                  <a:pt x="372" y="71"/>
                  <a:pt x="348" y="78"/>
                  <a:pt x="333" y="96"/>
                </a:cubicBezTo>
                <a:cubicBezTo>
                  <a:pt x="282" y="155"/>
                  <a:pt x="245" y="183"/>
                  <a:pt x="165" y="192"/>
                </a:cubicBezTo>
                <a:cubicBezTo>
                  <a:pt x="144" y="199"/>
                  <a:pt x="139" y="196"/>
                  <a:pt x="120" y="186"/>
                </a:cubicBezTo>
                <a:lnTo>
                  <a:pt x="111" y="138"/>
                </a:lnTo>
              </a:path>
            </a:pathLst>
          </a:custGeom>
          <a:solidFill>
            <a:srgbClr val="9076D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3" name="Freeform 7"/>
          <p:cNvSpPr>
            <a:spLocks/>
          </p:cNvSpPr>
          <p:nvPr/>
        </p:nvSpPr>
        <p:spPr bwMode="auto">
          <a:xfrm>
            <a:off x="6900863" y="2752725"/>
            <a:ext cx="1103312" cy="852488"/>
          </a:xfrm>
          <a:custGeom>
            <a:avLst/>
            <a:gdLst>
              <a:gd name="T0" fmla="*/ 690 w 695"/>
              <a:gd name="T1" fmla="*/ 63 h 537"/>
              <a:gd name="T2" fmla="*/ 591 w 695"/>
              <a:gd name="T3" fmla="*/ 108 h 537"/>
              <a:gd name="T4" fmla="*/ 561 w 695"/>
              <a:gd name="T5" fmla="*/ 147 h 537"/>
              <a:gd name="T6" fmla="*/ 486 w 695"/>
              <a:gd name="T7" fmla="*/ 186 h 537"/>
              <a:gd name="T8" fmla="*/ 378 w 695"/>
              <a:gd name="T9" fmla="*/ 222 h 537"/>
              <a:gd name="T10" fmla="*/ 354 w 695"/>
              <a:gd name="T11" fmla="*/ 249 h 537"/>
              <a:gd name="T12" fmla="*/ 264 w 695"/>
              <a:gd name="T13" fmla="*/ 315 h 537"/>
              <a:gd name="T14" fmla="*/ 222 w 695"/>
              <a:gd name="T15" fmla="*/ 351 h 537"/>
              <a:gd name="T16" fmla="*/ 150 w 695"/>
              <a:gd name="T17" fmla="*/ 432 h 537"/>
              <a:gd name="T18" fmla="*/ 84 w 695"/>
              <a:gd name="T19" fmla="*/ 498 h 537"/>
              <a:gd name="T20" fmla="*/ 21 w 695"/>
              <a:gd name="T21" fmla="*/ 537 h 537"/>
              <a:gd name="T22" fmla="*/ 0 w 695"/>
              <a:gd name="T23" fmla="*/ 507 h 537"/>
              <a:gd name="T24" fmla="*/ 27 w 695"/>
              <a:gd name="T25" fmla="*/ 420 h 537"/>
              <a:gd name="T26" fmla="*/ 75 w 695"/>
              <a:gd name="T27" fmla="*/ 333 h 537"/>
              <a:gd name="T28" fmla="*/ 105 w 695"/>
              <a:gd name="T29" fmla="*/ 297 h 537"/>
              <a:gd name="T30" fmla="*/ 144 w 695"/>
              <a:gd name="T31" fmla="*/ 249 h 537"/>
              <a:gd name="T32" fmla="*/ 222 w 695"/>
              <a:gd name="T33" fmla="*/ 168 h 537"/>
              <a:gd name="T34" fmla="*/ 273 w 695"/>
              <a:gd name="T35" fmla="*/ 129 h 537"/>
              <a:gd name="T36" fmla="*/ 384 w 695"/>
              <a:gd name="T37" fmla="*/ 108 h 537"/>
              <a:gd name="T38" fmla="*/ 426 w 695"/>
              <a:gd name="T39" fmla="*/ 78 h 537"/>
              <a:gd name="T40" fmla="*/ 513 w 695"/>
              <a:gd name="T41" fmla="*/ 42 h 537"/>
              <a:gd name="T42" fmla="*/ 549 w 695"/>
              <a:gd name="T43" fmla="*/ 21 h 537"/>
              <a:gd name="T44" fmla="*/ 585 w 695"/>
              <a:gd name="T45" fmla="*/ 0 h 537"/>
              <a:gd name="T46" fmla="*/ 666 w 695"/>
              <a:gd name="T47" fmla="*/ 39 h 537"/>
              <a:gd name="T48" fmla="*/ 690 w 695"/>
              <a:gd name="T49" fmla="*/ 63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95" h="537">
                <a:moveTo>
                  <a:pt x="690" y="63"/>
                </a:moveTo>
                <a:cubicBezTo>
                  <a:pt x="662" y="72"/>
                  <a:pt x="613" y="89"/>
                  <a:pt x="591" y="108"/>
                </a:cubicBezTo>
                <a:cubicBezTo>
                  <a:pt x="578" y="119"/>
                  <a:pt x="573" y="135"/>
                  <a:pt x="561" y="147"/>
                </a:cubicBezTo>
                <a:cubicBezTo>
                  <a:pt x="541" y="167"/>
                  <a:pt x="513" y="179"/>
                  <a:pt x="486" y="186"/>
                </a:cubicBezTo>
                <a:cubicBezTo>
                  <a:pt x="454" y="207"/>
                  <a:pt x="411" y="203"/>
                  <a:pt x="378" y="222"/>
                </a:cubicBezTo>
                <a:cubicBezTo>
                  <a:pt x="366" y="229"/>
                  <a:pt x="363" y="240"/>
                  <a:pt x="354" y="249"/>
                </a:cubicBezTo>
                <a:cubicBezTo>
                  <a:pt x="329" y="274"/>
                  <a:pt x="296" y="301"/>
                  <a:pt x="264" y="315"/>
                </a:cubicBezTo>
                <a:cubicBezTo>
                  <a:pt x="251" y="328"/>
                  <a:pt x="233" y="337"/>
                  <a:pt x="222" y="351"/>
                </a:cubicBezTo>
                <a:cubicBezTo>
                  <a:pt x="198" y="382"/>
                  <a:pt x="192" y="418"/>
                  <a:pt x="150" y="432"/>
                </a:cubicBezTo>
                <a:cubicBezTo>
                  <a:pt x="125" y="451"/>
                  <a:pt x="109" y="481"/>
                  <a:pt x="84" y="498"/>
                </a:cubicBezTo>
                <a:cubicBezTo>
                  <a:pt x="68" y="522"/>
                  <a:pt x="46" y="529"/>
                  <a:pt x="21" y="537"/>
                </a:cubicBezTo>
                <a:cubicBezTo>
                  <a:pt x="9" y="533"/>
                  <a:pt x="4" y="519"/>
                  <a:pt x="0" y="507"/>
                </a:cubicBezTo>
                <a:cubicBezTo>
                  <a:pt x="13" y="480"/>
                  <a:pt x="10" y="445"/>
                  <a:pt x="27" y="420"/>
                </a:cubicBezTo>
                <a:cubicBezTo>
                  <a:pt x="45" y="393"/>
                  <a:pt x="59" y="362"/>
                  <a:pt x="75" y="333"/>
                </a:cubicBezTo>
                <a:cubicBezTo>
                  <a:pt x="83" y="319"/>
                  <a:pt x="96" y="310"/>
                  <a:pt x="105" y="297"/>
                </a:cubicBezTo>
                <a:cubicBezTo>
                  <a:pt x="118" y="279"/>
                  <a:pt x="126" y="263"/>
                  <a:pt x="144" y="249"/>
                </a:cubicBezTo>
                <a:cubicBezTo>
                  <a:pt x="156" y="213"/>
                  <a:pt x="195" y="192"/>
                  <a:pt x="222" y="168"/>
                </a:cubicBezTo>
                <a:cubicBezTo>
                  <a:pt x="264" y="131"/>
                  <a:pt x="247" y="138"/>
                  <a:pt x="273" y="129"/>
                </a:cubicBezTo>
                <a:cubicBezTo>
                  <a:pt x="298" y="104"/>
                  <a:pt x="349" y="114"/>
                  <a:pt x="384" y="108"/>
                </a:cubicBezTo>
                <a:cubicBezTo>
                  <a:pt x="401" y="100"/>
                  <a:pt x="411" y="88"/>
                  <a:pt x="426" y="78"/>
                </a:cubicBezTo>
                <a:cubicBezTo>
                  <a:pt x="450" y="61"/>
                  <a:pt x="485" y="50"/>
                  <a:pt x="513" y="42"/>
                </a:cubicBezTo>
                <a:cubicBezTo>
                  <a:pt x="526" y="29"/>
                  <a:pt x="532" y="29"/>
                  <a:pt x="549" y="21"/>
                </a:cubicBezTo>
                <a:cubicBezTo>
                  <a:pt x="563" y="14"/>
                  <a:pt x="571" y="5"/>
                  <a:pt x="585" y="0"/>
                </a:cubicBezTo>
                <a:cubicBezTo>
                  <a:pt x="605" y="20"/>
                  <a:pt x="641" y="26"/>
                  <a:pt x="666" y="39"/>
                </a:cubicBezTo>
                <a:cubicBezTo>
                  <a:pt x="673" y="42"/>
                  <a:pt x="695" y="58"/>
                  <a:pt x="690" y="63"/>
                </a:cubicBezTo>
                <a:close/>
              </a:path>
            </a:pathLst>
          </a:custGeom>
          <a:solidFill>
            <a:srgbClr val="277E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4" name="Freeform 8"/>
          <p:cNvSpPr>
            <a:spLocks/>
          </p:cNvSpPr>
          <p:nvPr/>
        </p:nvSpPr>
        <p:spPr bwMode="auto">
          <a:xfrm>
            <a:off x="6178550" y="2466975"/>
            <a:ext cx="322263" cy="803275"/>
          </a:xfrm>
          <a:custGeom>
            <a:avLst/>
            <a:gdLst>
              <a:gd name="T0" fmla="*/ 182 w 203"/>
              <a:gd name="T1" fmla="*/ 51 h 506"/>
              <a:gd name="T2" fmla="*/ 161 w 203"/>
              <a:gd name="T3" fmla="*/ 0 h 506"/>
              <a:gd name="T4" fmla="*/ 137 w 203"/>
              <a:gd name="T5" fmla="*/ 6 h 506"/>
              <a:gd name="T6" fmla="*/ 107 w 203"/>
              <a:gd name="T7" fmla="*/ 81 h 506"/>
              <a:gd name="T8" fmla="*/ 92 w 203"/>
              <a:gd name="T9" fmla="*/ 132 h 506"/>
              <a:gd name="T10" fmla="*/ 89 w 203"/>
              <a:gd name="T11" fmla="*/ 363 h 506"/>
              <a:gd name="T12" fmla="*/ 80 w 203"/>
              <a:gd name="T13" fmla="*/ 429 h 506"/>
              <a:gd name="T14" fmla="*/ 44 w 203"/>
              <a:gd name="T15" fmla="*/ 372 h 506"/>
              <a:gd name="T16" fmla="*/ 14 w 203"/>
              <a:gd name="T17" fmla="*/ 393 h 506"/>
              <a:gd name="T18" fmla="*/ 8 w 203"/>
              <a:gd name="T19" fmla="*/ 411 h 506"/>
              <a:gd name="T20" fmla="*/ 5 w 203"/>
              <a:gd name="T21" fmla="*/ 420 h 506"/>
              <a:gd name="T22" fmla="*/ 35 w 203"/>
              <a:gd name="T23" fmla="*/ 501 h 506"/>
              <a:gd name="T24" fmla="*/ 83 w 203"/>
              <a:gd name="T25" fmla="*/ 504 h 506"/>
              <a:gd name="T26" fmla="*/ 146 w 203"/>
              <a:gd name="T27" fmla="*/ 489 h 506"/>
              <a:gd name="T28" fmla="*/ 161 w 203"/>
              <a:gd name="T29" fmla="*/ 462 h 506"/>
              <a:gd name="T30" fmla="*/ 167 w 203"/>
              <a:gd name="T31" fmla="*/ 444 h 506"/>
              <a:gd name="T32" fmla="*/ 194 w 203"/>
              <a:gd name="T33" fmla="*/ 267 h 506"/>
              <a:gd name="T34" fmla="*/ 203 w 203"/>
              <a:gd name="T35" fmla="*/ 174 h 506"/>
              <a:gd name="T36" fmla="*/ 176 w 203"/>
              <a:gd name="T37" fmla="*/ 12 h 506"/>
              <a:gd name="T38" fmla="*/ 140 w 203"/>
              <a:gd name="T39" fmla="*/ 78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03" h="506">
                <a:moveTo>
                  <a:pt x="182" y="51"/>
                </a:moveTo>
                <a:cubicBezTo>
                  <a:pt x="188" y="34"/>
                  <a:pt x="179" y="6"/>
                  <a:pt x="161" y="0"/>
                </a:cubicBezTo>
                <a:cubicBezTo>
                  <a:pt x="153" y="2"/>
                  <a:pt x="143" y="0"/>
                  <a:pt x="137" y="6"/>
                </a:cubicBezTo>
                <a:cubicBezTo>
                  <a:pt x="123" y="20"/>
                  <a:pt x="120" y="62"/>
                  <a:pt x="107" y="81"/>
                </a:cubicBezTo>
                <a:cubicBezTo>
                  <a:pt x="103" y="98"/>
                  <a:pt x="96" y="115"/>
                  <a:pt x="92" y="132"/>
                </a:cubicBezTo>
                <a:cubicBezTo>
                  <a:pt x="88" y="216"/>
                  <a:pt x="87" y="272"/>
                  <a:pt x="89" y="363"/>
                </a:cubicBezTo>
                <a:cubicBezTo>
                  <a:pt x="87" y="386"/>
                  <a:pt x="83" y="407"/>
                  <a:pt x="80" y="429"/>
                </a:cubicBezTo>
                <a:cubicBezTo>
                  <a:pt x="60" y="416"/>
                  <a:pt x="65" y="386"/>
                  <a:pt x="44" y="372"/>
                </a:cubicBezTo>
                <a:cubicBezTo>
                  <a:pt x="32" y="375"/>
                  <a:pt x="14" y="393"/>
                  <a:pt x="14" y="393"/>
                </a:cubicBezTo>
                <a:cubicBezTo>
                  <a:pt x="12" y="399"/>
                  <a:pt x="10" y="405"/>
                  <a:pt x="8" y="411"/>
                </a:cubicBezTo>
                <a:cubicBezTo>
                  <a:pt x="7" y="414"/>
                  <a:pt x="5" y="420"/>
                  <a:pt x="5" y="420"/>
                </a:cubicBezTo>
                <a:cubicBezTo>
                  <a:pt x="6" y="437"/>
                  <a:pt x="0" y="497"/>
                  <a:pt x="35" y="501"/>
                </a:cubicBezTo>
                <a:cubicBezTo>
                  <a:pt x="51" y="503"/>
                  <a:pt x="67" y="503"/>
                  <a:pt x="83" y="504"/>
                </a:cubicBezTo>
                <a:cubicBezTo>
                  <a:pt x="103" y="502"/>
                  <a:pt x="132" y="506"/>
                  <a:pt x="146" y="489"/>
                </a:cubicBezTo>
                <a:cubicBezTo>
                  <a:pt x="152" y="482"/>
                  <a:pt x="157" y="470"/>
                  <a:pt x="161" y="462"/>
                </a:cubicBezTo>
                <a:cubicBezTo>
                  <a:pt x="164" y="456"/>
                  <a:pt x="167" y="444"/>
                  <a:pt x="167" y="444"/>
                </a:cubicBezTo>
                <a:cubicBezTo>
                  <a:pt x="172" y="385"/>
                  <a:pt x="186" y="326"/>
                  <a:pt x="194" y="267"/>
                </a:cubicBezTo>
                <a:cubicBezTo>
                  <a:pt x="196" y="233"/>
                  <a:pt x="199" y="207"/>
                  <a:pt x="203" y="174"/>
                </a:cubicBezTo>
                <a:cubicBezTo>
                  <a:pt x="201" y="114"/>
                  <a:pt x="202" y="65"/>
                  <a:pt x="176" y="12"/>
                </a:cubicBezTo>
                <a:lnTo>
                  <a:pt x="140" y="78"/>
                </a:lnTo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5" name="Freeform 9"/>
          <p:cNvSpPr>
            <a:spLocks/>
          </p:cNvSpPr>
          <p:nvPr/>
        </p:nvSpPr>
        <p:spPr bwMode="auto">
          <a:xfrm>
            <a:off x="6683375" y="3667125"/>
            <a:ext cx="403225" cy="212725"/>
          </a:xfrm>
          <a:custGeom>
            <a:avLst/>
            <a:gdLst>
              <a:gd name="T0" fmla="*/ 236 w 254"/>
              <a:gd name="T1" fmla="*/ 117 h 134"/>
              <a:gd name="T2" fmla="*/ 221 w 254"/>
              <a:gd name="T3" fmla="*/ 102 h 134"/>
              <a:gd name="T4" fmla="*/ 161 w 254"/>
              <a:gd name="T5" fmla="*/ 30 h 134"/>
              <a:gd name="T6" fmla="*/ 125 w 254"/>
              <a:gd name="T7" fmla="*/ 6 h 134"/>
              <a:gd name="T8" fmla="*/ 107 w 254"/>
              <a:gd name="T9" fmla="*/ 0 h 134"/>
              <a:gd name="T10" fmla="*/ 5 w 254"/>
              <a:gd name="T11" fmla="*/ 54 h 134"/>
              <a:gd name="T12" fmla="*/ 2 w 254"/>
              <a:gd name="T13" fmla="*/ 63 h 134"/>
              <a:gd name="T14" fmla="*/ 56 w 254"/>
              <a:gd name="T15" fmla="*/ 105 h 134"/>
              <a:gd name="T16" fmla="*/ 83 w 254"/>
              <a:gd name="T17" fmla="*/ 123 h 134"/>
              <a:gd name="T18" fmla="*/ 221 w 254"/>
              <a:gd name="T19" fmla="*/ 120 h 134"/>
              <a:gd name="T20" fmla="*/ 236 w 254"/>
              <a:gd name="T21" fmla="*/ 117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4" h="134">
                <a:moveTo>
                  <a:pt x="236" y="117"/>
                </a:moveTo>
                <a:cubicBezTo>
                  <a:pt x="212" y="81"/>
                  <a:pt x="249" y="134"/>
                  <a:pt x="221" y="102"/>
                </a:cubicBezTo>
                <a:cubicBezTo>
                  <a:pt x="200" y="78"/>
                  <a:pt x="187" y="48"/>
                  <a:pt x="161" y="30"/>
                </a:cubicBezTo>
                <a:cubicBezTo>
                  <a:pt x="153" y="25"/>
                  <a:pt x="135" y="9"/>
                  <a:pt x="125" y="6"/>
                </a:cubicBezTo>
                <a:cubicBezTo>
                  <a:pt x="119" y="4"/>
                  <a:pt x="107" y="0"/>
                  <a:pt x="107" y="0"/>
                </a:cubicBezTo>
                <a:cubicBezTo>
                  <a:pt x="64" y="6"/>
                  <a:pt x="34" y="21"/>
                  <a:pt x="5" y="54"/>
                </a:cubicBezTo>
                <a:cubicBezTo>
                  <a:pt x="4" y="57"/>
                  <a:pt x="0" y="60"/>
                  <a:pt x="2" y="63"/>
                </a:cubicBezTo>
                <a:cubicBezTo>
                  <a:pt x="11" y="78"/>
                  <a:pt x="40" y="100"/>
                  <a:pt x="56" y="105"/>
                </a:cubicBezTo>
                <a:cubicBezTo>
                  <a:pt x="65" y="114"/>
                  <a:pt x="73" y="116"/>
                  <a:pt x="83" y="123"/>
                </a:cubicBezTo>
                <a:cubicBezTo>
                  <a:pt x="129" y="122"/>
                  <a:pt x="175" y="122"/>
                  <a:pt x="221" y="120"/>
                </a:cubicBezTo>
                <a:cubicBezTo>
                  <a:pt x="222" y="120"/>
                  <a:pt x="254" y="108"/>
                  <a:pt x="236" y="117"/>
                </a:cubicBezTo>
                <a:close/>
              </a:path>
            </a:pathLst>
          </a:custGeom>
          <a:solidFill>
            <a:srgbClr val="298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6" name="Freeform 10"/>
          <p:cNvSpPr>
            <a:spLocks/>
          </p:cNvSpPr>
          <p:nvPr/>
        </p:nvSpPr>
        <p:spPr bwMode="auto">
          <a:xfrm>
            <a:off x="7797800" y="2762250"/>
            <a:ext cx="231775" cy="85725"/>
          </a:xfrm>
          <a:custGeom>
            <a:avLst/>
            <a:gdLst>
              <a:gd name="T0" fmla="*/ 146 w 146"/>
              <a:gd name="T1" fmla="*/ 45 h 54"/>
              <a:gd name="T2" fmla="*/ 89 w 146"/>
              <a:gd name="T3" fmla="*/ 12 h 54"/>
              <a:gd name="T4" fmla="*/ 62 w 146"/>
              <a:gd name="T5" fmla="*/ 3 h 54"/>
              <a:gd name="T6" fmla="*/ 53 w 146"/>
              <a:gd name="T7" fmla="*/ 0 h 54"/>
              <a:gd name="T8" fmla="*/ 38 w 146"/>
              <a:gd name="T9" fmla="*/ 3 h 54"/>
              <a:gd name="T10" fmla="*/ 50 w 146"/>
              <a:gd name="T11" fmla="*/ 15 h 54"/>
              <a:gd name="T12" fmla="*/ 95 w 146"/>
              <a:gd name="T13" fmla="*/ 39 h 54"/>
              <a:gd name="T14" fmla="*/ 122 w 146"/>
              <a:gd name="T15" fmla="*/ 54 h 54"/>
              <a:gd name="T16" fmla="*/ 122 w 146"/>
              <a:gd name="T17" fmla="*/ 39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6" h="54">
                <a:moveTo>
                  <a:pt x="146" y="45"/>
                </a:moveTo>
                <a:cubicBezTo>
                  <a:pt x="128" y="33"/>
                  <a:pt x="109" y="20"/>
                  <a:pt x="89" y="12"/>
                </a:cubicBezTo>
                <a:cubicBezTo>
                  <a:pt x="80" y="8"/>
                  <a:pt x="71" y="6"/>
                  <a:pt x="62" y="3"/>
                </a:cubicBezTo>
                <a:cubicBezTo>
                  <a:pt x="59" y="2"/>
                  <a:pt x="53" y="0"/>
                  <a:pt x="53" y="0"/>
                </a:cubicBezTo>
                <a:cubicBezTo>
                  <a:pt x="48" y="1"/>
                  <a:pt x="43" y="2"/>
                  <a:pt x="38" y="3"/>
                </a:cubicBezTo>
                <a:cubicBezTo>
                  <a:pt x="0" y="13"/>
                  <a:pt x="36" y="13"/>
                  <a:pt x="50" y="15"/>
                </a:cubicBezTo>
                <a:cubicBezTo>
                  <a:pt x="65" y="25"/>
                  <a:pt x="79" y="31"/>
                  <a:pt x="95" y="39"/>
                </a:cubicBezTo>
                <a:cubicBezTo>
                  <a:pt x="104" y="44"/>
                  <a:pt x="122" y="54"/>
                  <a:pt x="122" y="54"/>
                </a:cubicBezTo>
                <a:cubicBezTo>
                  <a:pt x="130" y="43"/>
                  <a:pt x="131" y="48"/>
                  <a:pt x="122" y="39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5547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657600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E74D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8" name="AutoShape 12"/>
          <p:cNvSpPr>
            <a:spLocks noChangeArrowheads="1"/>
          </p:cNvSpPr>
          <p:nvPr/>
        </p:nvSpPr>
        <p:spPr bwMode="auto">
          <a:xfrm>
            <a:off x="4114800" y="1295400"/>
            <a:ext cx="2133600" cy="838200"/>
          </a:xfrm>
          <a:prstGeom prst="wedgeRoundRectCallout">
            <a:avLst>
              <a:gd name="adj1" fmla="val 46278"/>
              <a:gd name="adj2" fmla="val 67991"/>
              <a:gd name="adj3" fmla="val 16667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1800" b="1"/>
              <a:t>“That doesn’t appeal to me, let’s buckle up!”</a:t>
            </a:r>
          </a:p>
        </p:txBody>
      </p:sp>
      <p:sp>
        <p:nvSpPr>
          <p:cNvPr id="65549" name="AutoShape 13"/>
          <p:cNvSpPr>
            <a:spLocks noChangeArrowheads="1"/>
          </p:cNvSpPr>
          <p:nvPr/>
        </p:nvSpPr>
        <p:spPr bwMode="auto">
          <a:xfrm>
            <a:off x="7620000" y="1295400"/>
            <a:ext cx="1295400" cy="533400"/>
          </a:xfrm>
          <a:prstGeom prst="wedgeRoundRectCallout">
            <a:avLst>
              <a:gd name="adj1" fmla="val -43750"/>
              <a:gd name="adj2" fmla="val 97917"/>
              <a:gd name="adj3" fmla="val 16667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1800" b="1"/>
              <a:t>“I hear you!”</a:t>
            </a: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81000" y="4648200"/>
            <a:ext cx="4648200" cy="1981200"/>
          </a:xfrm>
          <a:prstGeom prst="rect">
            <a:avLst/>
          </a:prstGeom>
          <a:gradFill rotWithShape="0">
            <a:gsLst>
              <a:gs pos="0">
                <a:srgbClr val="FF66FF"/>
              </a:gs>
              <a:gs pos="100000">
                <a:srgbClr val="FF66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8392" dir="1308085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You’ll be a lot more </a:t>
            </a:r>
          </a:p>
          <a:p>
            <a:pPr algn="ctr"/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uncomfortable</a:t>
            </a:r>
          </a:p>
          <a:p>
            <a:pPr algn="ctr"/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spending a lot of time </a:t>
            </a:r>
          </a:p>
          <a:p>
            <a:pPr algn="ctr"/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the hospital or in rehab.</a:t>
            </a:r>
          </a:p>
        </p:txBody>
      </p:sp>
      <p:sp>
        <p:nvSpPr>
          <p:cNvPr id="65553" name="Text Box 17"/>
          <p:cNvSpPr txBox="1">
            <a:spLocks noChangeArrowheads="1"/>
          </p:cNvSpPr>
          <p:nvPr/>
        </p:nvSpPr>
        <p:spPr bwMode="auto">
          <a:xfrm>
            <a:off x="457200" y="1981200"/>
            <a:ext cx="3657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/>
              <a:t>“It takes too much time,    and is uncomfortable.”</a:t>
            </a:r>
          </a:p>
        </p:txBody>
      </p:sp>
      <p:sp>
        <p:nvSpPr>
          <p:cNvPr id="65554" name="Rectangle 18"/>
          <p:cNvSpPr>
            <a:spLocks noChangeArrowheads="1"/>
          </p:cNvSpPr>
          <p:nvPr/>
        </p:nvSpPr>
        <p:spPr bwMode="auto">
          <a:xfrm>
            <a:off x="381000" y="3276600"/>
            <a:ext cx="1066800" cy="6858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dist="63500" dir="2212194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b="1">
                <a:latin typeface="Georgia" pitchFamily="18" charset="0"/>
              </a:rPr>
              <a:t> 1001  </a:t>
            </a:r>
          </a:p>
        </p:txBody>
      </p:sp>
      <p:pic>
        <p:nvPicPr>
          <p:cNvPr id="65556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62400"/>
            <a:ext cx="223996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57" name="Rectangle 21"/>
          <p:cNvSpPr>
            <a:spLocks noChangeArrowheads="1"/>
          </p:cNvSpPr>
          <p:nvPr/>
        </p:nvSpPr>
        <p:spPr bwMode="auto">
          <a:xfrm>
            <a:off x="1447800" y="3276600"/>
            <a:ext cx="1066800" cy="6858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dist="63500" dir="2212194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b="1">
                <a:latin typeface="Georgia" pitchFamily="18" charset="0"/>
              </a:rPr>
              <a:t>  1002  </a:t>
            </a:r>
          </a:p>
        </p:txBody>
      </p:sp>
      <p:sp>
        <p:nvSpPr>
          <p:cNvPr id="65558" name="Rectangle 22"/>
          <p:cNvSpPr>
            <a:spLocks noChangeArrowheads="1"/>
          </p:cNvSpPr>
          <p:nvPr/>
        </p:nvSpPr>
        <p:spPr bwMode="auto">
          <a:xfrm>
            <a:off x="2514600" y="3276600"/>
            <a:ext cx="1143000" cy="6858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dist="63500" dir="2212194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b="1">
                <a:latin typeface="Georgia" pitchFamily="18" charset="0"/>
              </a:rPr>
              <a:t>1003</a:t>
            </a:r>
          </a:p>
        </p:txBody>
      </p:sp>
      <p:sp>
        <p:nvSpPr>
          <p:cNvPr id="65559" name="Rectangle 23"/>
          <p:cNvSpPr>
            <a:spLocks noChangeArrowheads="1"/>
          </p:cNvSpPr>
          <p:nvPr/>
        </p:nvSpPr>
        <p:spPr bwMode="auto">
          <a:xfrm>
            <a:off x="304800" y="3276600"/>
            <a:ext cx="4343400" cy="7620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3500" dir="2212194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sz="1800" b="1"/>
              <a:t>How would you answer this?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5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5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5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nimBg="1" autoUpdateAnimBg="0"/>
      <p:bldP spid="65548" grpId="0" animBg="1" autoUpdateAnimBg="0"/>
      <p:bldP spid="65549" grpId="0" animBg="1" autoUpdateAnimBg="0"/>
      <p:bldP spid="65551" grpId="0" animBg="1" autoUpdateAnimBg="0"/>
      <p:bldP spid="65553" grpId="0" autoUpdateAnimBg="0"/>
      <p:bldP spid="65554" grpId="0" animBg="1" autoUpdateAnimBg="0"/>
      <p:bldP spid="65557" grpId="0" animBg="1" autoUpdateAnimBg="0"/>
      <p:bldP spid="65558" grpId="0" animBg="1" autoUpdateAnimBg="0"/>
      <p:bldP spid="65559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WordArt 2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2843213" cy="1143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Seatbelts:</a:t>
            </a:r>
          </a:p>
        </p:txBody>
      </p:sp>
      <p:sp>
        <p:nvSpPr>
          <p:cNvPr id="133124" name="WordArt 4"/>
          <p:cNvSpPr>
            <a:spLocks noChangeArrowheads="1" noChangeShapeType="1" noTextEdit="1"/>
          </p:cNvSpPr>
          <p:nvPr/>
        </p:nvSpPr>
        <p:spPr bwMode="auto">
          <a:xfrm>
            <a:off x="4038600" y="457200"/>
            <a:ext cx="4038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Narrow"/>
              </a:rPr>
              <a:t>Objections people raise</a:t>
            </a:r>
          </a:p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Narrow"/>
              </a:rPr>
              <a:t>for not wearing them</a:t>
            </a:r>
          </a:p>
        </p:txBody>
      </p:sp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657600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E74D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26" name="Freeform 6"/>
          <p:cNvSpPr>
            <a:spLocks/>
          </p:cNvSpPr>
          <p:nvPr/>
        </p:nvSpPr>
        <p:spPr bwMode="auto">
          <a:xfrm>
            <a:off x="7772400" y="2514600"/>
            <a:ext cx="652463" cy="325438"/>
          </a:xfrm>
          <a:custGeom>
            <a:avLst/>
            <a:gdLst>
              <a:gd name="T0" fmla="*/ 135 w 378"/>
              <a:gd name="T1" fmla="*/ 198 h 199"/>
              <a:gd name="T2" fmla="*/ 12 w 378"/>
              <a:gd name="T3" fmla="*/ 135 h 199"/>
              <a:gd name="T4" fmla="*/ 3 w 378"/>
              <a:gd name="T5" fmla="*/ 132 h 199"/>
              <a:gd name="T6" fmla="*/ 75 w 378"/>
              <a:gd name="T7" fmla="*/ 120 h 199"/>
              <a:gd name="T8" fmla="*/ 135 w 378"/>
              <a:gd name="T9" fmla="*/ 87 h 199"/>
              <a:gd name="T10" fmla="*/ 159 w 378"/>
              <a:gd name="T11" fmla="*/ 69 h 199"/>
              <a:gd name="T12" fmla="*/ 168 w 378"/>
              <a:gd name="T13" fmla="*/ 48 h 199"/>
              <a:gd name="T14" fmla="*/ 228 w 378"/>
              <a:gd name="T15" fmla="*/ 18 h 199"/>
              <a:gd name="T16" fmla="*/ 288 w 378"/>
              <a:gd name="T17" fmla="*/ 6 h 199"/>
              <a:gd name="T18" fmla="*/ 324 w 378"/>
              <a:gd name="T19" fmla="*/ 0 h 199"/>
              <a:gd name="T20" fmla="*/ 342 w 378"/>
              <a:gd name="T21" fmla="*/ 6 h 199"/>
              <a:gd name="T22" fmla="*/ 345 w 378"/>
              <a:gd name="T23" fmla="*/ 15 h 199"/>
              <a:gd name="T24" fmla="*/ 378 w 378"/>
              <a:gd name="T25" fmla="*/ 48 h 199"/>
              <a:gd name="T26" fmla="*/ 333 w 378"/>
              <a:gd name="T27" fmla="*/ 96 h 199"/>
              <a:gd name="T28" fmla="*/ 165 w 378"/>
              <a:gd name="T29" fmla="*/ 192 h 199"/>
              <a:gd name="T30" fmla="*/ 120 w 378"/>
              <a:gd name="T31" fmla="*/ 186 h 199"/>
              <a:gd name="T32" fmla="*/ 111 w 378"/>
              <a:gd name="T33" fmla="*/ 138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78" h="199">
                <a:moveTo>
                  <a:pt x="135" y="198"/>
                </a:moveTo>
                <a:cubicBezTo>
                  <a:pt x="115" y="168"/>
                  <a:pt x="47" y="139"/>
                  <a:pt x="12" y="135"/>
                </a:cubicBezTo>
                <a:cubicBezTo>
                  <a:pt x="9" y="134"/>
                  <a:pt x="0" y="133"/>
                  <a:pt x="3" y="132"/>
                </a:cubicBezTo>
                <a:cubicBezTo>
                  <a:pt x="25" y="121"/>
                  <a:pt x="75" y="120"/>
                  <a:pt x="75" y="120"/>
                </a:cubicBezTo>
                <a:cubicBezTo>
                  <a:pt x="99" y="108"/>
                  <a:pt x="109" y="91"/>
                  <a:pt x="135" y="87"/>
                </a:cubicBezTo>
                <a:cubicBezTo>
                  <a:pt x="153" y="78"/>
                  <a:pt x="151" y="83"/>
                  <a:pt x="159" y="69"/>
                </a:cubicBezTo>
                <a:cubicBezTo>
                  <a:pt x="163" y="62"/>
                  <a:pt x="162" y="52"/>
                  <a:pt x="168" y="48"/>
                </a:cubicBezTo>
                <a:cubicBezTo>
                  <a:pt x="172" y="45"/>
                  <a:pt x="221" y="20"/>
                  <a:pt x="228" y="18"/>
                </a:cubicBezTo>
                <a:cubicBezTo>
                  <a:pt x="247" y="12"/>
                  <a:pt x="268" y="10"/>
                  <a:pt x="288" y="6"/>
                </a:cubicBezTo>
                <a:cubicBezTo>
                  <a:pt x="300" y="4"/>
                  <a:pt x="324" y="0"/>
                  <a:pt x="324" y="0"/>
                </a:cubicBezTo>
                <a:cubicBezTo>
                  <a:pt x="330" y="2"/>
                  <a:pt x="336" y="4"/>
                  <a:pt x="342" y="6"/>
                </a:cubicBezTo>
                <a:cubicBezTo>
                  <a:pt x="345" y="7"/>
                  <a:pt x="343" y="12"/>
                  <a:pt x="345" y="15"/>
                </a:cubicBezTo>
                <a:cubicBezTo>
                  <a:pt x="354" y="28"/>
                  <a:pt x="369" y="34"/>
                  <a:pt x="378" y="48"/>
                </a:cubicBezTo>
                <a:cubicBezTo>
                  <a:pt x="372" y="71"/>
                  <a:pt x="348" y="78"/>
                  <a:pt x="333" y="96"/>
                </a:cubicBezTo>
                <a:cubicBezTo>
                  <a:pt x="282" y="155"/>
                  <a:pt x="245" y="183"/>
                  <a:pt x="165" y="192"/>
                </a:cubicBezTo>
                <a:cubicBezTo>
                  <a:pt x="144" y="199"/>
                  <a:pt x="139" y="196"/>
                  <a:pt x="120" y="186"/>
                </a:cubicBezTo>
                <a:lnTo>
                  <a:pt x="111" y="138"/>
                </a:lnTo>
              </a:path>
            </a:pathLst>
          </a:custGeom>
          <a:solidFill>
            <a:srgbClr val="9076D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27" name="Freeform 7"/>
          <p:cNvSpPr>
            <a:spLocks/>
          </p:cNvSpPr>
          <p:nvPr/>
        </p:nvSpPr>
        <p:spPr bwMode="auto">
          <a:xfrm>
            <a:off x="6900863" y="2752725"/>
            <a:ext cx="1103312" cy="852488"/>
          </a:xfrm>
          <a:custGeom>
            <a:avLst/>
            <a:gdLst>
              <a:gd name="T0" fmla="*/ 690 w 695"/>
              <a:gd name="T1" fmla="*/ 63 h 537"/>
              <a:gd name="T2" fmla="*/ 591 w 695"/>
              <a:gd name="T3" fmla="*/ 108 h 537"/>
              <a:gd name="T4" fmla="*/ 561 w 695"/>
              <a:gd name="T5" fmla="*/ 147 h 537"/>
              <a:gd name="T6" fmla="*/ 486 w 695"/>
              <a:gd name="T7" fmla="*/ 186 h 537"/>
              <a:gd name="T8" fmla="*/ 378 w 695"/>
              <a:gd name="T9" fmla="*/ 222 h 537"/>
              <a:gd name="T10" fmla="*/ 354 w 695"/>
              <a:gd name="T11" fmla="*/ 249 h 537"/>
              <a:gd name="T12" fmla="*/ 264 w 695"/>
              <a:gd name="T13" fmla="*/ 315 h 537"/>
              <a:gd name="T14" fmla="*/ 222 w 695"/>
              <a:gd name="T15" fmla="*/ 351 h 537"/>
              <a:gd name="T16" fmla="*/ 150 w 695"/>
              <a:gd name="T17" fmla="*/ 432 h 537"/>
              <a:gd name="T18" fmla="*/ 84 w 695"/>
              <a:gd name="T19" fmla="*/ 498 h 537"/>
              <a:gd name="T20" fmla="*/ 21 w 695"/>
              <a:gd name="T21" fmla="*/ 537 h 537"/>
              <a:gd name="T22" fmla="*/ 0 w 695"/>
              <a:gd name="T23" fmla="*/ 507 h 537"/>
              <a:gd name="T24" fmla="*/ 27 w 695"/>
              <a:gd name="T25" fmla="*/ 420 h 537"/>
              <a:gd name="T26" fmla="*/ 75 w 695"/>
              <a:gd name="T27" fmla="*/ 333 h 537"/>
              <a:gd name="T28" fmla="*/ 105 w 695"/>
              <a:gd name="T29" fmla="*/ 297 h 537"/>
              <a:gd name="T30" fmla="*/ 144 w 695"/>
              <a:gd name="T31" fmla="*/ 249 h 537"/>
              <a:gd name="T32" fmla="*/ 222 w 695"/>
              <a:gd name="T33" fmla="*/ 168 h 537"/>
              <a:gd name="T34" fmla="*/ 273 w 695"/>
              <a:gd name="T35" fmla="*/ 129 h 537"/>
              <a:gd name="T36" fmla="*/ 384 w 695"/>
              <a:gd name="T37" fmla="*/ 108 h 537"/>
              <a:gd name="T38" fmla="*/ 426 w 695"/>
              <a:gd name="T39" fmla="*/ 78 h 537"/>
              <a:gd name="T40" fmla="*/ 513 w 695"/>
              <a:gd name="T41" fmla="*/ 42 h 537"/>
              <a:gd name="T42" fmla="*/ 549 w 695"/>
              <a:gd name="T43" fmla="*/ 21 h 537"/>
              <a:gd name="T44" fmla="*/ 585 w 695"/>
              <a:gd name="T45" fmla="*/ 0 h 537"/>
              <a:gd name="T46" fmla="*/ 666 w 695"/>
              <a:gd name="T47" fmla="*/ 39 h 537"/>
              <a:gd name="T48" fmla="*/ 690 w 695"/>
              <a:gd name="T49" fmla="*/ 63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95" h="537">
                <a:moveTo>
                  <a:pt x="690" y="63"/>
                </a:moveTo>
                <a:cubicBezTo>
                  <a:pt x="662" y="72"/>
                  <a:pt x="613" y="89"/>
                  <a:pt x="591" y="108"/>
                </a:cubicBezTo>
                <a:cubicBezTo>
                  <a:pt x="578" y="119"/>
                  <a:pt x="573" y="135"/>
                  <a:pt x="561" y="147"/>
                </a:cubicBezTo>
                <a:cubicBezTo>
                  <a:pt x="541" y="167"/>
                  <a:pt x="513" y="179"/>
                  <a:pt x="486" y="186"/>
                </a:cubicBezTo>
                <a:cubicBezTo>
                  <a:pt x="454" y="207"/>
                  <a:pt x="411" y="203"/>
                  <a:pt x="378" y="222"/>
                </a:cubicBezTo>
                <a:cubicBezTo>
                  <a:pt x="366" y="229"/>
                  <a:pt x="363" y="240"/>
                  <a:pt x="354" y="249"/>
                </a:cubicBezTo>
                <a:cubicBezTo>
                  <a:pt x="329" y="274"/>
                  <a:pt x="296" y="301"/>
                  <a:pt x="264" y="315"/>
                </a:cubicBezTo>
                <a:cubicBezTo>
                  <a:pt x="251" y="328"/>
                  <a:pt x="233" y="337"/>
                  <a:pt x="222" y="351"/>
                </a:cubicBezTo>
                <a:cubicBezTo>
                  <a:pt x="198" y="382"/>
                  <a:pt x="192" y="418"/>
                  <a:pt x="150" y="432"/>
                </a:cubicBezTo>
                <a:cubicBezTo>
                  <a:pt x="125" y="451"/>
                  <a:pt x="109" y="481"/>
                  <a:pt x="84" y="498"/>
                </a:cubicBezTo>
                <a:cubicBezTo>
                  <a:pt x="68" y="522"/>
                  <a:pt x="46" y="529"/>
                  <a:pt x="21" y="537"/>
                </a:cubicBezTo>
                <a:cubicBezTo>
                  <a:pt x="9" y="533"/>
                  <a:pt x="4" y="519"/>
                  <a:pt x="0" y="507"/>
                </a:cubicBezTo>
                <a:cubicBezTo>
                  <a:pt x="13" y="480"/>
                  <a:pt x="10" y="445"/>
                  <a:pt x="27" y="420"/>
                </a:cubicBezTo>
                <a:cubicBezTo>
                  <a:pt x="45" y="393"/>
                  <a:pt x="59" y="362"/>
                  <a:pt x="75" y="333"/>
                </a:cubicBezTo>
                <a:cubicBezTo>
                  <a:pt x="83" y="319"/>
                  <a:pt x="96" y="310"/>
                  <a:pt x="105" y="297"/>
                </a:cubicBezTo>
                <a:cubicBezTo>
                  <a:pt x="118" y="279"/>
                  <a:pt x="126" y="263"/>
                  <a:pt x="144" y="249"/>
                </a:cubicBezTo>
                <a:cubicBezTo>
                  <a:pt x="156" y="213"/>
                  <a:pt x="195" y="192"/>
                  <a:pt x="222" y="168"/>
                </a:cubicBezTo>
                <a:cubicBezTo>
                  <a:pt x="264" y="131"/>
                  <a:pt x="247" y="138"/>
                  <a:pt x="273" y="129"/>
                </a:cubicBezTo>
                <a:cubicBezTo>
                  <a:pt x="298" y="104"/>
                  <a:pt x="349" y="114"/>
                  <a:pt x="384" y="108"/>
                </a:cubicBezTo>
                <a:cubicBezTo>
                  <a:pt x="401" y="100"/>
                  <a:pt x="411" y="88"/>
                  <a:pt x="426" y="78"/>
                </a:cubicBezTo>
                <a:cubicBezTo>
                  <a:pt x="450" y="61"/>
                  <a:pt x="485" y="50"/>
                  <a:pt x="513" y="42"/>
                </a:cubicBezTo>
                <a:cubicBezTo>
                  <a:pt x="526" y="29"/>
                  <a:pt x="532" y="29"/>
                  <a:pt x="549" y="21"/>
                </a:cubicBezTo>
                <a:cubicBezTo>
                  <a:pt x="563" y="14"/>
                  <a:pt x="571" y="5"/>
                  <a:pt x="585" y="0"/>
                </a:cubicBezTo>
                <a:cubicBezTo>
                  <a:pt x="605" y="20"/>
                  <a:pt x="641" y="26"/>
                  <a:pt x="666" y="39"/>
                </a:cubicBezTo>
                <a:cubicBezTo>
                  <a:pt x="673" y="42"/>
                  <a:pt x="695" y="58"/>
                  <a:pt x="690" y="63"/>
                </a:cubicBezTo>
                <a:close/>
              </a:path>
            </a:pathLst>
          </a:custGeom>
          <a:solidFill>
            <a:srgbClr val="277E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28" name="Freeform 8"/>
          <p:cNvSpPr>
            <a:spLocks/>
          </p:cNvSpPr>
          <p:nvPr/>
        </p:nvSpPr>
        <p:spPr bwMode="auto">
          <a:xfrm>
            <a:off x="6178550" y="2466975"/>
            <a:ext cx="322263" cy="803275"/>
          </a:xfrm>
          <a:custGeom>
            <a:avLst/>
            <a:gdLst>
              <a:gd name="T0" fmla="*/ 182 w 203"/>
              <a:gd name="T1" fmla="*/ 51 h 506"/>
              <a:gd name="T2" fmla="*/ 161 w 203"/>
              <a:gd name="T3" fmla="*/ 0 h 506"/>
              <a:gd name="T4" fmla="*/ 137 w 203"/>
              <a:gd name="T5" fmla="*/ 6 h 506"/>
              <a:gd name="T6" fmla="*/ 107 w 203"/>
              <a:gd name="T7" fmla="*/ 81 h 506"/>
              <a:gd name="T8" fmla="*/ 92 w 203"/>
              <a:gd name="T9" fmla="*/ 132 h 506"/>
              <a:gd name="T10" fmla="*/ 89 w 203"/>
              <a:gd name="T11" fmla="*/ 363 h 506"/>
              <a:gd name="T12" fmla="*/ 80 w 203"/>
              <a:gd name="T13" fmla="*/ 429 h 506"/>
              <a:gd name="T14" fmla="*/ 44 w 203"/>
              <a:gd name="T15" fmla="*/ 372 h 506"/>
              <a:gd name="T16" fmla="*/ 14 w 203"/>
              <a:gd name="T17" fmla="*/ 393 h 506"/>
              <a:gd name="T18" fmla="*/ 8 w 203"/>
              <a:gd name="T19" fmla="*/ 411 h 506"/>
              <a:gd name="T20" fmla="*/ 5 w 203"/>
              <a:gd name="T21" fmla="*/ 420 h 506"/>
              <a:gd name="T22" fmla="*/ 35 w 203"/>
              <a:gd name="T23" fmla="*/ 501 h 506"/>
              <a:gd name="T24" fmla="*/ 83 w 203"/>
              <a:gd name="T25" fmla="*/ 504 h 506"/>
              <a:gd name="T26" fmla="*/ 146 w 203"/>
              <a:gd name="T27" fmla="*/ 489 h 506"/>
              <a:gd name="T28" fmla="*/ 161 w 203"/>
              <a:gd name="T29" fmla="*/ 462 h 506"/>
              <a:gd name="T30" fmla="*/ 167 w 203"/>
              <a:gd name="T31" fmla="*/ 444 h 506"/>
              <a:gd name="T32" fmla="*/ 194 w 203"/>
              <a:gd name="T33" fmla="*/ 267 h 506"/>
              <a:gd name="T34" fmla="*/ 203 w 203"/>
              <a:gd name="T35" fmla="*/ 174 h 506"/>
              <a:gd name="T36" fmla="*/ 176 w 203"/>
              <a:gd name="T37" fmla="*/ 12 h 506"/>
              <a:gd name="T38" fmla="*/ 140 w 203"/>
              <a:gd name="T39" fmla="*/ 78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03" h="506">
                <a:moveTo>
                  <a:pt x="182" y="51"/>
                </a:moveTo>
                <a:cubicBezTo>
                  <a:pt x="188" y="34"/>
                  <a:pt x="179" y="6"/>
                  <a:pt x="161" y="0"/>
                </a:cubicBezTo>
                <a:cubicBezTo>
                  <a:pt x="153" y="2"/>
                  <a:pt x="143" y="0"/>
                  <a:pt x="137" y="6"/>
                </a:cubicBezTo>
                <a:cubicBezTo>
                  <a:pt x="123" y="20"/>
                  <a:pt x="120" y="62"/>
                  <a:pt x="107" y="81"/>
                </a:cubicBezTo>
                <a:cubicBezTo>
                  <a:pt x="103" y="98"/>
                  <a:pt x="96" y="115"/>
                  <a:pt x="92" y="132"/>
                </a:cubicBezTo>
                <a:cubicBezTo>
                  <a:pt x="88" y="216"/>
                  <a:pt x="87" y="272"/>
                  <a:pt x="89" y="363"/>
                </a:cubicBezTo>
                <a:cubicBezTo>
                  <a:pt x="87" y="386"/>
                  <a:pt x="83" y="407"/>
                  <a:pt x="80" y="429"/>
                </a:cubicBezTo>
                <a:cubicBezTo>
                  <a:pt x="60" y="416"/>
                  <a:pt x="65" y="386"/>
                  <a:pt x="44" y="372"/>
                </a:cubicBezTo>
                <a:cubicBezTo>
                  <a:pt x="32" y="375"/>
                  <a:pt x="14" y="393"/>
                  <a:pt x="14" y="393"/>
                </a:cubicBezTo>
                <a:cubicBezTo>
                  <a:pt x="12" y="399"/>
                  <a:pt x="10" y="405"/>
                  <a:pt x="8" y="411"/>
                </a:cubicBezTo>
                <a:cubicBezTo>
                  <a:pt x="7" y="414"/>
                  <a:pt x="5" y="420"/>
                  <a:pt x="5" y="420"/>
                </a:cubicBezTo>
                <a:cubicBezTo>
                  <a:pt x="6" y="437"/>
                  <a:pt x="0" y="497"/>
                  <a:pt x="35" y="501"/>
                </a:cubicBezTo>
                <a:cubicBezTo>
                  <a:pt x="51" y="503"/>
                  <a:pt x="67" y="503"/>
                  <a:pt x="83" y="504"/>
                </a:cubicBezTo>
                <a:cubicBezTo>
                  <a:pt x="103" y="502"/>
                  <a:pt x="132" y="506"/>
                  <a:pt x="146" y="489"/>
                </a:cubicBezTo>
                <a:cubicBezTo>
                  <a:pt x="152" y="482"/>
                  <a:pt x="157" y="470"/>
                  <a:pt x="161" y="462"/>
                </a:cubicBezTo>
                <a:cubicBezTo>
                  <a:pt x="164" y="456"/>
                  <a:pt x="167" y="444"/>
                  <a:pt x="167" y="444"/>
                </a:cubicBezTo>
                <a:cubicBezTo>
                  <a:pt x="172" y="385"/>
                  <a:pt x="186" y="326"/>
                  <a:pt x="194" y="267"/>
                </a:cubicBezTo>
                <a:cubicBezTo>
                  <a:pt x="196" y="233"/>
                  <a:pt x="199" y="207"/>
                  <a:pt x="203" y="174"/>
                </a:cubicBezTo>
                <a:cubicBezTo>
                  <a:pt x="201" y="114"/>
                  <a:pt x="202" y="65"/>
                  <a:pt x="176" y="12"/>
                </a:cubicBezTo>
                <a:lnTo>
                  <a:pt x="140" y="78"/>
                </a:lnTo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29" name="Freeform 9"/>
          <p:cNvSpPr>
            <a:spLocks/>
          </p:cNvSpPr>
          <p:nvPr/>
        </p:nvSpPr>
        <p:spPr bwMode="auto">
          <a:xfrm>
            <a:off x="6683375" y="3667125"/>
            <a:ext cx="403225" cy="212725"/>
          </a:xfrm>
          <a:custGeom>
            <a:avLst/>
            <a:gdLst>
              <a:gd name="T0" fmla="*/ 236 w 254"/>
              <a:gd name="T1" fmla="*/ 117 h 134"/>
              <a:gd name="T2" fmla="*/ 221 w 254"/>
              <a:gd name="T3" fmla="*/ 102 h 134"/>
              <a:gd name="T4" fmla="*/ 161 w 254"/>
              <a:gd name="T5" fmla="*/ 30 h 134"/>
              <a:gd name="T6" fmla="*/ 125 w 254"/>
              <a:gd name="T7" fmla="*/ 6 h 134"/>
              <a:gd name="T8" fmla="*/ 107 w 254"/>
              <a:gd name="T9" fmla="*/ 0 h 134"/>
              <a:gd name="T10" fmla="*/ 5 w 254"/>
              <a:gd name="T11" fmla="*/ 54 h 134"/>
              <a:gd name="T12" fmla="*/ 2 w 254"/>
              <a:gd name="T13" fmla="*/ 63 h 134"/>
              <a:gd name="T14" fmla="*/ 56 w 254"/>
              <a:gd name="T15" fmla="*/ 105 h 134"/>
              <a:gd name="T16" fmla="*/ 83 w 254"/>
              <a:gd name="T17" fmla="*/ 123 h 134"/>
              <a:gd name="T18" fmla="*/ 221 w 254"/>
              <a:gd name="T19" fmla="*/ 120 h 134"/>
              <a:gd name="T20" fmla="*/ 236 w 254"/>
              <a:gd name="T21" fmla="*/ 117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4" h="134">
                <a:moveTo>
                  <a:pt x="236" y="117"/>
                </a:moveTo>
                <a:cubicBezTo>
                  <a:pt x="212" y="81"/>
                  <a:pt x="249" y="134"/>
                  <a:pt x="221" y="102"/>
                </a:cubicBezTo>
                <a:cubicBezTo>
                  <a:pt x="200" y="78"/>
                  <a:pt x="187" y="48"/>
                  <a:pt x="161" y="30"/>
                </a:cubicBezTo>
                <a:cubicBezTo>
                  <a:pt x="153" y="25"/>
                  <a:pt x="135" y="9"/>
                  <a:pt x="125" y="6"/>
                </a:cubicBezTo>
                <a:cubicBezTo>
                  <a:pt x="119" y="4"/>
                  <a:pt x="107" y="0"/>
                  <a:pt x="107" y="0"/>
                </a:cubicBezTo>
                <a:cubicBezTo>
                  <a:pt x="64" y="6"/>
                  <a:pt x="34" y="21"/>
                  <a:pt x="5" y="54"/>
                </a:cubicBezTo>
                <a:cubicBezTo>
                  <a:pt x="4" y="57"/>
                  <a:pt x="0" y="60"/>
                  <a:pt x="2" y="63"/>
                </a:cubicBezTo>
                <a:cubicBezTo>
                  <a:pt x="11" y="78"/>
                  <a:pt x="40" y="100"/>
                  <a:pt x="56" y="105"/>
                </a:cubicBezTo>
                <a:cubicBezTo>
                  <a:pt x="65" y="114"/>
                  <a:pt x="73" y="116"/>
                  <a:pt x="83" y="123"/>
                </a:cubicBezTo>
                <a:cubicBezTo>
                  <a:pt x="129" y="122"/>
                  <a:pt x="175" y="122"/>
                  <a:pt x="221" y="120"/>
                </a:cubicBezTo>
                <a:cubicBezTo>
                  <a:pt x="222" y="120"/>
                  <a:pt x="254" y="108"/>
                  <a:pt x="236" y="117"/>
                </a:cubicBezTo>
                <a:close/>
              </a:path>
            </a:pathLst>
          </a:custGeom>
          <a:solidFill>
            <a:srgbClr val="298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30" name="Freeform 10"/>
          <p:cNvSpPr>
            <a:spLocks/>
          </p:cNvSpPr>
          <p:nvPr/>
        </p:nvSpPr>
        <p:spPr bwMode="auto">
          <a:xfrm>
            <a:off x="7797800" y="2762250"/>
            <a:ext cx="231775" cy="85725"/>
          </a:xfrm>
          <a:custGeom>
            <a:avLst/>
            <a:gdLst>
              <a:gd name="T0" fmla="*/ 146 w 146"/>
              <a:gd name="T1" fmla="*/ 45 h 54"/>
              <a:gd name="T2" fmla="*/ 89 w 146"/>
              <a:gd name="T3" fmla="*/ 12 h 54"/>
              <a:gd name="T4" fmla="*/ 62 w 146"/>
              <a:gd name="T5" fmla="*/ 3 h 54"/>
              <a:gd name="T6" fmla="*/ 53 w 146"/>
              <a:gd name="T7" fmla="*/ 0 h 54"/>
              <a:gd name="T8" fmla="*/ 38 w 146"/>
              <a:gd name="T9" fmla="*/ 3 h 54"/>
              <a:gd name="T10" fmla="*/ 50 w 146"/>
              <a:gd name="T11" fmla="*/ 15 h 54"/>
              <a:gd name="T12" fmla="*/ 95 w 146"/>
              <a:gd name="T13" fmla="*/ 39 h 54"/>
              <a:gd name="T14" fmla="*/ 122 w 146"/>
              <a:gd name="T15" fmla="*/ 54 h 54"/>
              <a:gd name="T16" fmla="*/ 122 w 146"/>
              <a:gd name="T17" fmla="*/ 39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6" h="54">
                <a:moveTo>
                  <a:pt x="146" y="45"/>
                </a:moveTo>
                <a:cubicBezTo>
                  <a:pt x="128" y="33"/>
                  <a:pt x="109" y="20"/>
                  <a:pt x="89" y="12"/>
                </a:cubicBezTo>
                <a:cubicBezTo>
                  <a:pt x="80" y="8"/>
                  <a:pt x="71" y="6"/>
                  <a:pt x="62" y="3"/>
                </a:cubicBezTo>
                <a:cubicBezTo>
                  <a:pt x="59" y="2"/>
                  <a:pt x="53" y="0"/>
                  <a:pt x="53" y="0"/>
                </a:cubicBezTo>
                <a:cubicBezTo>
                  <a:pt x="48" y="1"/>
                  <a:pt x="43" y="2"/>
                  <a:pt x="38" y="3"/>
                </a:cubicBezTo>
                <a:cubicBezTo>
                  <a:pt x="0" y="13"/>
                  <a:pt x="36" y="13"/>
                  <a:pt x="50" y="15"/>
                </a:cubicBezTo>
                <a:cubicBezTo>
                  <a:pt x="65" y="25"/>
                  <a:pt x="79" y="31"/>
                  <a:pt x="95" y="39"/>
                </a:cubicBezTo>
                <a:cubicBezTo>
                  <a:pt x="104" y="44"/>
                  <a:pt x="122" y="54"/>
                  <a:pt x="122" y="54"/>
                </a:cubicBezTo>
                <a:cubicBezTo>
                  <a:pt x="130" y="43"/>
                  <a:pt x="131" y="48"/>
                  <a:pt x="122" y="39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131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657600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E74D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35" name="Text Box 15"/>
          <p:cNvSpPr txBox="1">
            <a:spLocks noChangeArrowheads="1"/>
          </p:cNvSpPr>
          <p:nvPr/>
        </p:nvSpPr>
        <p:spPr bwMode="auto">
          <a:xfrm>
            <a:off x="457200" y="1981200"/>
            <a:ext cx="30480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/>
              <a:t>“Many also feel that seatbelts will wrinkle their clothing or it’s just a short dive to school.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WordArt 2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2843213" cy="1143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Seatbelts:</a:t>
            </a:r>
          </a:p>
        </p:txBody>
      </p:sp>
      <p:sp>
        <p:nvSpPr>
          <p:cNvPr id="134148" name="WordArt 4"/>
          <p:cNvSpPr>
            <a:spLocks noChangeArrowheads="1" noChangeShapeType="1" noTextEdit="1"/>
          </p:cNvSpPr>
          <p:nvPr/>
        </p:nvSpPr>
        <p:spPr bwMode="auto">
          <a:xfrm>
            <a:off x="4038600" y="457200"/>
            <a:ext cx="4038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Narrow"/>
              </a:rPr>
              <a:t>Objections people raise</a:t>
            </a:r>
          </a:p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Narrow"/>
              </a:rPr>
              <a:t>for not wearing them</a:t>
            </a:r>
          </a:p>
        </p:txBody>
      </p:sp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657600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E74D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50" name="Freeform 6"/>
          <p:cNvSpPr>
            <a:spLocks/>
          </p:cNvSpPr>
          <p:nvPr/>
        </p:nvSpPr>
        <p:spPr bwMode="auto">
          <a:xfrm>
            <a:off x="7772400" y="2514600"/>
            <a:ext cx="652463" cy="325438"/>
          </a:xfrm>
          <a:custGeom>
            <a:avLst/>
            <a:gdLst>
              <a:gd name="T0" fmla="*/ 135 w 378"/>
              <a:gd name="T1" fmla="*/ 198 h 199"/>
              <a:gd name="T2" fmla="*/ 12 w 378"/>
              <a:gd name="T3" fmla="*/ 135 h 199"/>
              <a:gd name="T4" fmla="*/ 3 w 378"/>
              <a:gd name="T5" fmla="*/ 132 h 199"/>
              <a:gd name="T6" fmla="*/ 75 w 378"/>
              <a:gd name="T7" fmla="*/ 120 h 199"/>
              <a:gd name="T8" fmla="*/ 135 w 378"/>
              <a:gd name="T9" fmla="*/ 87 h 199"/>
              <a:gd name="T10" fmla="*/ 159 w 378"/>
              <a:gd name="T11" fmla="*/ 69 h 199"/>
              <a:gd name="T12" fmla="*/ 168 w 378"/>
              <a:gd name="T13" fmla="*/ 48 h 199"/>
              <a:gd name="T14" fmla="*/ 228 w 378"/>
              <a:gd name="T15" fmla="*/ 18 h 199"/>
              <a:gd name="T16" fmla="*/ 288 w 378"/>
              <a:gd name="T17" fmla="*/ 6 h 199"/>
              <a:gd name="T18" fmla="*/ 324 w 378"/>
              <a:gd name="T19" fmla="*/ 0 h 199"/>
              <a:gd name="T20" fmla="*/ 342 w 378"/>
              <a:gd name="T21" fmla="*/ 6 h 199"/>
              <a:gd name="T22" fmla="*/ 345 w 378"/>
              <a:gd name="T23" fmla="*/ 15 h 199"/>
              <a:gd name="T24" fmla="*/ 378 w 378"/>
              <a:gd name="T25" fmla="*/ 48 h 199"/>
              <a:gd name="T26" fmla="*/ 333 w 378"/>
              <a:gd name="T27" fmla="*/ 96 h 199"/>
              <a:gd name="T28" fmla="*/ 165 w 378"/>
              <a:gd name="T29" fmla="*/ 192 h 199"/>
              <a:gd name="T30" fmla="*/ 120 w 378"/>
              <a:gd name="T31" fmla="*/ 186 h 199"/>
              <a:gd name="T32" fmla="*/ 111 w 378"/>
              <a:gd name="T33" fmla="*/ 138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78" h="199">
                <a:moveTo>
                  <a:pt x="135" y="198"/>
                </a:moveTo>
                <a:cubicBezTo>
                  <a:pt x="115" y="168"/>
                  <a:pt x="47" y="139"/>
                  <a:pt x="12" y="135"/>
                </a:cubicBezTo>
                <a:cubicBezTo>
                  <a:pt x="9" y="134"/>
                  <a:pt x="0" y="133"/>
                  <a:pt x="3" y="132"/>
                </a:cubicBezTo>
                <a:cubicBezTo>
                  <a:pt x="25" y="121"/>
                  <a:pt x="75" y="120"/>
                  <a:pt x="75" y="120"/>
                </a:cubicBezTo>
                <a:cubicBezTo>
                  <a:pt x="99" y="108"/>
                  <a:pt x="109" y="91"/>
                  <a:pt x="135" y="87"/>
                </a:cubicBezTo>
                <a:cubicBezTo>
                  <a:pt x="153" y="78"/>
                  <a:pt x="151" y="83"/>
                  <a:pt x="159" y="69"/>
                </a:cubicBezTo>
                <a:cubicBezTo>
                  <a:pt x="163" y="62"/>
                  <a:pt x="162" y="52"/>
                  <a:pt x="168" y="48"/>
                </a:cubicBezTo>
                <a:cubicBezTo>
                  <a:pt x="172" y="45"/>
                  <a:pt x="221" y="20"/>
                  <a:pt x="228" y="18"/>
                </a:cubicBezTo>
                <a:cubicBezTo>
                  <a:pt x="247" y="12"/>
                  <a:pt x="268" y="10"/>
                  <a:pt x="288" y="6"/>
                </a:cubicBezTo>
                <a:cubicBezTo>
                  <a:pt x="300" y="4"/>
                  <a:pt x="324" y="0"/>
                  <a:pt x="324" y="0"/>
                </a:cubicBezTo>
                <a:cubicBezTo>
                  <a:pt x="330" y="2"/>
                  <a:pt x="336" y="4"/>
                  <a:pt x="342" y="6"/>
                </a:cubicBezTo>
                <a:cubicBezTo>
                  <a:pt x="345" y="7"/>
                  <a:pt x="343" y="12"/>
                  <a:pt x="345" y="15"/>
                </a:cubicBezTo>
                <a:cubicBezTo>
                  <a:pt x="354" y="28"/>
                  <a:pt x="369" y="34"/>
                  <a:pt x="378" y="48"/>
                </a:cubicBezTo>
                <a:cubicBezTo>
                  <a:pt x="372" y="71"/>
                  <a:pt x="348" y="78"/>
                  <a:pt x="333" y="96"/>
                </a:cubicBezTo>
                <a:cubicBezTo>
                  <a:pt x="282" y="155"/>
                  <a:pt x="245" y="183"/>
                  <a:pt x="165" y="192"/>
                </a:cubicBezTo>
                <a:cubicBezTo>
                  <a:pt x="144" y="199"/>
                  <a:pt x="139" y="196"/>
                  <a:pt x="120" y="186"/>
                </a:cubicBezTo>
                <a:lnTo>
                  <a:pt x="111" y="138"/>
                </a:lnTo>
              </a:path>
            </a:pathLst>
          </a:custGeom>
          <a:solidFill>
            <a:srgbClr val="9076D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1" name="Freeform 7"/>
          <p:cNvSpPr>
            <a:spLocks/>
          </p:cNvSpPr>
          <p:nvPr/>
        </p:nvSpPr>
        <p:spPr bwMode="auto">
          <a:xfrm>
            <a:off x="6900863" y="2752725"/>
            <a:ext cx="1103312" cy="852488"/>
          </a:xfrm>
          <a:custGeom>
            <a:avLst/>
            <a:gdLst>
              <a:gd name="T0" fmla="*/ 690 w 695"/>
              <a:gd name="T1" fmla="*/ 63 h 537"/>
              <a:gd name="T2" fmla="*/ 591 w 695"/>
              <a:gd name="T3" fmla="*/ 108 h 537"/>
              <a:gd name="T4" fmla="*/ 561 w 695"/>
              <a:gd name="T5" fmla="*/ 147 h 537"/>
              <a:gd name="T6" fmla="*/ 486 w 695"/>
              <a:gd name="T7" fmla="*/ 186 h 537"/>
              <a:gd name="T8" fmla="*/ 378 w 695"/>
              <a:gd name="T9" fmla="*/ 222 h 537"/>
              <a:gd name="T10" fmla="*/ 354 w 695"/>
              <a:gd name="T11" fmla="*/ 249 h 537"/>
              <a:gd name="T12" fmla="*/ 264 w 695"/>
              <a:gd name="T13" fmla="*/ 315 h 537"/>
              <a:gd name="T14" fmla="*/ 222 w 695"/>
              <a:gd name="T15" fmla="*/ 351 h 537"/>
              <a:gd name="T16" fmla="*/ 150 w 695"/>
              <a:gd name="T17" fmla="*/ 432 h 537"/>
              <a:gd name="T18" fmla="*/ 84 w 695"/>
              <a:gd name="T19" fmla="*/ 498 h 537"/>
              <a:gd name="T20" fmla="*/ 21 w 695"/>
              <a:gd name="T21" fmla="*/ 537 h 537"/>
              <a:gd name="T22" fmla="*/ 0 w 695"/>
              <a:gd name="T23" fmla="*/ 507 h 537"/>
              <a:gd name="T24" fmla="*/ 27 w 695"/>
              <a:gd name="T25" fmla="*/ 420 h 537"/>
              <a:gd name="T26" fmla="*/ 75 w 695"/>
              <a:gd name="T27" fmla="*/ 333 h 537"/>
              <a:gd name="T28" fmla="*/ 105 w 695"/>
              <a:gd name="T29" fmla="*/ 297 h 537"/>
              <a:gd name="T30" fmla="*/ 144 w 695"/>
              <a:gd name="T31" fmla="*/ 249 h 537"/>
              <a:gd name="T32" fmla="*/ 222 w 695"/>
              <a:gd name="T33" fmla="*/ 168 h 537"/>
              <a:gd name="T34" fmla="*/ 273 w 695"/>
              <a:gd name="T35" fmla="*/ 129 h 537"/>
              <a:gd name="T36" fmla="*/ 384 w 695"/>
              <a:gd name="T37" fmla="*/ 108 h 537"/>
              <a:gd name="T38" fmla="*/ 426 w 695"/>
              <a:gd name="T39" fmla="*/ 78 h 537"/>
              <a:gd name="T40" fmla="*/ 513 w 695"/>
              <a:gd name="T41" fmla="*/ 42 h 537"/>
              <a:gd name="T42" fmla="*/ 549 w 695"/>
              <a:gd name="T43" fmla="*/ 21 h 537"/>
              <a:gd name="T44" fmla="*/ 585 w 695"/>
              <a:gd name="T45" fmla="*/ 0 h 537"/>
              <a:gd name="T46" fmla="*/ 666 w 695"/>
              <a:gd name="T47" fmla="*/ 39 h 537"/>
              <a:gd name="T48" fmla="*/ 690 w 695"/>
              <a:gd name="T49" fmla="*/ 63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95" h="537">
                <a:moveTo>
                  <a:pt x="690" y="63"/>
                </a:moveTo>
                <a:cubicBezTo>
                  <a:pt x="662" y="72"/>
                  <a:pt x="613" y="89"/>
                  <a:pt x="591" y="108"/>
                </a:cubicBezTo>
                <a:cubicBezTo>
                  <a:pt x="578" y="119"/>
                  <a:pt x="573" y="135"/>
                  <a:pt x="561" y="147"/>
                </a:cubicBezTo>
                <a:cubicBezTo>
                  <a:pt x="541" y="167"/>
                  <a:pt x="513" y="179"/>
                  <a:pt x="486" y="186"/>
                </a:cubicBezTo>
                <a:cubicBezTo>
                  <a:pt x="454" y="207"/>
                  <a:pt x="411" y="203"/>
                  <a:pt x="378" y="222"/>
                </a:cubicBezTo>
                <a:cubicBezTo>
                  <a:pt x="366" y="229"/>
                  <a:pt x="363" y="240"/>
                  <a:pt x="354" y="249"/>
                </a:cubicBezTo>
                <a:cubicBezTo>
                  <a:pt x="329" y="274"/>
                  <a:pt x="296" y="301"/>
                  <a:pt x="264" y="315"/>
                </a:cubicBezTo>
                <a:cubicBezTo>
                  <a:pt x="251" y="328"/>
                  <a:pt x="233" y="337"/>
                  <a:pt x="222" y="351"/>
                </a:cubicBezTo>
                <a:cubicBezTo>
                  <a:pt x="198" y="382"/>
                  <a:pt x="192" y="418"/>
                  <a:pt x="150" y="432"/>
                </a:cubicBezTo>
                <a:cubicBezTo>
                  <a:pt x="125" y="451"/>
                  <a:pt x="109" y="481"/>
                  <a:pt x="84" y="498"/>
                </a:cubicBezTo>
                <a:cubicBezTo>
                  <a:pt x="68" y="522"/>
                  <a:pt x="46" y="529"/>
                  <a:pt x="21" y="537"/>
                </a:cubicBezTo>
                <a:cubicBezTo>
                  <a:pt x="9" y="533"/>
                  <a:pt x="4" y="519"/>
                  <a:pt x="0" y="507"/>
                </a:cubicBezTo>
                <a:cubicBezTo>
                  <a:pt x="13" y="480"/>
                  <a:pt x="10" y="445"/>
                  <a:pt x="27" y="420"/>
                </a:cubicBezTo>
                <a:cubicBezTo>
                  <a:pt x="45" y="393"/>
                  <a:pt x="59" y="362"/>
                  <a:pt x="75" y="333"/>
                </a:cubicBezTo>
                <a:cubicBezTo>
                  <a:pt x="83" y="319"/>
                  <a:pt x="96" y="310"/>
                  <a:pt x="105" y="297"/>
                </a:cubicBezTo>
                <a:cubicBezTo>
                  <a:pt x="118" y="279"/>
                  <a:pt x="126" y="263"/>
                  <a:pt x="144" y="249"/>
                </a:cubicBezTo>
                <a:cubicBezTo>
                  <a:pt x="156" y="213"/>
                  <a:pt x="195" y="192"/>
                  <a:pt x="222" y="168"/>
                </a:cubicBezTo>
                <a:cubicBezTo>
                  <a:pt x="264" y="131"/>
                  <a:pt x="247" y="138"/>
                  <a:pt x="273" y="129"/>
                </a:cubicBezTo>
                <a:cubicBezTo>
                  <a:pt x="298" y="104"/>
                  <a:pt x="349" y="114"/>
                  <a:pt x="384" y="108"/>
                </a:cubicBezTo>
                <a:cubicBezTo>
                  <a:pt x="401" y="100"/>
                  <a:pt x="411" y="88"/>
                  <a:pt x="426" y="78"/>
                </a:cubicBezTo>
                <a:cubicBezTo>
                  <a:pt x="450" y="61"/>
                  <a:pt x="485" y="50"/>
                  <a:pt x="513" y="42"/>
                </a:cubicBezTo>
                <a:cubicBezTo>
                  <a:pt x="526" y="29"/>
                  <a:pt x="532" y="29"/>
                  <a:pt x="549" y="21"/>
                </a:cubicBezTo>
                <a:cubicBezTo>
                  <a:pt x="563" y="14"/>
                  <a:pt x="571" y="5"/>
                  <a:pt x="585" y="0"/>
                </a:cubicBezTo>
                <a:cubicBezTo>
                  <a:pt x="605" y="20"/>
                  <a:pt x="641" y="26"/>
                  <a:pt x="666" y="39"/>
                </a:cubicBezTo>
                <a:cubicBezTo>
                  <a:pt x="673" y="42"/>
                  <a:pt x="695" y="58"/>
                  <a:pt x="690" y="63"/>
                </a:cubicBezTo>
                <a:close/>
              </a:path>
            </a:pathLst>
          </a:custGeom>
          <a:solidFill>
            <a:srgbClr val="277E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2" name="Freeform 8"/>
          <p:cNvSpPr>
            <a:spLocks/>
          </p:cNvSpPr>
          <p:nvPr/>
        </p:nvSpPr>
        <p:spPr bwMode="auto">
          <a:xfrm>
            <a:off x="6178550" y="2466975"/>
            <a:ext cx="322263" cy="803275"/>
          </a:xfrm>
          <a:custGeom>
            <a:avLst/>
            <a:gdLst>
              <a:gd name="T0" fmla="*/ 182 w 203"/>
              <a:gd name="T1" fmla="*/ 51 h 506"/>
              <a:gd name="T2" fmla="*/ 161 w 203"/>
              <a:gd name="T3" fmla="*/ 0 h 506"/>
              <a:gd name="T4" fmla="*/ 137 w 203"/>
              <a:gd name="T5" fmla="*/ 6 h 506"/>
              <a:gd name="T6" fmla="*/ 107 w 203"/>
              <a:gd name="T7" fmla="*/ 81 h 506"/>
              <a:gd name="T8" fmla="*/ 92 w 203"/>
              <a:gd name="T9" fmla="*/ 132 h 506"/>
              <a:gd name="T10" fmla="*/ 89 w 203"/>
              <a:gd name="T11" fmla="*/ 363 h 506"/>
              <a:gd name="T12" fmla="*/ 80 w 203"/>
              <a:gd name="T13" fmla="*/ 429 h 506"/>
              <a:gd name="T14" fmla="*/ 44 w 203"/>
              <a:gd name="T15" fmla="*/ 372 h 506"/>
              <a:gd name="T16" fmla="*/ 14 w 203"/>
              <a:gd name="T17" fmla="*/ 393 h 506"/>
              <a:gd name="T18" fmla="*/ 8 w 203"/>
              <a:gd name="T19" fmla="*/ 411 h 506"/>
              <a:gd name="T20" fmla="*/ 5 w 203"/>
              <a:gd name="T21" fmla="*/ 420 h 506"/>
              <a:gd name="T22" fmla="*/ 35 w 203"/>
              <a:gd name="T23" fmla="*/ 501 h 506"/>
              <a:gd name="T24" fmla="*/ 83 w 203"/>
              <a:gd name="T25" fmla="*/ 504 h 506"/>
              <a:gd name="T26" fmla="*/ 146 w 203"/>
              <a:gd name="T27" fmla="*/ 489 h 506"/>
              <a:gd name="T28" fmla="*/ 161 w 203"/>
              <a:gd name="T29" fmla="*/ 462 h 506"/>
              <a:gd name="T30" fmla="*/ 167 w 203"/>
              <a:gd name="T31" fmla="*/ 444 h 506"/>
              <a:gd name="T32" fmla="*/ 194 w 203"/>
              <a:gd name="T33" fmla="*/ 267 h 506"/>
              <a:gd name="T34" fmla="*/ 203 w 203"/>
              <a:gd name="T35" fmla="*/ 174 h 506"/>
              <a:gd name="T36" fmla="*/ 176 w 203"/>
              <a:gd name="T37" fmla="*/ 12 h 506"/>
              <a:gd name="T38" fmla="*/ 140 w 203"/>
              <a:gd name="T39" fmla="*/ 78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03" h="506">
                <a:moveTo>
                  <a:pt x="182" y="51"/>
                </a:moveTo>
                <a:cubicBezTo>
                  <a:pt x="188" y="34"/>
                  <a:pt x="179" y="6"/>
                  <a:pt x="161" y="0"/>
                </a:cubicBezTo>
                <a:cubicBezTo>
                  <a:pt x="153" y="2"/>
                  <a:pt x="143" y="0"/>
                  <a:pt x="137" y="6"/>
                </a:cubicBezTo>
                <a:cubicBezTo>
                  <a:pt x="123" y="20"/>
                  <a:pt x="120" y="62"/>
                  <a:pt x="107" y="81"/>
                </a:cubicBezTo>
                <a:cubicBezTo>
                  <a:pt x="103" y="98"/>
                  <a:pt x="96" y="115"/>
                  <a:pt x="92" y="132"/>
                </a:cubicBezTo>
                <a:cubicBezTo>
                  <a:pt x="88" y="216"/>
                  <a:pt x="87" y="272"/>
                  <a:pt x="89" y="363"/>
                </a:cubicBezTo>
                <a:cubicBezTo>
                  <a:pt x="87" y="386"/>
                  <a:pt x="83" y="407"/>
                  <a:pt x="80" y="429"/>
                </a:cubicBezTo>
                <a:cubicBezTo>
                  <a:pt x="60" y="416"/>
                  <a:pt x="65" y="386"/>
                  <a:pt x="44" y="372"/>
                </a:cubicBezTo>
                <a:cubicBezTo>
                  <a:pt x="32" y="375"/>
                  <a:pt x="14" y="393"/>
                  <a:pt x="14" y="393"/>
                </a:cubicBezTo>
                <a:cubicBezTo>
                  <a:pt x="12" y="399"/>
                  <a:pt x="10" y="405"/>
                  <a:pt x="8" y="411"/>
                </a:cubicBezTo>
                <a:cubicBezTo>
                  <a:pt x="7" y="414"/>
                  <a:pt x="5" y="420"/>
                  <a:pt x="5" y="420"/>
                </a:cubicBezTo>
                <a:cubicBezTo>
                  <a:pt x="6" y="437"/>
                  <a:pt x="0" y="497"/>
                  <a:pt x="35" y="501"/>
                </a:cubicBezTo>
                <a:cubicBezTo>
                  <a:pt x="51" y="503"/>
                  <a:pt x="67" y="503"/>
                  <a:pt x="83" y="504"/>
                </a:cubicBezTo>
                <a:cubicBezTo>
                  <a:pt x="103" y="502"/>
                  <a:pt x="132" y="506"/>
                  <a:pt x="146" y="489"/>
                </a:cubicBezTo>
                <a:cubicBezTo>
                  <a:pt x="152" y="482"/>
                  <a:pt x="157" y="470"/>
                  <a:pt x="161" y="462"/>
                </a:cubicBezTo>
                <a:cubicBezTo>
                  <a:pt x="164" y="456"/>
                  <a:pt x="167" y="444"/>
                  <a:pt x="167" y="444"/>
                </a:cubicBezTo>
                <a:cubicBezTo>
                  <a:pt x="172" y="385"/>
                  <a:pt x="186" y="326"/>
                  <a:pt x="194" y="267"/>
                </a:cubicBezTo>
                <a:cubicBezTo>
                  <a:pt x="196" y="233"/>
                  <a:pt x="199" y="207"/>
                  <a:pt x="203" y="174"/>
                </a:cubicBezTo>
                <a:cubicBezTo>
                  <a:pt x="201" y="114"/>
                  <a:pt x="202" y="65"/>
                  <a:pt x="176" y="12"/>
                </a:cubicBezTo>
                <a:lnTo>
                  <a:pt x="140" y="78"/>
                </a:lnTo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3" name="Freeform 9"/>
          <p:cNvSpPr>
            <a:spLocks/>
          </p:cNvSpPr>
          <p:nvPr/>
        </p:nvSpPr>
        <p:spPr bwMode="auto">
          <a:xfrm>
            <a:off x="6683375" y="3667125"/>
            <a:ext cx="403225" cy="212725"/>
          </a:xfrm>
          <a:custGeom>
            <a:avLst/>
            <a:gdLst>
              <a:gd name="T0" fmla="*/ 236 w 254"/>
              <a:gd name="T1" fmla="*/ 117 h 134"/>
              <a:gd name="T2" fmla="*/ 221 w 254"/>
              <a:gd name="T3" fmla="*/ 102 h 134"/>
              <a:gd name="T4" fmla="*/ 161 w 254"/>
              <a:gd name="T5" fmla="*/ 30 h 134"/>
              <a:gd name="T6" fmla="*/ 125 w 254"/>
              <a:gd name="T7" fmla="*/ 6 h 134"/>
              <a:gd name="T8" fmla="*/ 107 w 254"/>
              <a:gd name="T9" fmla="*/ 0 h 134"/>
              <a:gd name="T10" fmla="*/ 5 w 254"/>
              <a:gd name="T11" fmla="*/ 54 h 134"/>
              <a:gd name="T12" fmla="*/ 2 w 254"/>
              <a:gd name="T13" fmla="*/ 63 h 134"/>
              <a:gd name="T14" fmla="*/ 56 w 254"/>
              <a:gd name="T15" fmla="*/ 105 h 134"/>
              <a:gd name="T16" fmla="*/ 83 w 254"/>
              <a:gd name="T17" fmla="*/ 123 h 134"/>
              <a:gd name="T18" fmla="*/ 221 w 254"/>
              <a:gd name="T19" fmla="*/ 120 h 134"/>
              <a:gd name="T20" fmla="*/ 236 w 254"/>
              <a:gd name="T21" fmla="*/ 117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4" h="134">
                <a:moveTo>
                  <a:pt x="236" y="117"/>
                </a:moveTo>
                <a:cubicBezTo>
                  <a:pt x="212" y="81"/>
                  <a:pt x="249" y="134"/>
                  <a:pt x="221" y="102"/>
                </a:cubicBezTo>
                <a:cubicBezTo>
                  <a:pt x="200" y="78"/>
                  <a:pt x="187" y="48"/>
                  <a:pt x="161" y="30"/>
                </a:cubicBezTo>
                <a:cubicBezTo>
                  <a:pt x="153" y="25"/>
                  <a:pt x="135" y="9"/>
                  <a:pt x="125" y="6"/>
                </a:cubicBezTo>
                <a:cubicBezTo>
                  <a:pt x="119" y="4"/>
                  <a:pt x="107" y="0"/>
                  <a:pt x="107" y="0"/>
                </a:cubicBezTo>
                <a:cubicBezTo>
                  <a:pt x="64" y="6"/>
                  <a:pt x="34" y="21"/>
                  <a:pt x="5" y="54"/>
                </a:cubicBezTo>
                <a:cubicBezTo>
                  <a:pt x="4" y="57"/>
                  <a:pt x="0" y="60"/>
                  <a:pt x="2" y="63"/>
                </a:cubicBezTo>
                <a:cubicBezTo>
                  <a:pt x="11" y="78"/>
                  <a:pt x="40" y="100"/>
                  <a:pt x="56" y="105"/>
                </a:cubicBezTo>
                <a:cubicBezTo>
                  <a:pt x="65" y="114"/>
                  <a:pt x="73" y="116"/>
                  <a:pt x="83" y="123"/>
                </a:cubicBezTo>
                <a:cubicBezTo>
                  <a:pt x="129" y="122"/>
                  <a:pt x="175" y="122"/>
                  <a:pt x="221" y="120"/>
                </a:cubicBezTo>
                <a:cubicBezTo>
                  <a:pt x="222" y="120"/>
                  <a:pt x="254" y="108"/>
                  <a:pt x="236" y="117"/>
                </a:cubicBezTo>
                <a:close/>
              </a:path>
            </a:pathLst>
          </a:custGeom>
          <a:solidFill>
            <a:srgbClr val="298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4" name="Freeform 10"/>
          <p:cNvSpPr>
            <a:spLocks/>
          </p:cNvSpPr>
          <p:nvPr/>
        </p:nvSpPr>
        <p:spPr bwMode="auto">
          <a:xfrm>
            <a:off x="7797800" y="2762250"/>
            <a:ext cx="231775" cy="85725"/>
          </a:xfrm>
          <a:custGeom>
            <a:avLst/>
            <a:gdLst>
              <a:gd name="T0" fmla="*/ 146 w 146"/>
              <a:gd name="T1" fmla="*/ 45 h 54"/>
              <a:gd name="T2" fmla="*/ 89 w 146"/>
              <a:gd name="T3" fmla="*/ 12 h 54"/>
              <a:gd name="T4" fmla="*/ 62 w 146"/>
              <a:gd name="T5" fmla="*/ 3 h 54"/>
              <a:gd name="T6" fmla="*/ 53 w 146"/>
              <a:gd name="T7" fmla="*/ 0 h 54"/>
              <a:gd name="T8" fmla="*/ 38 w 146"/>
              <a:gd name="T9" fmla="*/ 3 h 54"/>
              <a:gd name="T10" fmla="*/ 50 w 146"/>
              <a:gd name="T11" fmla="*/ 15 h 54"/>
              <a:gd name="T12" fmla="*/ 95 w 146"/>
              <a:gd name="T13" fmla="*/ 39 h 54"/>
              <a:gd name="T14" fmla="*/ 122 w 146"/>
              <a:gd name="T15" fmla="*/ 54 h 54"/>
              <a:gd name="T16" fmla="*/ 122 w 146"/>
              <a:gd name="T17" fmla="*/ 39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6" h="54">
                <a:moveTo>
                  <a:pt x="146" y="45"/>
                </a:moveTo>
                <a:cubicBezTo>
                  <a:pt x="128" y="33"/>
                  <a:pt x="109" y="20"/>
                  <a:pt x="89" y="12"/>
                </a:cubicBezTo>
                <a:cubicBezTo>
                  <a:pt x="80" y="8"/>
                  <a:pt x="71" y="6"/>
                  <a:pt x="62" y="3"/>
                </a:cubicBezTo>
                <a:cubicBezTo>
                  <a:pt x="59" y="2"/>
                  <a:pt x="53" y="0"/>
                  <a:pt x="53" y="0"/>
                </a:cubicBezTo>
                <a:cubicBezTo>
                  <a:pt x="48" y="1"/>
                  <a:pt x="43" y="2"/>
                  <a:pt x="38" y="3"/>
                </a:cubicBezTo>
                <a:cubicBezTo>
                  <a:pt x="0" y="13"/>
                  <a:pt x="36" y="13"/>
                  <a:pt x="50" y="15"/>
                </a:cubicBezTo>
                <a:cubicBezTo>
                  <a:pt x="65" y="25"/>
                  <a:pt x="79" y="31"/>
                  <a:pt x="95" y="39"/>
                </a:cubicBezTo>
                <a:cubicBezTo>
                  <a:pt x="104" y="44"/>
                  <a:pt x="122" y="54"/>
                  <a:pt x="122" y="54"/>
                </a:cubicBezTo>
                <a:cubicBezTo>
                  <a:pt x="130" y="43"/>
                  <a:pt x="131" y="48"/>
                  <a:pt x="122" y="39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415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657600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E74D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58" name="Text Box 14"/>
          <p:cNvSpPr txBox="1">
            <a:spLocks noChangeArrowheads="1"/>
          </p:cNvSpPr>
          <p:nvPr/>
        </p:nvSpPr>
        <p:spPr bwMode="auto">
          <a:xfrm>
            <a:off x="457200" y="1981200"/>
            <a:ext cx="30480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/>
              <a:t>“Many also feel that seatbelts will wrinkle their clothing or it’s just a short dive to school.</a:t>
            </a:r>
          </a:p>
        </p:txBody>
      </p:sp>
      <p:sp>
        <p:nvSpPr>
          <p:cNvPr id="134159" name="Rectangle 15"/>
          <p:cNvSpPr>
            <a:spLocks noChangeArrowheads="1"/>
          </p:cNvSpPr>
          <p:nvPr/>
        </p:nvSpPr>
        <p:spPr bwMode="auto">
          <a:xfrm>
            <a:off x="4114800" y="1371600"/>
            <a:ext cx="4495800" cy="30480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000" b="1"/>
          </a:p>
        </p:txBody>
      </p:sp>
      <p:sp>
        <p:nvSpPr>
          <p:cNvPr id="134160" name="WordArt 16"/>
          <p:cNvSpPr>
            <a:spLocks noChangeArrowheads="1" noChangeShapeType="1" noTextEdit="1"/>
          </p:cNvSpPr>
          <p:nvPr/>
        </p:nvSpPr>
        <p:spPr bwMode="auto">
          <a:xfrm>
            <a:off x="4953000" y="4648200"/>
            <a:ext cx="3095625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No Excuses</a:t>
            </a:r>
          </a:p>
        </p:txBody>
      </p:sp>
      <p:pic>
        <p:nvPicPr>
          <p:cNvPr id="134161" name="NeverMadeIt30sec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4191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232" fill="hold"/>
                                        <p:tgtEl>
                                          <p:spTgt spid="134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8679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416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4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4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61"/>
                  </p:tgtEl>
                </p:cond>
              </p:nextCondLst>
            </p:seq>
          </p:childTnLst>
        </p:cTn>
      </p:par>
    </p:tnLst>
    <p:bldLst>
      <p:bldP spid="1341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WordArt 2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2843213" cy="1143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Seatbelts: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81000" y="4953000"/>
            <a:ext cx="8305800" cy="1676400"/>
          </a:xfrm>
          <a:prstGeom prst="rect">
            <a:avLst/>
          </a:prstGeom>
          <a:gradFill rotWithShape="0">
            <a:gsLst>
              <a:gs pos="0">
                <a:srgbClr val="FF66FF"/>
              </a:gs>
              <a:gs pos="100000">
                <a:srgbClr val="FF66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8392" dir="1308085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Research shows the impact of you flying across the</a:t>
            </a:r>
          </a:p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 </a:t>
            </a:r>
            <a:r>
              <a:rPr 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(the interior collision)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will probably be a lot </a:t>
            </a:r>
          </a:p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worse than if you remained securely in your seat.</a:t>
            </a:r>
          </a:p>
          <a:p>
            <a:pPr algn="ctr">
              <a:lnSpc>
                <a:spcPct val="90000"/>
              </a:lnSpc>
            </a:pP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64" name="WordArt 4"/>
          <p:cNvSpPr>
            <a:spLocks noChangeArrowheads="1" noChangeShapeType="1" noTextEdit="1"/>
          </p:cNvSpPr>
          <p:nvPr/>
        </p:nvSpPr>
        <p:spPr bwMode="auto">
          <a:xfrm>
            <a:off x="4038600" y="457200"/>
            <a:ext cx="4038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Narrow"/>
              </a:rPr>
              <a:t>Objections people raise</a:t>
            </a:r>
          </a:p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Narrow"/>
              </a:rPr>
              <a:t>for not wearing them</a:t>
            </a:r>
          </a:p>
        </p:txBody>
      </p:sp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657600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E74D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6" name="Freeform 6"/>
          <p:cNvSpPr>
            <a:spLocks/>
          </p:cNvSpPr>
          <p:nvPr/>
        </p:nvSpPr>
        <p:spPr bwMode="auto">
          <a:xfrm>
            <a:off x="7772400" y="2514600"/>
            <a:ext cx="652463" cy="325438"/>
          </a:xfrm>
          <a:custGeom>
            <a:avLst/>
            <a:gdLst>
              <a:gd name="T0" fmla="*/ 135 w 378"/>
              <a:gd name="T1" fmla="*/ 198 h 199"/>
              <a:gd name="T2" fmla="*/ 12 w 378"/>
              <a:gd name="T3" fmla="*/ 135 h 199"/>
              <a:gd name="T4" fmla="*/ 3 w 378"/>
              <a:gd name="T5" fmla="*/ 132 h 199"/>
              <a:gd name="T6" fmla="*/ 75 w 378"/>
              <a:gd name="T7" fmla="*/ 120 h 199"/>
              <a:gd name="T8" fmla="*/ 135 w 378"/>
              <a:gd name="T9" fmla="*/ 87 h 199"/>
              <a:gd name="T10" fmla="*/ 159 w 378"/>
              <a:gd name="T11" fmla="*/ 69 h 199"/>
              <a:gd name="T12" fmla="*/ 168 w 378"/>
              <a:gd name="T13" fmla="*/ 48 h 199"/>
              <a:gd name="T14" fmla="*/ 228 w 378"/>
              <a:gd name="T15" fmla="*/ 18 h 199"/>
              <a:gd name="T16" fmla="*/ 288 w 378"/>
              <a:gd name="T17" fmla="*/ 6 h 199"/>
              <a:gd name="T18" fmla="*/ 324 w 378"/>
              <a:gd name="T19" fmla="*/ 0 h 199"/>
              <a:gd name="T20" fmla="*/ 342 w 378"/>
              <a:gd name="T21" fmla="*/ 6 h 199"/>
              <a:gd name="T22" fmla="*/ 345 w 378"/>
              <a:gd name="T23" fmla="*/ 15 h 199"/>
              <a:gd name="T24" fmla="*/ 378 w 378"/>
              <a:gd name="T25" fmla="*/ 48 h 199"/>
              <a:gd name="T26" fmla="*/ 333 w 378"/>
              <a:gd name="T27" fmla="*/ 96 h 199"/>
              <a:gd name="T28" fmla="*/ 165 w 378"/>
              <a:gd name="T29" fmla="*/ 192 h 199"/>
              <a:gd name="T30" fmla="*/ 120 w 378"/>
              <a:gd name="T31" fmla="*/ 186 h 199"/>
              <a:gd name="T32" fmla="*/ 111 w 378"/>
              <a:gd name="T33" fmla="*/ 138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78" h="199">
                <a:moveTo>
                  <a:pt x="135" y="198"/>
                </a:moveTo>
                <a:cubicBezTo>
                  <a:pt x="115" y="168"/>
                  <a:pt x="47" y="139"/>
                  <a:pt x="12" y="135"/>
                </a:cubicBezTo>
                <a:cubicBezTo>
                  <a:pt x="9" y="134"/>
                  <a:pt x="0" y="133"/>
                  <a:pt x="3" y="132"/>
                </a:cubicBezTo>
                <a:cubicBezTo>
                  <a:pt x="25" y="121"/>
                  <a:pt x="75" y="120"/>
                  <a:pt x="75" y="120"/>
                </a:cubicBezTo>
                <a:cubicBezTo>
                  <a:pt x="99" y="108"/>
                  <a:pt x="109" y="91"/>
                  <a:pt x="135" y="87"/>
                </a:cubicBezTo>
                <a:cubicBezTo>
                  <a:pt x="153" y="78"/>
                  <a:pt x="151" y="83"/>
                  <a:pt x="159" y="69"/>
                </a:cubicBezTo>
                <a:cubicBezTo>
                  <a:pt x="163" y="62"/>
                  <a:pt x="162" y="52"/>
                  <a:pt x="168" y="48"/>
                </a:cubicBezTo>
                <a:cubicBezTo>
                  <a:pt x="172" y="45"/>
                  <a:pt x="221" y="20"/>
                  <a:pt x="228" y="18"/>
                </a:cubicBezTo>
                <a:cubicBezTo>
                  <a:pt x="247" y="12"/>
                  <a:pt x="268" y="10"/>
                  <a:pt x="288" y="6"/>
                </a:cubicBezTo>
                <a:cubicBezTo>
                  <a:pt x="300" y="4"/>
                  <a:pt x="324" y="0"/>
                  <a:pt x="324" y="0"/>
                </a:cubicBezTo>
                <a:cubicBezTo>
                  <a:pt x="330" y="2"/>
                  <a:pt x="336" y="4"/>
                  <a:pt x="342" y="6"/>
                </a:cubicBezTo>
                <a:cubicBezTo>
                  <a:pt x="345" y="7"/>
                  <a:pt x="343" y="12"/>
                  <a:pt x="345" y="15"/>
                </a:cubicBezTo>
                <a:cubicBezTo>
                  <a:pt x="354" y="28"/>
                  <a:pt x="369" y="34"/>
                  <a:pt x="378" y="48"/>
                </a:cubicBezTo>
                <a:cubicBezTo>
                  <a:pt x="372" y="71"/>
                  <a:pt x="348" y="78"/>
                  <a:pt x="333" y="96"/>
                </a:cubicBezTo>
                <a:cubicBezTo>
                  <a:pt x="282" y="155"/>
                  <a:pt x="245" y="183"/>
                  <a:pt x="165" y="192"/>
                </a:cubicBezTo>
                <a:cubicBezTo>
                  <a:pt x="144" y="199"/>
                  <a:pt x="139" y="196"/>
                  <a:pt x="120" y="186"/>
                </a:cubicBezTo>
                <a:lnTo>
                  <a:pt x="111" y="138"/>
                </a:lnTo>
              </a:path>
            </a:pathLst>
          </a:custGeom>
          <a:solidFill>
            <a:srgbClr val="9076D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7" name="Freeform 7"/>
          <p:cNvSpPr>
            <a:spLocks/>
          </p:cNvSpPr>
          <p:nvPr/>
        </p:nvSpPr>
        <p:spPr bwMode="auto">
          <a:xfrm>
            <a:off x="6900863" y="2752725"/>
            <a:ext cx="1103312" cy="852488"/>
          </a:xfrm>
          <a:custGeom>
            <a:avLst/>
            <a:gdLst>
              <a:gd name="T0" fmla="*/ 690 w 695"/>
              <a:gd name="T1" fmla="*/ 63 h 537"/>
              <a:gd name="T2" fmla="*/ 591 w 695"/>
              <a:gd name="T3" fmla="*/ 108 h 537"/>
              <a:gd name="T4" fmla="*/ 561 w 695"/>
              <a:gd name="T5" fmla="*/ 147 h 537"/>
              <a:gd name="T6" fmla="*/ 486 w 695"/>
              <a:gd name="T7" fmla="*/ 186 h 537"/>
              <a:gd name="T8" fmla="*/ 378 w 695"/>
              <a:gd name="T9" fmla="*/ 222 h 537"/>
              <a:gd name="T10" fmla="*/ 354 w 695"/>
              <a:gd name="T11" fmla="*/ 249 h 537"/>
              <a:gd name="T12" fmla="*/ 264 w 695"/>
              <a:gd name="T13" fmla="*/ 315 h 537"/>
              <a:gd name="T14" fmla="*/ 222 w 695"/>
              <a:gd name="T15" fmla="*/ 351 h 537"/>
              <a:gd name="T16" fmla="*/ 150 w 695"/>
              <a:gd name="T17" fmla="*/ 432 h 537"/>
              <a:gd name="T18" fmla="*/ 84 w 695"/>
              <a:gd name="T19" fmla="*/ 498 h 537"/>
              <a:gd name="T20" fmla="*/ 21 w 695"/>
              <a:gd name="T21" fmla="*/ 537 h 537"/>
              <a:gd name="T22" fmla="*/ 0 w 695"/>
              <a:gd name="T23" fmla="*/ 507 h 537"/>
              <a:gd name="T24" fmla="*/ 27 w 695"/>
              <a:gd name="T25" fmla="*/ 420 h 537"/>
              <a:gd name="T26" fmla="*/ 75 w 695"/>
              <a:gd name="T27" fmla="*/ 333 h 537"/>
              <a:gd name="T28" fmla="*/ 105 w 695"/>
              <a:gd name="T29" fmla="*/ 297 h 537"/>
              <a:gd name="T30" fmla="*/ 144 w 695"/>
              <a:gd name="T31" fmla="*/ 249 h 537"/>
              <a:gd name="T32" fmla="*/ 222 w 695"/>
              <a:gd name="T33" fmla="*/ 168 h 537"/>
              <a:gd name="T34" fmla="*/ 273 w 695"/>
              <a:gd name="T35" fmla="*/ 129 h 537"/>
              <a:gd name="T36" fmla="*/ 384 w 695"/>
              <a:gd name="T37" fmla="*/ 108 h 537"/>
              <a:gd name="T38" fmla="*/ 426 w 695"/>
              <a:gd name="T39" fmla="*/ 78 h 537"/>
              <a:gd name="T40" fmla="*/ 513 w 695"/>
              <a:gd name="T41" fmla="*/ 42 h 537"/>
              <a:gd name="T42" fmla="*/ 549 w 695"/>
              <a:gd name="T43" fmla="*/ 21 h 537"/>
              <a:gd name="T44" fmla="*/ 585 w 695"/>
              <a:gd name="T45" fmla="*/ 0 h 537"/>
              <a:gd name="T46" fmla="*/ 666 w 695"/>
              <a:gd name="T47" fmla="*/ 39 h 537"/>
              <a:gd name="T48" fmla="*/ 690 w 695"/>
              <a:gd name="T49" fmla="*/ 63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95" h="537">
                <a:moveTo>
                  <a:pt x="690" y="63"/>
                </a:moveTo>
                <a:cubicBezTo>
                  <a:pt x="662" y="72"/>
                  <a:pt x="613" y="89"/>
                  <a:pt x="591" y="108"/>
                </a:cubicBezTo>
                <a:cubicBezTo>
                  <a:pt x="578" y="119"/>
                  <a:pt x="573" y="135"/>
                  <a:pt x="561" y="147"/>
                </a:cubicBezTo>
                <a:cubicBezTo>
                  <a:pt x="541" y="167"/>
                  <a:pt x="513" y="179"/>
                  <a:pt x="486" y="186"/>
                </a:cubicBezTo>
                <a:cubicBezTo>
                  <a:pt x="454" y="207"/>
                  <a:pt x="411" y="203"/>
                  <a:pt x="378" y="222"/>
                </a:cubicBezTo>
                <a:cubicBezTo>
                  <a:pt x="366" y="229"/>
                  <a:pt x="363" y="240"/>
                  <a:pt x="354" y="249"/>
                </a:cubicBezTo>
                <a:cubicBezTo>
                  <a:pt x="329" y="274"/>
                  <a:pt x="296" y="301"/>
                  <a:pt x="264" y="315"/>
                </a:cubicBezTo>
                <a:cubicBezTo>
                  <a:pt x="251" y="328"/>
                  <a:pt x="233" y="337"/>
                  <a:pt x="222" y="351"/>
                </a:cubicBezTo>
                <a:cubicBezTo>
                  <a:pt x="198" y="382"/>
                  <a:pt x="192" y="418"/>
                  <a:pt x="150" y="432"/>
                </a:cubicBezTo>
                <a:cubicBezTo>
                  <a:pt x="125" y="451"/>
                  <a:pt x="109" y="481"/>
                  <a:pt x="84" y="498"/>
                </a:cubicBezTo>
                <a:cubicBezTo>
                  <a:pt x="68" y="522"/>
                  <a:pt x="46" y="529"/>
                  <a:pt x="21" y="537"/>
                </a:cubicBezTo>
                <a:cubicBezTo>
                  <a:pt x="9" y="533"/>
                  <a:pt x="4" y="519"/>
                  <a:pt x="0" y="507"/>
                </a:cubicBezTo>
                <a:cubicBezTo>
                  <a:pt x="13" y="480"/>
                  <a:pt x="10" y="445"/>
                  <a:pt x="27" y="420"/>
                </a:cubicBezTo>
                <a:cubicBezTo>
                  <a:pt x="45" y="393"/>
                  <a:pt x="59" y="362"/>
                  <a:pt x="75" y="333"/>
                </a:cubicBezTo>
                <a:cubicBezTo>
                  <a:pt x="83" y="319"/>
                  <a:pt x="96" y="310"/>
                  <a:pt x="105" y="297"/>
                </a:cubicBezTo>
                <a:cubicBezTo>
                  <a:pt x="118" y="279"/>
                  <a:pt x="126" y="263"/>
                  <a:pt x="144" y="249"/>
                </a:cubicBezTo>
                <a:cubicBezTo>
                  <a:pt x="156" y="213"/>
                  <a:pt x="195" y="192"/>
                  <a:pt x="222" y="168"/>
                </a:cubicBezTo>
                <a:cubicBezTo>
                  <a:pt x="264" y="131"/>
                  <a:pt x="247" y="138"/>
                  <a:pt x="273" y="129"/>
                </a:cubicBezTo>
                <a:cubicBezTo>
                  <a:pt x="298" y="104"/>
                  <a:pt x="349" y="114"/>
                  <a:pt x="384" y="108"/>
                </a:cubicBezTo>
                <a:cubicBezTo>
                  <a:pt x="401" y="100"/>
                  <a:pt x="411" y="88"/>
                  <a:pt x="426" y="78"/>
                </a:cubicBezTo>
                <a:cubicBezTo>
                  <a:pt x="450" y="61"/>
                  <a:pt x="485" y="50"/>
                  <a:pt x="513" y="42"/>
                </a:cubicBezTo>
                <a:cubicBezTo>
                  <a:pt x="526" y="29"/>
                  <a:pt x="532" y="29"/>
                  <a:pt x="549" y="21"/>
                </a:cubicBezTo>
                <a:cubicBezTo>
                  <a:pt x="563" y="14"/>
                  <a:pt x="571" y="5"/>
                  <a:pt x="585" y="0"/>
                </a:cubicBezTo>
                <a:cubicBezTo>
                  <a:pt x="605" y="20"/>
                  <a:pt x="641" y="26"/>
                  <a:pt x="666" y="39"/>
                </a:cubicBezTo>
                <a:cubicBezTo>
                  <a:pt x="673" y="42"/>
                  <a:pt x="695" y="58"/>
                  <a:pt x="690" y="63"/>
                </a:cubicBezTo>
                <a:close/>
              </a:path>
            </a:pathLst>
          </a:custGeom>
          <a:solidFill>
            <a:srgbClr val="277E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8" name="Freeform 8"/>
          <p:cNvSpPr>
            <a:spLocks/>
          </p:cNvSpPr>
          <p:nvPr/>
        </p:nvSpPr>
        <p:spPr bwMode="auto">
          <a:xfrm>
            <a:off x="6178550" y="2466975"/>
            <a:ext cx="322263" cy="803275"/>
          </a:xfrm>
          <a:custGeom>
            <a:avLst/>
            <a:gdLst>
              <a:gd name="T0" fmla="*/ 182 w 203"/>
              <a:gd name="T1" fmla="*/ 51 h 506"/>
              <a:gd name="T2" fmla="*/ 161 w 203"/>
              <a:gd name="T3" fmla="*/ 0 h 506"/>
              <a:gd name="T4" fmla="*/ 137 w 203"/>
              <a:gd name="T5" fmla="*/ 6 h 506"/>
              <a:gd name="T6" fmla="*/ 107 w 203"/>
              <a:gd name="T7" fmla="*/ 81 h 506"/>
              <a:gd name="T8" fmla="*/ 92 w 203"/>
              <a:gd name="T9" fmla="*/ 132 h 506"/>
              <a:gd name="T10" fmla="*/ 89 w 203"/>
              <a:gd name="T11" fmla="*/ 363 h 506"/>
              <a:gd name="T12" fmla="*/ 80 w 203"/>
              <a:gd name="T13" fmla="*/ 429 h 506"/>
              <a:gd name="T14" fmla="*/ 44 w 203"/>
              <a:gd name="T15" fmla="*/ 372 h 506"/>
              <a:gd name="T16" fmla="*/ 14 w 203"/>
              <a:gd name="T17" fmla="*/ 393 h 506"/>
              <a:gd name="T18" fmla="*/ 8 w 203"/>
              <a:gd name="T19" fmla="*/ 411 h 506"/>
              <a:gd name="T20" fmla="*/ 5 w 203"/>
              <a:gd name="T21" fmla="*/ 420 h 506"/>
              <a:gd name="T22" fmla="*/ 35 w 203"/>
              <a:gd name="T23" fmla="*/ 501 h 506"/>
              <a:gd name="T24" fmla="*/ 83 w 203"/>
              <a:gd name="T25" fmla="*/ 504 h 506"/>
              <a:gd name="T26" fmla="*/ 146 w 203"/>
              <a:gd name="T27" fmla="*/ 489 h 506"/>
              <a:gd name="T28" fmla="*/ 161 w 203"/>
              <a:gd name="T29" fmla="*/ 462 h 506"/>
              <a:gd name="T30" fmla="*/ 167 w 203"/>
              <a:gd name="T31" fmla="*/ 444 h 506"/>
              <a:gd name="T32" fmla="*/ 194 w 203"/>
              <a:gd name="T33" fmla="*/ 267 h 506"/>
              <a:gd name="T34" fmla="*/ 203 w 203"/>
              <a:gd name="T35" fmla="*/ 174 h 506"/>
              <a:gd name="T36" fmla="*/ 176 w 203"/>
              <a:gd name="T37" fmla="*/ 12 h 506"/>
              <a:gd name="T38" fmla="*/ 140 w 203"/>
              <a:gd name="T39" fmla="*/ 78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03" h="506">
                <a:moveTo>
                  <a:pt x="182" y="51"/>
                </a:moveTo>
                <a:cubicBezTo>
                  <a:pt x="188" y="34"/>
                  <a:pt x="179" y="6"/>
                  <a:pt x="161" y="0"/>
                </a:cubicBezTo>
                <a:cubicBezTo>
                  <a:pt x="153" y="2"/>
                  <a:pt x="143" y="0"/>
                  <a:pt x="137" y="6"/>
                </a:cubicBezTo>
                <a:cubicBezTo>
                  <a:pt x="123" y="20"/>
                  <a:pt x="120" y="62"/>
                  <a:pt x="107" y="81"/>
                </a:cubicBezTo>
                <a:cubicBezTo>
                  <a:pt x="103" y="98"/>
                  <a:pt x="96" y="115"/>
                  <a:pt x="92" y="132"/>
                </a:cubicBezTo>
                <a:cubicBezTo>
                  <a:pt x="88" y="216"/>
                  <a:pt x="87" y="272"/>
                  <a:pt x="89" y="363"/>
                </a:cubicBezTo>
                <a:cubicBezTo>
                  <a:pt x="87" y="386"/>
                  <a:pt x="83" y="407"/>
                  <a:pt x="80" y="429"/>
                </a:cubicBezTo>
                <a:cubicBezTo>
                  <a:pt x="60" y="416"/>
                  <a:pt x="65" y="386"/>
                  <a:pt x="44" y="372"/>
                </a:cubicBezTo>
                <a:cubicBezTo>
                  <a:pt x="32" y="375"/>
                  <a:pt x="14" y="393"/>
                  <a:pt x="14" y="393"/>
                </a:cubicBezTo>
                <a:cubicBezTo>
                  <a:pt x="12" y="399"/>
                  <a:pt x="10" y="405"/>
                  <a:pt x="8" y="411"/>
                </a:cubicBezTo>
                <a:cubicBezTo>
                  <a:pt x="7" y="414"/>
                  <a:pt x="5" y="420"/>
                  <a:pt x="5" y="420"/>
                </a:cubicBezTo>
                <a:cubicBezTo>
                  <a:pt x="6" y="437"/>
                  <a:pt x="0" y="497"/>
                  <a:pt x="35" y="501"/>
                </a:cubicBezTo>
                <a:cubicBezTo>
                  <a:pt x="51" y="503"/>
                  <a:pt x="67" y="503"/>
                  <a:pt x="83" y="504"/>
                </a:cubicBezTo>
                <a:cubicBezTo>
                  <a:pt x="103" y="502"/>
                  <a:pt x="132" y="506"/>
                  <a:pt x="146" y="489"/>
                </a:cubicBezTo>
                <a:cubicBezTo>
                  <a:pt x="152" y="482"/>
                  <a:pt x="157" y="470"/>
                  <a:pt x="161" y="462"/>
                </a:cubicBezTo>
                <a:cubicBezTo>
                  <a:pt x="164" y="456"/>
                  <a:pt x="167" y="444"/>
                  <a:pt x="167" y="444"/>
                </a:cubicBezTo>
                <a:cubicBezTo>
                  <a:pt x="172" y="385"/>
                  <a:pt x="186" y="326"/>
                  <a:pt x="194" y="267"/>
                </a:cubicBezTo>
                <a:cubicBezTo>
                  <a:pt x="196" y="233"/>
                  <a:pt x="199" y="207"/>
                  <a:pt x="203" y="174"/>
                </a:cubicBezTo>
                <a:cubicBezTo>
                  <a:pt x="201" y="114"/>
                  <a:pt x="202" y="65"/>
                  <a:pt x="176" y="12"/>
                </a:cubicBezTo>
                <a:lnTo>
                  <a:pt x="140" y="78"/>
                </a:lnTo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9" name="Freeform 9"/>
          <p:cNvSpPr>
            <a:spLocks/>
          </p:cNvSpPr>
          <p:nvPr/>
        </p:nvSpPr>
        <p:spPr bwMode="auto">
          <a:xfrm>
            <a:off x="6683375" y="3667125"/>
            <a:ext cx="403225" cy="212725"/>
          </a:xfrm>
          <a:custGeom>
            <a:avLst/>
            <a:gdLst>
              <a:gd name="T0" fmla="*/ 236 w 254"/>
              <a:gd name="T1" fmla="*/ 117 h 134"/>
              <a:gd name="T2" fmla="*/ 221 w 254"/>
              <a:gd name="T3" fmla="*/ 102 h 134"/>
              <a:gd name="T4" fmla="*/ 161 w 254"/>
              <a:gd name="T5" fmla="*/ 30 h 134"/>
              <a:gd name="T6" fmla="*/ 125 w 254"/>
              <a:gd name="T7" fmla="*/ 6 h 134"/>
              <a:gd name="T8" fmla="*/ 107 w 254"/>
              <a:gd name="T9" fmla="*/ 0 h 134"/>
              <a:gd name="T10" fmla="*/ 5 w 254"/>
              <a:gd name="T11" fmla="*/ 54 h 134"/>
              <a:gd name="T12" fmla="*/ 2 w 254"/>
              <a:gd name="T13" fmla="*/ 63 h 134"/>
              <a:gd name="T14" fmla="*/ 56 w 254"/>
              <a:gd name="T15" fmla="*/ 105 h 134"/>
              <a:gd name="T16" fmla="*/ 83 w 254"/>
              <a:gd name="T17" fmla="*/ 123 h 134"/>
              <a:gd name="T18" fmla="*/ 221 w 254"/>
              <a:gd name="T19" fmla="*/ 120 h 134"/>
              <a:gd name="T20" fmla="*/ 236 w 254"/>
              <a:gd name="T21" fmla="*/ 117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4" h="134">
                <a:moveTo>
                  <a:pt x="236" y="117"/>
                </a:moveTo>
                <a:cubicBezTo>
                  <a:pt x="212" y="81"/>
                  <a:pt x="249" y="134"/>
                  <a:pt x="221" y="102"/>
                </a:cubicBezTo>
                <a:cubicBezTo>
                  <a:pt x="200" y="78"/>
                  <a:pt x="187" y="48"/>
                  <a:pt x="161" y="30"/>
                </a:cubicBezTo>
                <a:cubicBezTo>
                  <a:pt x="153" y="25"/>
                  <a:pt x="135" y="9"/>
                  <a:pt x="125" y="6"/>
                </a:cubicBezTo>
                <a:cubicBezTo>
                  <a:pt x="119" y="4"/>
                  <a:pt x="107" y="0"/>
                  <a:pt x="107" y="0"/>
                </a:cubicBezTo>
                <a:cubicBezTo>
                  <a:pt x="64" y="6"/>
                  <a:pt x="34" y="21"/>
                  <a:pt x="5" y="54"/>
                </a:cubicBezTo>
                <a:cubicBezTo>
                  <a:pt x="4" y="57"/>
                  <a:pt x="0" y="60"/>
                  <a:pt x="2" y="63"/>
                </a:cubicBezTo>
                <a:cubicBezTo>
                  <a:pt x="11" y="78"/>
                  <a:pt x="40" y="100"/>
                  <a:pt x="56" y="105"/>
                </a:cubicBezTo>
                <a:cubicBezTo>
                  <a:pt x="65" y="114"/>
                  <a:pt x="73" y="116"/>
                  <a:pt x="83" y="123"/>
                </a:cubicBezTo>
                <a:cubicBezTo>
                  <a:pt x="129" y="122"/>
                  <a:pt x="175" y="122"/>
                  <a:pt x="221" y="120"/>
                </a:cubicBezTo>
                <a:cubicBezTo>
                  <a:pt x="222" y="120"/>
                  <a:pt x="254" y="108"/>
                  <a:pt x="236" y="117"/>
                </a:cubicBezTo>
                <a:close/>
              </a:path>
            </a:pathLst>
          </a:custGeom>
          <a:solidFill>
            <a:srgbClr val="298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0" name="Freeform 10"/>
          <p:cNvSpPr>
            <a:spLocks/>
          </p:cNvSpPr>
          <p:nvPr/>
        </p:nvSpPr>
        <p:spPr bwMode="auto">
          <a:xfrm>
            <a:off x="7797800" y="2762250"/>
            <a:ext cx="231775" cy="85725"/>
          </a:xfrm>
          <a:custGeom>
            <a:avLst/>
            <a:gdLst>
              <a:gd name="T0" fmla="*/ 146 w 146"/>
              <a:gd name="T1" fmla="*/ 45 h 54"/>
              <a:gd name="T2" fmla="*/ 89 w 146"/>
              <a:gd name="T3" fmla="*/ 12 h 54"/>
              <a:gd name="T4" fmla="*/ 62 w 146"/>
              <a:gd name="T5" fmla="*/ 3 h 54"/>
              <a:gd name="T6" fmla="*/ 53 w 146"/>
              <a:gd name="T7" fmla="*/ 0 h 54"/>
              <a:gd name="T8" fmla="*/ 38 w 146"/>
              <a:gd name="T9" fmla="*/ 3 h 54"/>
              <a:gd name="T10" fmla="*/ 50 w 146"/>
              <a:gd name="T11" fmla="*/ 15 h 54"/>
              <a:gd name="T12" fmla="*/ 95 w 146"/>
              <a:gd name="T13" fmla="*/ 39 h 54"/>
              <a:gd name="T14" fmla="*/ 122 w 146"/>
              <a:gd name="T15" fmla="*/ 54 h 54"/>
              <a:gd name="T16" fmla="*/ 122 w 146"/>
              <a:gd name="T17" fmla="*/ 39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6" h="54">
                <a:moveTo>
                  <a:pt x="146" y="45"/>
                </a:moveTo>
                <a:cubicBezTo>
                  <a:pt x="128" y="33"/>
                  <a:pt x="109" y="20"/>
                  <a:pt x="89" y="12"/>
                </a:cubicBezTo>
                <a:cubicBezTo>
                  <a:pt x="80" y="8"/>
                  <a:pt x="71" y="6"/>
                  <a:pt x="62" y="3"/>
                </a:cubicBezTo>
                <a:cubicBezTo>
                  <a:pt x="59" y="2"/>
                  <a:pt x="53" y="0"/>
                  <a:pt x="53" y="0"/>
                </a:cubicBezTo>
                <a:cubicBezTo>
                  <a:pt x="48" y="1"/>
                  <a:pt x="43" y="2"/>
                  <a:pt x="38" y="3"/>
                </a:cubicBezTo>
                <a:cubicBezTo>
                  <a:pt x="0" y="13"/>
                  <a:pt x="36" y="13"/>
                  <a:pt x="50" y="15"/>
                </a:cubicBezTo>
                <a:cubicBezTo>
                  <a:pt x="65" y="25"/>
                  <a:pt x="79" y="31"/>
                  <a:pt x="95" y="39"/>
                </a:cubicBezTo>
                <a:cubicBezTo>
                  <a:pt x="104" y="44"/>
                  <a:pt x="122" y="54"/>
                  <a:pt x="122" y="54"/>
                </a:cubicBezTo>
                <a:cubicBezTo>
                  <a:pt x="130" y="43"/>
                  <a:pt x="131" y="48"/>
                  <a:pt x="122" y="39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571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657600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E74D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72" name="AutoShape 12"/>
          <p:cNvSpPr>
            <a:spLocks noChangeArrowheads="1"/>
          </p:cNvSpPr>
          <p:nvPr/>
        </p:nvSpPr>
        <p:spPr bwMode="auto">
          <a:xfrm>
            <a:off x="4114800" y="1295400"/>
            <a:ext cx="2133600" cy="609600"/>
          </a:xfrm>
          <a:prstGeom prst="wedgeRoundRectCallout">
            <a:avLst>
              <a:gd name="adj1" fmla="val 46278"/>
              <a:gd name="adj2" fmla="val 112241"/>
              <a:gd name="adj3" fmla="val 16667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1800" b="1"/>
              <a:t>“That makes sense to me!”</a:t>
            </a:r>
          </a:p>
        </p:txBody>
      </p:sp>
      <p:sp>
        <p:nvSpPr>
          <p:cNvPr id="66573" name="AutoShape 13"/>
          <p:cNvSpPr>
            <a:spLocks noChangeArrowheads="1"/>
          </p:cNvSpPr>
          <p:nvPr/>
        </p:nvSpPr>
        <p:spPr bwMode="auto">
          <a:xfrm>
            <a:off x="7391400" y="1295400"/>
            <a:ext cx="1524000" cy="533400"/>
          </a:xfrm>
          <a:prstGeom prst="wedgeRoundRectCallout">
            <a:avLst>
              <a:gd name="adj1" fmla="val -29685"/>
              <a:gd name="adj2" fmla="val 97917"/>
              <a:gd name="adj3" fmla="val 16667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1800" b="1"/>
              <a:t>“Get them on!”</a:t>
            </a: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228600" y="4876800"/>
            <a:ext cx="8534400" cy="1752600"/>
          </a:xfrm>
          <a:prstGeom prst="rect">
            <a:avLst/>
          </a:prstGeom>
          <a:gradFill rotWithShape="0">
            <a:gsLst>
              <a:gs pos="0">
                <a:srgbClr val="FF66FF"/>
              </a:gs>
              <a:gs pos="100000">
                <a:srgbClr val="FF66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8392" dir="1308085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 also need to stay in the driver’s seat after the </a:t>
            </a:r>
          </a:p>
          <a:p>
            <a:pPr algn="ctr"/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initial impact so it might be possible to steer or brake.</a:t>
            </a:r>
          </a:p>
        </p:txBody>
      </p:sp>
      <p:sp>
        <p:nvSpPr>
          <p:cNvPr id="66580" name="Text Box 20"/>
          <p:cNvSpPr txBox="1">
            <a:spLocks noChangeArrowheads="1"/>
          </p:cNvSpPr>
          <p:nvPr/>
        </p:nvSpPr>
        <p:spPr bwMode="auto">
          <a:xfrm>
            <a:off x="533400" y="1828800"/>
            <a:ext cx="38100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b="1"/>
              <a:t>“If I get hit from the        side, I am better off        being thrown across the   car, away from the direct impact of the crash.”</a:t>
            </a:r>
            <a:endParaRPr lang="en-US"/>
          </a:p>
        </p:txBody>
      </p:sp>
      <p:sp>
        <p:nvSpPr>
          <p:cNvPr id="66581" name="Rectangle 21"/>
          <p:cNvSpPr>
            <a:spLocks noChangeArrowheads="1"/>
          </p:cNvSpPr>
          <p:nvPr/>
        </p:nvSpPr>
        <p:spPr bwMode="auto">
          <a:xfrm>
            <a:off x="304800" y="3810000"/>
            <a:ext cx="4343400" cy="6096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3500" dir="2212194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sz="1800" b="1"/>
              <a:t>How would you answer this?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 autoUpdateAnimBg="0"/>
      <p:bldP spid="66572" grpId="0" animBg="1" autoUpdateAnimBg="0"/>
      <p:bldP spid="66573" grpId="0" animBg="1" autoUpdateAnimBg="0"/>
      <p:bldP spid="66574" grpId="0" animBg="1" autoUpdateAnimBg="0"/>
      <p:bldP spid="66580" grpId="0" autoUpdateAnimBg="0"/>
      <p:bldP spid="66581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WordArt 3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2843213" cy="1143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Seatbelts: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304800" y="5410200"/>
            <a:ext cx="8382000" cy="45720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1">
                <a:latin typeface="Arial Rounded MT Bold" pitchFamily="34" charset="0"/>
              </a:rPr>
              <a:t> Be sure all passengers in your car all buckled!</a:t>
            </a:r>
            <a:endParaRPr lang="en-US" b="1">
              <a:solidFill>
                <a:srgbClr val="A50021"/>
              </a:solidFill>
              <a:latin typeface="Arial Rounded MT Bold" pitchFamily="34" charset="0"/>
            </a:endParaRPr>
          </a:p>
        </p:txBody>
      </p:sp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304800" y="5410200"/>
            <a:ext cx="8382000" cy="4572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Arial Rounded MT Bold" pitchFamily="34" charset="0"/>
              </a:rPr>
              <a:t>  Be sure all passengers in your car are buckled!</a:t>
            </a:r>
          </a:p>
        </p:txBody>
      </p:sp>
      <p:sp>
        <p:nvSpPr>
          <p:cNvPr id="138254" name="Text Box 14"/>
          <p:cNvSpPr txBox="1">
            <a:spLocks noChangeArrowheads="1"/>
          </p:cNvSpPr>
          <p:nvPr/>
        </p:nvSpPr>
        <p:spPr bwMode="auto">
          <a:xfrm>
            <a:off x="152400" y="1942990"/>
            <a:ext cx="33528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A50021"/>
                </a:solidFill>
              </a:rPr>
              <a:t>In a crash, any unbelted passenger is a danger  not only to himself </a:t>
            </a:r>
            <a:r>
              <a:rPr lang="en-US" sz="2000" b="1" i="1" dirty="0">
                <a:solidFill>
                  <a:srgbClr val="A50021"/>
                </a:solidFill>
              </a:rPr>
              <a:t>but to the other people in the vehicle,</a:t>
            </a:r>
            <a:r>
              <a:rPr lang="en-US" sz="2000" b="1" dirty="0">
                <a:solidFill>
                  <a:srgbClr val="A50021"/>
                </a:solidFill>
              </a:rPr>
              <a:t> as he can crash into them causing injury. 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A50021"/>
                </a:solidFill>
              </a:rPr>
              <a:t>	</a:t>
            </a:r>
          </a:p>
        </p:txBody>
      </p:sp>
      <p:pic>
        <p:nvPicPr>
          <p:cNvPr id="2" name="Damage - The Longer Term Effects of Seatbelt Advertis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3290" y="1371600"/>
            <a:ext cx="5192110" cy="292056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362200" y="4038600"/>
            <a:ext cx="990600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82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9" name="wipe out.mid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2578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3" name="WordArt 11"/>
          <p:cNvSpPr>
            <a:spLocks noChangeArrowheads="1" noChangeShapeType="1" noTextEdit="1"/>
          </p:cNvSpPr>
          <p:nvPr/>
        </p:nvSpPr>
        <p:spPr bwMode="auto">
          <a:xfrm>
            <a:off x="609600" y="533400"/>
            <a:ext cx="2843213" cy="1143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Seatbelts</a:t>
            </a:r>
          </a:p>
        </p:txBody>
      </p:sp>
      <p:sp>
        <p:nvSpPr>
          <p:cNvPr id="38927" name="WordArt 15"/>
          <p:cNvSpPr>
            <a:spLocks noChangeArrowheads="1" noChangeShapeType="1" noTextEdit="1"/>
          </p:cNvSpPr>
          <p:nvPr/>
        </p:nvSpPr>
        <p:spPr bwMode="auto">
          <a:xfrm>
            <a:off x="2971800" y="2209800"/>
            <a:ext cx="2843213" cy="13716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Child Restraints</a:t>
            </a:r>
          </a:p>
        </p:txBody>
      </p:sp>
      <p:sp>
        <p:nvSpPr>
          <p:cNvPr id="38928" name="WordArt 16"/>
          <p:cNvSpPr>
            <a:spLocks noChangeArrowheads="1" noChangeShapeType="1" noTextEdit="1"/>
          </p:cNvSpPr>
          <p:nvPr/>
        </p:nvSpPr>
        <p:spPr bwMode="auto">
          <a:xfrm>
            <a:off x="5257800" y="4495800"/>
            <a:ext cx="2843213" cy="13716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Airbags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0" fill="hold"/>
                                        <p:tgtEl>
                                          <p:spTgt spid="389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2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WordArt 2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2843213" cy="1143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Seatbelts:</a:t>
            </a: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381000" y="6096000"/>
            <a:ext cx="8305800" cy="45720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>
                <a:latin typeface="Arial Rounded MT Bold" pitchFamily="34" charset="0"/>
              </a:rPr>
              <a:t>    Safety belts are also your best defense against drunk drivers.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1">
                <a:latin typeface="Arial Rounded MT Bold" pitchFamily="34" charset="0"/>
              </a:rPr>
              <a:t>    </a:t>
            </a:r>
            <a:endParaRPr lang="en-US" sz="2000" b="1">
              <a:solidFill>
                <a:srgbClr val="A50021"/>
              </a:solidFill>
              <a:latin typeface="Arial Rounded MT Bold" pitchFamily="34" charset="0"/>
            </a:endParaRPr>
          </a:p>
        </p:txBody>
      </p:sp>
      <p:pic>
        <p:nvPicPr>
          <p:cNvPr id="99333" name="Picture 5" descr="c73_g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74" y="1828800"/>
            <a:ext cx="4559226" cy="31242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304800" y="5410200"/>
            <a:ext cx="8382000" cy="4572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Arial Rounded MT Bold" pitchFamily="34" charset="0"/>
              </a:rPr>
              <a:t>  Be sure all passengers in your car are buckled!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21336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457200" y="3048000"/>
            <a:ext cx="8305800" cy="251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/>
              <a:t>In the U.S. alone seatbelts save more than 10,000 lives a year and over 200,000 serious injuries.</a:t>
            </a:r>
          </a:p>
          <a:p>
            <a:pPr eaLnBrk="0" hangingPunct="0">
              <a:spcBef>
                <a:spcPct val="50000"/>
              </a:spcBef>
            </a:pPr>
            <a:r>
              <a:rPr lang="en-US" b="1"/>
              <a:t>If you are wearing a shoulder-lap belt during a crash, your risk of being killed is reduced by 50% and risk of serious injury by 70%.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b="1"/>
              <a:t>          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762000" y="1676400"/>
            <a:ext cx="6019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A50021"/>
                </a:solidFill>
              </a:rPr>
              <a:t>A restraining device, consisting of anchored straps that buckle across the hips, to protect a seated passenger from abrupt jolts, as in a collision.</a:t>
            </a:r>
          </a:p>
        </p:txBody>
      </p:sp>
      <p:sp>
        <p:nvSpPr>
          <p:cNvPr id="59397" name="WordArt 5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2843213" cy="1143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Seatbelts:</a:t>
            </a:r>
          </a:p>
        </p:txBody>
      </p:sp>
      <p:sp>
        <p:nvSpPr>
          <p:cNvPr id="59399" name="WordArt 7"/>
          <p:cNvSpPr>
            <a:spLocks noChangeArrowheads="1" noChangeShapeType="1" noTextEdit="1"/>
          </p:cNvSpPr>
          <p:nvPr/>
        </p:nvSpPr>
        <p:spPr bwMode="auto">
          <a:xfrm>
            <a:off x="4114800" y="838200"/>
            <a:ext cx="1752600" cy="4032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A50021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a definition . . 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 autoUpdateAnimBg="0"/>
      <p:bldP spid="59396" grpId="0" autoUpdateAnimBg="0"/>
      <p:bldP spid="593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21336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533400" y="3962400"/>
            <a:ext cx="6172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/>
              <a:t>Nearly every state has laws requiring the driver and front seat passengers to wear safety belts.</a:t>
            </a: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762000" y="1676400"/>
            <a:ext cx="6019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A50021"/>
                </a:solidFill>
              </a:rPr>
              <a:t>A restraining device, consisting of anchored straps that buckle across the hips, to protect a seated passenger from abrupt jolts, as in a collision.</a:t>
            </a:r>
          </a:p>
        </p:txBody>
      </p:sp>
      <p:sp>
        <p:nvSpPr>
          <p:cNvPr id="94213" name="WordArt 5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2843213" cy="1143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Seatbelts:</a:t>
            </a: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533400" y="5410200"/>
            <a:ext cx="7848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/>
              <a:t>Deaths of unbelted occupants have occurred            at speeds as low as 12 miles per hour.</a:t>
            </a:r>
          </a:p>
        </p:txBody>
      </p:sp>
      <p:sp>
        <p:nvSpPr>
          <p:cNvPr id="94215" name="WordArt 7"/>
          <p:cNvSpPr>
            <a:spLocks noChangeArrowheads="1" noChangeShapeType="1" noTextEdit="1"/>
          </p:cNvSpPr>
          <p:nvPr/>
        </p:nvSpPr>
        <p:spPr bwMode="auto">
          <a:xfrm>
            <a:off x="4114800" y="838200"/>
            <a:ext cx="1752600" cy="4032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A50021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a definition . . .</a:t>
            </a:r>
          </a:p>
        </p:txBody>
      </p:sp>
      <p:sp>
        <p:nvSpPr>
          <p:cNvPr id="94216" name="Oval 8"/>
          <p:cNvSpPr>
            <a:spLocks noChangeArrowheads="1"/>
          </p:cNvSpPr>
          <p:nvPr/>
        </p:nvSpPr>
        <p:spPr bwMode="auto">
          <a:xfrm>
            <a:off x="7162800" y="3886200"/>
            <a:ext cx="1600200" cy="17526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CC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>
            <a:outerShdw dist="45791" dir="2021404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1800" b="1" i="1"/>
              <a:t>There </a:t>
            </a:r>
          </a:p>
          <a:p>
            <a:pPr algn="ctr">
              <a:lnSpc>
                <a:spcPct val="90000"/>
              </a:lnSpc>
            </a:pPr>
            <a:r>
              <a:rPr lang="en-US" sz="1800" b="1" i="1"/>
              <a:t>are two</a:t>
            </a:r>
          </a:p>
          <a:p>
            <a:pPr algn="ctr">
              <a:lnSpc>
                <a:spcPct val="90000"/>
              </a:lnSpc>
            </a:pPr>
            <a:r>
              <a:rPr lang="en-US" sz="1800" b="1" i="1"/>
              <a:t> types of </a:t>
            </a:r>
          </a:p>
          <a:p>
            <a:pPr algn="ctr">
              <a:lnSpc>
                <a:spcPct val="90000"/>
              </a:lnSpc>
            </a:pPr>
            <a:r>
              <a:rPr lang="en-US" sz="1800" b="1" i="1"/>
              <a:t>restraints</a:t>
            </a:r>
          </a:p>
        </p:txBody>
      </p:sp>
      <p:sp>
        <p:nvSpPr>
          <p:cNvPr id="94218" name="Text Box 10"/>
          <p:cNvSpPr txBox="1">
            <a:spLocks noChangeArrowheads="1"/>
          </p:cNvSpPr>
          <p:nvPr/>
        </p:nvSpPr>
        <p:spPr bwMode="auto">
          <a:xfrm>
            <a:off x="533400" y="2819400"/>
            <a:ext cx="8077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You are four times more likely to die in a car                  crash if you are not wearing your seat belt. 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 autoUpdateAnimBg="0"/>
      <p:bldP spid="94214" grpId="0" autoUpdateAnimBg="0"/>
      <p:bldP spid="94216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21336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762000" y="2667000"/>
            <a:ext cx="594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/>
              <a:t> active restraints and passive restraints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762000" y="1676400"/>
            <a:ext cx="6019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A50021"/>
                </a:solidFill>
              </a:rPr>
              <a:t>A restraining device, consisting of anchored straps that buckle across the hips, to protect a seated passenger from abrupt jolts, as in a collision.</a:t>
            </a:r>
          </a:p>
        </p:txBody>
      </p:sp>
      <p:sp>
        <p:nvSpPr>
          <p:cNvPr id="58373" name="WordArt 5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2843213" cy="1143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Seatbelts:</a:t>
            </a: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304800" y="5562600"/>
            <a:ext cx="8610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A50021"/>
                </a:solidFill>
              </a:rPr>
              <a:t>Active restraints</a:t>
            </a:r>
            <a:r>
              <a:rPr lang="en-US" sz="2000" b="1"/>
              <a:t> requires the connection and adjustment.</a:t>
            </a:r>
          </a:p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A50021"/>
                </a:solidFill>
              </a:rPr>
              <a:t>Passive restraints</a:t>
            </a:r>
            <a:r>
              <a:rPr lang="en-US" sz="2000" b="1"/>
              <a:t> operate without action by occupants.</a:t>
            </a:r>
          </a:p>
        </p:txBody>
      </p:sp>
      <p:sp>
        <p:nvSpPr>
          <p:cNvPr id="58375" name="WordArt 7"/>
          <p:cNvSpPr>
            <a:spLocks noChangeArrowheads="1" noChangeShapeType="1" noTextEdit="1"/>
          </p:cNvSpPr>
          <p:nvPr/>
        </p:nvSpPr>
        <p:spPr bwMode="auto">
          <a:xfrm>
            <a:off x="4114800" y="838200"/>
            <a:ext cx="1752600" cy="4032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A50021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a definition . . .</a:t>
            </a: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838200" y="3505200"/>
            <a:ext cx="4191000" cy="16002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3500" dir="2212194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en-US" sz="2000" b="1"/>
              <a:t>What is the difference </a:t>
            </a:r>
          </a:p>
          <a:p>
            <a:pPr algn="ctr"/>
            <a:r>
              <a:rPr lang="en-US" sz="2000" b="1"/>
              <a:t>between an active restraint </a:t>
            </a:r>
          </a:p>
          <a:p>
            <a:pPr algn="ctr"/>
            <a:r>
              <a:rPr lang="en-US" sz="2000" b="1"/>
              <a:t>and a passive restraint?</a:t>
            </a:r>
          </a:p>
        </p:txBody>
      </p:sp>
      <p:pic>
        <p:nvPicPr>
          <p:cNvPr id="5837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344863"/>
            <a:ext cx="1905000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 autoUpdateAnimBg="0" advAuto="1000"/>
      <p:bldP spid="58374" grpId="0" build="p" autoUpdateAnimBg="0"/>
      <p:bldP spid="58376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6" name="j007231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667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WordArt 5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2843213" cy="1143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Seatbelts:</a:t>
            </a:r>
          </a:p>
        </p:txBody>
      </p:sp>
      <p:sp>
        <p:nvSpPr>
          <p:cNvPr id="54278" name="WordArt 6"/>
          <p:cNvSpPr>
            <a:spLocks noChangeArrowheads="1" noChangeShapeType="1" noTextEdit="1"/>
          </p:cNvSpPr>
          <p:nvPr/>
        </p:nvSpPr>
        <p:spPr bwMode="auto">
          <a:xfrm>
            <a:off x="4038600" y="457200"/>
            <a:ext cx="4038600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Narrow"/>
              </a:rPr>
              <a:t>How to properly wear them</a:t>
            </a: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533400" y="1752600"/>
            <a:ext cx="58674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1800" b="1"/>
              <a:t>Adjust the seat to a comfortable upright position…be sure the belt is not twisted          and the metal fittings snap into place.  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 b="1">
                <a:solidFill>
                  <a:srgbClr val="A50021"/>
                </a:solidFill>
              </a:rPr>
              <a:t>The lap belt should be worn across the             hip bones. </a:t>
            </a:r>
            <a:r>
              <a:rPr lang="en-US" sz="1600" b="1">
                <a:solidFill>
                  <a:srgbClr val="A50021"/>
                </a:solidFill>
              </a:rPr>
              <a:t>(including expectant mothers)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1800" b="1"/>
              <a:t>It should never be positioned across the stomach or soft part of the abdomen.</a:t>
            </a:r>
          </a:p>
        </p:txBody>
      </p:sp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05000"/>
            <a:ext cx="22098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1066800" y="4343400"/>
            <a:ext cx="3886200" cy="9906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3500" dir="2212194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en-US" sz="2000" b="1"/>
              <a:t>What could happen if </a:t>
            </a:r>
          </a:p>
          <a:p>
            <a:pPr algn="ctr"/>
            <a:r>
              <a:rPr lang="en-US" sz="2000" b="1"/>
              <a:t>the belt is too loose?</a:t>
            </a:r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6019800" y="4114800"/>
            <a:ext cx="2362200" cy="2286000"/>
          </a:xfrm>
          <a:prstGeom prst="rect">
            <a:avLst/>
          </a:prstGeom>
          <a:gradFill rotWithShape="0">
            <a:gsLst>
              <a:gs pos="0">
                <a:srgbClr val="FF66FF"/>
              </a:gs>
              <a:gs pos="100000">
                <a:srgbClr val="FF66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8392" dir="1308085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 could slide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up over the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pelvis and injure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abdomen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a crash!</a:t>
            </a:r>
          </a:p>
        </p:txBody>
      </p:sp>
      <p:sp>
        <p:nvSpPr>
          <p:cNvPr id="54283" name="Rectangle 11"/>
          <p:cNvSpPr>
            <a:spLocks noChangeArrowheads="1"/>
          </p:cNvSpPr>
          <p:nvPr/>
        </p:nvSpPr>
        <p:spPr bwMode="auto">
          <a:xfrm>
            <a:off x="914400" y="5791200"/>
            <a:ext cx="4114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i="1">
                <a:solidFill>
                  <a:srgbClr val="A50021"/>
                </a:solidFill>
              </a:rPr>
              <a:t>What do you know about</a:t>
            </a:r>
          </a:p>
          <a:p>
            <a:pPr algn="ctr">
              <a:lnSpc>
                <a:spcPct val="90000"/>
              </a:lnSpc>
            </a:pPr>
            <a:r>
              <a:rPr lang="en-US" sz="2000" b="1" i="1">
                <a:solidFill>
                  <a:srgbClr val="A50021"/>
                </a:solidFill>
              </a:rPr>
              <a:t>adjusting the shoulder strap?</a:t>
            </a:r>
          </a:p>
        </p:txBody>
      </p:sp>
      <p:sp>
        <p:nvSpPr>
          <p:cNvPr id="54284" name="Rectangle 12"/>
          <p:cNvSpPr>
            <a:spLocks noChangeArrowheads="1"/>
          </p:cNvSpPr>
          <p:nvPr/>
        </p:nvSpPr>
        <p:spPr bwMode="auto">
          <a:xfrm>
            <a:off x="3886200" y="1143000"/>
            <a:ext cx="4114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800" b="1" i="1">
                <a:solidFill>
                  <a:srgbClr val="A50021"/>
                </a:solidFill>
              </a:rPr>
              <a:t>After closing and locking the door… 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5" fill="hold"/>
                                        <p:tgtEl>
                                          <p:spTgt spid="54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4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86"/>
                </p:tgtEl>
              </p:cMediaNode>
            </p:audio>
          </p:childTnLst>
        </p:cTn>
      </p:par>
    </p:tnLst>
    <p:bldLst>
      <p:bldP spid="54279" grpId="0" build="p" autoUpdateAnimBg="0"/>
      <p:bldP spid="54281" grpId="0" animBg="1" autoUpdateAnimBg="0"/>
      <p:bldP spid="54282" grpId="0" animBg="1" autoUpdateAnimBg="0"/>
      <p:bldP spid="54283" grpId="0" autoUpdateAnimBg="0"/>
      <p:bldP spid="5428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WordArt 2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2843213" cy="1143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Seatbelts: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533400" y="1524000"/>
            <a:ext cx="5105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800" b="1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 b="1"/>
              <a:t>The shoulder strap should be snug, but still allows the driver to reach important controls.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 b="1">
                <a:solidFill>
                  <a:srgbClr val="A50021"/>
                </a:solidFill>
              </a:rPr>
              <a:t>Adjust the shoulder strap so that it is comfortable and </a:t>
            </a:r>
            <a:r>
              <a:rPr lang="en-US" sz="1800" b="1" i="1">
                <a:solidFill>
                  <a:srgbClr val="A50021"/>
                </a:solidFill>
              </a:rPr>
              <a:t>does not</a:t>
            </a:r>
            <a:r>
              <a:rPr lang="en-US" sz="1800" b="1">
                <a:solidFill>
                  <a:srgbClr val="A50021"/>
                </a:solidFill>
              </a:rPr>
              <a:t> cross the             body at or near the neck or face.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 b="1"/>
              <a:t>The shoulder belt should go over the shoulder and across the sternum.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800" b="1"/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38400"/>
            <a:ext cx="2370138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457200" y="4800600"/>
            <a:ext cx="4876800" cy="11430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3500" dir="2212194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en-US" sz="1800" b="1"/>
              <a:t>What about wearing the shoulder </a:t>
            </a:r>
          </a:p>
          <a:p>
            <a:pPr algn="ctr">
              <a:lnSpc>
                <a:spcPct val="130000"/>
              </a:lnSpc>
            </a:pPr>
            <a:r>
              <a:rPr lang="en-US" sz="1800" b="1"/>
              <a:t>strap tucked behind the back?</a:t>
            </a: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5562600" y="4800600"/>
            <a:ext cx="3276600" cy="1752600"/>
          </a:xfrm>
          <a:prstGeom prst="rect">
            <a:avLst/>
          </a:prstGeom>
          <a:gradFill rotWithShape="0">
            <a:gsLst>
              <a:gs pos="0">
                <a:srgbClr val="FF66FF"/>
              </a:gs>
              <a:gs pos="100000">
                <a:srgbClr val="FF66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8392" dir="1308085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is dangerous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can cause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severe internal 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 spinal injuries.</a:t>
            </a:r>
          </a:p>
        </p:txBody>
      </p:sp>
      <p:sp>
        <p:nvSpPr>
          <p:cNvPr id="56330" name="WordArt 10"/>
          <p:cNvSpPr>
            <a:spLocks noChangeArrowheads="1" noChangeShapeType="1" noTextEdit="1"/>
          </p:cNvSpPr>
          <p:nvPr/>
        </p:nvSpPr>
        <p:spPr bwMode="auto">
          <a:xfrm>
            <a:off x="4038600" y="457200"/>
            <a:ext cx="4038600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Narrow"/>
              </a:rPr>
              <a:t>How to properly wear them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 build="p" autoUpdateAnimBg="0"/>
      <p:bldP spid="56326" grpId="0" animBg="1" autoUpdateAnimBg="0"/>
      <p:bldP spid="56329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WordArt 2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2843213" cy="1143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Seatbelts:</a:t>
            </a: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38400"/>
            <a:ext cx="2370138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457200" y="4724400"/>
            <a:ext cx="4876800" cy="15240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3500" dir="2212194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A50021"/>
                </a:solidFill>
              </a:rPr>
              <a:t>Also, do not forget to </a:t>
            </a:r>
          </a:p>
          <a:p>
            <a:pPr algn="ctr"/>
            <a:r>
              <a:rPr lang="en-US" sz="2000" b="1">
                <a:solidFill>
                  <a:srgbClr val="A50021"/>
                </a:solidFill>
              </a:rPr>
              <a:t>adjust the head-restraint</a:t>
            </a:r>
          </a:p>
          <a:p>
            <a:pPr algn="ctr"/>
            <a:r>
              <a:rPr lang="en-US" sz="2000" b="1"/>
              <a:t>For most people it</a:t>
            </a:r>
          </a:p>
          <a:p>
            <a:pPr algn="ctr"/>
            <a:r>
              <a:rPr lang="en-US" sz="2000" b="1"/>
              <a:t>should be all the way up…</a:t>
            </a:r>
          </a:p>
        </p:txBody>
      </p:sp>
      <p:sp>
        <p:nvSpPr>
          <p:cNvPr id="57352" name="Oval 8"/>
          <p:cNvSpPr>
            <a:spLocks noChangeArrowheads="1"/>
          </p:cNvSpPr>
          <p:nvPr/>
        </p:nvSpPr>
        <p:spPr bwMode="auto">
          <a:xfrm>
            <a:off x="7620000" y="2209800"/>
            <a:ext cx="1295400" cy="9144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FFFF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5715000" y="4724400"/>
            <a:ext cx="2971800" cy="1828800"/>
          </a:xfrm>
          <a:prstGeom prst="rect">
            <a:avLst/>
          </a:prstGeom>
          <a:gradFill rotWithShape="0">
            <a:gsLst>
              <a:gs pos="0">
                <a:srgbClr val="FF66FF"/>
              </a:gs>
              <a:gs pos="100000">
                <a:srgbClr val="FF66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8392" dir="1308085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not adjusted, </a:t>
            </a:r>
          </a:p>
          <a:p>
            <a:pPr algn="ctr"/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what type of injury </a:t>
            </a:r>
          </a:p>
          <a:p>
            <a:pPr algn="ctr"/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 be suffered?</a:t>
            </a: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5715000" y="4724400"/>
            <a:ext cx="2971800" cy="1828800"/>
          </a:xfrm>
          <a:prstGeom prst="rect">
            <a:avLst/>
          </a:prstGeom>
          <a:gradFill rotWithShape="0">
            <a:gsLst>
              <a:gs pos="0">
                <a:srgbClr val="FF66FF"/>
              </a:gs>
              <a:gs pos="100000">
                <a:srgbClr val="FF66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8392" dir="1308085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Painful whiplash</a:t>
            </a:r>
          </a:p>
          <a:p>
            <a:pPr algn="ctr"/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…this is a </a:t>
            </a:r>
          </a:p>
          <a:p>
            <a:pPr algn="ctr"/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serious injury! </a:t>
            </a:r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 flipV="1">
            <a:off x="4800600" y="3048000"/>
            <a:ext cx="2895600" cy="22860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6" name="WordArt 12"/>
          <p:cNvSpPr>
            <a:spLocks noChangeArrowheads="1" noChangeShapeType="1" noTextEdit="1"/>
          </p:cNvSpPr>
          <p:nvPr/>
        </p:nvSpPr>
        <p:spPr bwMode="auto">
          <a:xfrm>
            <a:off x="4038600" y="457200"/>
            <a:ext cx="4038600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Narrow"/>
              </a:rPr>
              <a:t>How to properly wear them</a:t>
            </a: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533400" y="1524000"/>
            <a:ext cx="5105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800" b="1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 b="1"/>
              <a:t>The shoulder strap should be snug, but still allows the driver to reach important controls.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 b="1">
                <a:solidFill>
                  <a:srgbClr val="A50021"/>
                </a:solidFill>
              </a:rPr>
              <a:t>Adjust the shoulder strap so that it is comfortable and </a:t>
            </a:r>
            <a:r>
              <a:rPr lang="en-US" sz="1800" b="1" i="1">
                <a:solidFill>
                  <a:srgbClr val="A50021"/>
                </a:solidFill>
              </a:rPr>
              <a:t>does not</a:t>
            </a:r>
            <a:r>
              <a:rPr lang="en-US" sz="1800" b="1">
                <a:solidFill>
                  <a:srgbClr val="A50021"/>
                </a:solidFill>
              </a:rPr>
              <a:t> cross the             body at or near the neck or face.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 b="1"/>
              <a:t>The shoulder belt should go over the shoulder and across the sternum.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800" b="1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0" grpId="0" animBg="1" autoUpdateAnimBg="0"/>
      <p:bldP spid="57352" grpId="0" animBg="1"/>
      <p:bldP spid="57353" grpId="0" animBg="1" autoUpdateAnimBg="0"/>
      <p:bldP spid="57351" grpId="0" animBg="1" autoUpdateAnimBg="0"/>
      <p:bldP spid="573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WordArt 2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2843213" cy="1143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99">
                        <a:gamma/>
                        <a:shade val="46275"/>
                        <a:invGamma/>
                      </a:srgbClr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Seatbelts: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90800"/>
            <a:ext cx="2370138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6" name="WordArt 10"/>
          <p:cNvSpPr>
            <a:spLocks noChangeArrowheads="1" noChangeShapeType="1" noTextEdit="1"/>
          </p:cNvSpPr>
          <p:nvPr/>
        </p:nvSpPr>
        <p:spPr bwMode="auto">
          <a:xfrm>
            <a:off x="4038600" y="457200"/>
            <a:ext cx="4038600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Narrow"/>
              </a:rPr>
              <a:t>How safety belts work</a:t>
            </a:r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533400" y="1905000"/>
            <a:ext cx="4876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sz="2000" b="1"/>
              <a:t>      The newer safety belts feel so comfortable you may not think  they work, but they do. Many belt systems are activated only when the vehicle stops suddenly. The belt has a tiny pendulum connected to a locking mechanism. In the event of a sudden stop, the pendulum activates the locking device, which keeps you firmly in your seat. </a:t>
            </a:r>
          </a:p>
        </p:txBody>
      </p:sp>
      <p:sp>
        <p:nvSpPr>
          <p:cNvPr id="60429" name="WordArt 13"/>
          <p:cNvSpPr>
            <a:spLocks noChangeArrowheads="1" noChangeShapeType="1" noTextEdit="1"/>
          </p:cNvSpPr>
          <p:nvPr/>
        </p:nvSpPr>
        <p:spPr bwMode="auto">
          <a:xfrm>
            <a:off x="4114800" y="914400"/>
            <a:ext cx="4038600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Narrow"/>
              </a:rPr>
              <a:t>and protect us in crashes. . 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7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1362</Words>
  <Application>Microsoft Office PowerPoint</Application>
  <PresentationFormat>On-screen Show (4:3)</PresentationFormat>
  <Paragraphs>188</Paragraphs>
  <Slides>20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Default Design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2010-10-21T22:01:14Z</dcterms:created>
  <dcterms:modified xsi:type="dcterms:W3CDTF">2014-07-02T00:29:27Z</dcterms:modified>
</cp:coreProperties>
</file>