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73" r:id="rId2"/>
  </p:sldMasterIdLst>
  <p:sldIdLst>
    <p:sldId id="351" r:id="rId3"/>
    <p:sldId id="279" r:id="rId4"/>
    <p:sldId id="335" r:id="rId5"/>
    <p:sldId id="336" r:id="rId6"/>
    <p:sldId id="337" r:id="rId7"/>
    <p:sldId id="338" r:id="rId8"/>
    <p:sldId id="339" r:id="rId9"/>
    <p:sldId id="340" r:id="rId10"/>
    <p:sldId id="341" r:id="rId11"/>
    <p:sldId id="293" r:id="rId12"/>
    <p:sldId id="301" r:id="rId13"/>
    <p:sldId id="309" r:id="rId14"/>
    <p:sldId id="314" r:id="rId15"/>
    <p:sldId id="316" r:id="rId16"/>
    <p:sldId id="321" r:id="rId17"/>
    <p:sldId id="322" r:id="rId18"/>
    <p:sldId id="323" r:id="rId19"/>
    <p:sldId id="308" r:id="rId20"/>
    <p:sldId id="281" r:id="rId21"/>
    <p:sldId id="324" r:id="rId22"/>
    <p:sldId id="325" r:id="rId23"/>
    <p:sldId id="32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FF00"/>
    <a:srgbClr val="FFCC00"/>
    <a:srgbClr val="0066FF"/>
    <a:srgbClr val="FF0066"/>
    <a:srgbClr val="008000"/>
    <a:srgbClr val="FF99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2060" autoAdjust="0"/>
    <p:restoredTop sz="92913" autoAdjust="0"/>
  </p:normalViewPr>
  <p:slideViewPr>
    <p:cSldViewPr>
      <p:cViewPr varScale="1">
        <p:scale>
          <a:sx n="107" d="100"/>
          <a:sy n="107" d="100"/>
        </p:scale>
        <p:origin x="-68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25156E-E7E6-4DCB-8792-A4814051C6CE}" type="slidenum">
              <a:rPr lang="en-US"/>
              <a:pPr/>
              <a:t>‹#›</a:t>
            </a:fld>
            <a:endParaRPr lang="en-US"/>
          </a:p>
        </p:txBody>
      </p:sp>
    </p:spTree>
    <p:extLst>
      <p:ext uri="{BB962C8B-B14F-4D97-AF65-F5344CB8AC3E}">
        <p14:creationId xmlns:p14="http://schemas.microsoft.com/office/powerpoint/2010/main" val="195811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6B4E42-0AEA-4638-B3C5-054649E63572}" type="slidenum">
              <a:rPr lang="en-US"/>
              <a:pPr/>
              <a:t>‹#›</a:t>
            </a:fld>
            <a:endParaRPr lang="en-US"/>
          </a:p>
        </p:txBody>
      </p:sp>
    </p:spTree>
    <p:extLst>
      <p:ext uri="{BB962C8B-B14F-4D97-AF65-F5344CB8AC3E}">
        <p14:creationId xmlns:p14="http://schemas.microsoft.com/office/powerpoint/2010/main" val="3883368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53FEA5-9379-4C5B-9290-5F1B1C6A851A}" type="slidenum">
              <a:rPr lang="en-US"/>
              <a:pPr/>
              <a:t>‹#›</a:t>
            </a:fld>
            <a:endParaRPr lang="en-US"/>
          </a:p>
        </p:txBody>
      </p:sp>
    </p:spTree>
    <p:extLst>
      <p:ext uri="{BB962C8B-B14F-4D97-AF65-F5344CB8AC3E}">
        <p14:creationId xmlns:p14="http://schemas.microsoft.com/office/powerpoint/2010/main" val="69642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1EE559-8BB4-4448-B153-AD8DA03D4C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8699179"/>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259D06-06E3-44D8-AB36-A9F5F419FC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2356564"/>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AE461E-C914-49AF-9A07-A65BD7AE27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3247788"/>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D409D9-D7BE-41FD-98D0-B6E73C0F0D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76497000"/>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B37E496-EDD4-4295-977A-A99A4CBA1E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5318689"/>
      </p:ext>
    </p:extLst>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E27458-2DE5-4A90-A18E-05ECDE0865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6722285"/>
      </p:ext>
    </p:extLst>
  </p:cSld>
  <p:clrMapOvr>
    <a:masterClrMapping/>
  </p:clrMapOvr>
  <p:transition spd="slow">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4661F91-D815-4A18-86DE-F517E738FE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8200697"/>
      </p:ext>
    </p:extLst>
  </p:cSld>
  <p:clrMapOvr>
    <a:masterClrMapping/>
  </p:clrMapOvr>
  <p:transition spd="slow">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E7D58C3-D77A-45A8-A9EB-18CE73F101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8573172"/>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D2CAE1-1DC6-43F9-815D-7F1AA0DE4A13}" type="slidenum">
              <a:rPr lang="en-US"/>
              <a:pPr/>
              <a:t>‹#›</a:t>
            </a:fld>
            <a:endParaRPr lang="en-US"/>
          </a:p>
        </p:txBody>
      </p:sp>
    </p:spTree>
    <p:extLst>
      <p:ext uri="{BB962C8B-B14F-4D97-AF65-F5344CB8AC3E}">
        <p14:creationId xmlns:p14="http://schemas.microsoft.com/office/powerpoint/2010/main" val="5247029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83A058-70AB-4EF1-85C3-9CEC168564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36279014"/>
      </p:ext>
    </p:extLst>
  </p:cSld>
  <p:clrMapOvr>
    <a:masterClrMapping/>
  </p:clrMapOvr>
  <p:transition spd="slow">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D07989-9766-436B-AF3F-6BFB2C1FD1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85097121"/>
      </p:ext>
    </p:extLst>
  </p:cSld>
  <p:clrMapOvr>
    <a:masterClrMapping/>
  </p:clrMapOvr>
  <p:transition spd="slow">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AC5504-1C94-4D68-922F-E051B2AB23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5599155"/>
      </p:ext>
    </p:extLst>
  </p:cSld>
  <p:clrMapOvr>
    <a:masterClrMapping/>
  </p:clrMapOvr>
  <p:transition spd="slow">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FB3076-DCF7-46BF-98D2-5E390BB6AA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5811133"/>
      </p:ext>
    </p:extLst>
  </p:cSld>
  <p:clrMapOvr>
    <a:masterClrMapping/>
  </p:clrMapOvr>
  <p:transition spd="slow">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E7DB19-B378-4450-B144-8A6D04F8D0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0714785"/>
      </p:ext>
    </p:extLst>
  </p:cSld>
  <p:clrMapOvr>
    <a:masterClrMapping/>
  </p:clrMapOvr>
  <p:transition spd="slow">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A09D8A1C-0F8A-4403-A517-10C625DA7A7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5433113"/>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82889E-8980-4767-9F54-003D71E1E55B}" type="slidenum">
              <a:rPr lang="en-US"/>
              <a:pPr/>
              <a:t>‹#›</a:t>
            </a:fld>
            <a:endParaRPr lang="en-US"/>
          </a:p>
        </p:txBody>
      </p:sp>
    </p:spTree>
    <p:extLst>
      <p:ext uri="{BB962C8B-B14F-4D97-AF65-F5344CB8AC3E}">
        <p14:creationId xmlns:p14="http://schemas.microsoft.com/office/powerpoint/2010/main" val="225084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5EB776-8F7C-41E0-9E8B-19E37FD52EF9}" type="slidenum">
              <a:rPr lang="en-US"/>
              <a:pPr/>
              <a:t>‹#›</a:t>
            </a:fld>
            <a:endParaRPr lang="en-US"/>
          </a:p>
        </p:txBody>
      </p:sp>
    </p:spTree>
    <p:extLst>
      <p:ext uri="{BB962C8B-B14F-4D97-AF65-F5344CB8AC3E}">
        <p14:creationId xmlns:p14="http://schemas.microsoft.com/office/powerpoint/2010/main" val="51014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463454-5F44-48C4-9E3F-1DC31C746365}" type="slidenum">
              <a:rPr lang="en-US"/>
              <a:pPr/>
              <a:t>‹#›</a:t>
            </a:fld>
            <a:endParaRPr lang="en-US"/>
          </a:p>
        </p:txBody>
      </p:sp>
    </p:spTree>
    <p:extLst>
      <p:ext uri="{BB962C8B-B14F-4D97-AF65-F5344CB8AC3E}">
        <p14:creationId xmlns:p14="http://schemas.microsoft.com/office/powerpoint/2010/main" val="3468876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DE58FE4-BD7F-40BA-B934-1DD85EFE00B8}" type="slidenum">
              <a:rPr lang="en-US"/>
              <a:pPr/>
              <a:t>‹#›</a:t>
            </a:fld>
            <a:endParaRPr lang="en-US"/>
          </a:p>
        </p:txBody>
      </p:sp>
    </p:spTree>
    <p:extLst>
      <p:ext uri="{BB962C8B-B14F-4D97-AF65-F5344CB8AC3E}">
        <p14:creationId xmlns:p14="http://schemas.microsoft.com/office/powerpoint/2010/main" val="135412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2206D88-C145-4292-BCEF-C9A9D2B9A417}" type="slidenum">
              <a:rPr lang="en-US"/>
              <a:pPr/>
              <a:t>‹#›</a:t>
            </a:fld>
            <a:endParaRPr lang="en-US"/>
          </a:p>
        </p:txBody>
      </p:sp>
    </p:spTree>
    <p:extLst>
      <p:ext uri="{BB962C8B-B14F-4D97-AF65-F5344CB8AC3E}">
        <p14:creationId xmlns:p14="http://schemas.microsoft.com/office/powerpoint/2010/main" val="101334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C7307B-C58F-4508-886D-3E3D947FDD4D}" type="slidenum">
              <a:rPr lang="en-US"/>
              <a:pPr/>
              <a:t>‹#›</a:t>
            </a:fld>
            <a:endParaRPr lang="en-US"/>
          </a:p>
        </p:txBody>
      </p:sp>
    </p:spTree>
    <p:extLst>
      <p:ext uri="{BB962C8B-B14F-4D97-AF65-F5344CB8AC3E}">
        <p14:creationId xmlns:p14="http://schemas.microsoft.com/office/powerpoint/2010/main" val="233699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F29649-7DDF-4A5A-812A-EDC13452F27D}" type="slidenum">
              <a:rPr lang="en-US"/>
              <a:pPr/>
              <a:t>‹#›</a:t>
            </a:fld>
            <a:endParaRPr lang="en-US"/>
          </a:p>
        </p:txBody>
      </p:sp>
    </p:spTree>
    <p:extLst>
      <p:ext uri="{BB962C8B-B14F-4D97-AF65-F5344CB8AC3E}">
        <p14:creationId xmlns:p14="http://schemas.microsoft.com/office/powerpoint/2010/main" val="40714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CC99"/>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9E55495-C9BA-45FE-B83F-9F2BC222A8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BFA"/>
            </a:gs>
            <a:gs pos="30000">
              <a:srgbClr val="C4D6EB"/>
            </a:gs>
            <a:gs pos="60001">
              <a:srgbClr val="85C2FF"/>
            </a:gs>
            <a:gs pos="100000">
              <a:srgbClr val="5E9E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68E3D23-9D01-4DE6-8DF5-B520AE1C9A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097934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transition spd="slow">
    <p:randomBar dir="ver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8.xml"/><Relationship Id="rId1" Type="http://schemas.openxmlformats.org/officeDocument/2006/relationships/audio" Target="file:///C:\Driver%20Education\FILES%20%20FOR%20%20MAKING%20%20CDs\RR%20ST%202007-2010%20PPTX\Signs,%20Shapes%20and%20Colors\Animusic_-_Starship_Groove.mp3" TargetMode="External"/><Relationship Id="rId6" Type="http://schemas.openxmlformats.org/officeDocument/2006/relationships/image" Target="../media/image4.gif"/><Relationship Id="rId5" Type="http://schemas.openxmlformats.org/officeDocument/2006/relationships/image" Target="../media/image3.wm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20.wmf"/><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4.xml"/><Relationship Id="rId4" Type="http://schemas.openxmlformats.org/officeDocument/2006/relationships/image" Target="../media/image20.wmf"/></Relationships>
</file>

<file path=ppt/slides/_rels/slide14.x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0.wmf"/><Relationship Id="rId2" Type="http://schemas.openxmlformats.org/officeDocument/2006/relationships/image" Target="../media/image21.wmf"/><Relationship Id="rId1" Type="http://schemas.openxmlformats.org/officeDocument/2006/relationships/slideLayout" Target="../slideLayouts/slideLayout4.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hyperlink" Target="http://www.leather-gallery.com/ProductDetails.asp?ID=1052&amp;C=158&amp;P=36&amp;CT=2"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22.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slideLayout" Target="../slideLayouts/slideLayout4.xml"/><Relationship Id="rId4" Type="http://schemas.openxmlformats.org/officeDocument/2006/relationships/image" Target="../media/image20.wmf"/></Relationships>
</file>

<file path=ppt/slides/_rels/slide1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4.xml"/><Relationship Id="rId6" Type="http://schemas.openxmlformats.org/officeDocument/2006/relationships/image" Target="../media/image20.wmf"/><Relationship Id="rId5" Type="http://schemas.openxmlformats.org/officeDocument/2006/relationships/image" Target="../media/image29.wmf"/><Relationship Id="rId4" Type="http://schemas.openxmlformats.org/officeDocument/2006/relationships/image" Target="../media/image28.wmf"/></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audio" Target="file:///C:\DRIVER%20EDUCATION%20FILES\RR%20ST%20linked%20avi%20files\theme%20music.mid" TargetMode="External"/><Relationship Id="rId4" Type="http://schemas.openxmlformats.org/officeDocument/2006/relationships/image" Target="../media/image6.wmf"/></Relationships>
</file>

<file path=ppt/slides/_rels/slide20.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32.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2.wmf"/><Relationship Id="rId1" Type="http://schemas.openxmlformats.org/officeDocument/2006/relationships/slideLayout" Target="../slideLayouts/slideLayout4.xml"/><Relationship Id="rId4" Type="http://schemas.openxmlformats.org/officeDocument/2006/relationships/image" Target="../media/image20.wmf"/></Relationships>
</file>

<file path=ppt/slides/_rels/slide2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33.wmf"/><Relationship Id="rId1" Type="http://schemas.openxmlformats.org/officeDocument/2006/relationships/slideLayout" Target="../slideLayouts/slideLayout4.xml"/><Relationship Id="rId4" Type="http://schemas.openxmlformats.org/officeDocument/2006/relationships/image" Target="../media/image20.wmf"/></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4.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slideLayout" Target="../slideLayouts/slideLayout4.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4.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8" Type="http://schemas.openxmlformats.org/officeDocument/2006/relationships/image" Target="../media/image15.wmf"/><Relationship Id="rId3" Type="http://schemas.microsoft.com/office/2007/relationships/media" Target="../media/media2.WAV"/><Relationship Id="rId7" Type="http://schemas.openxmlformats.org/officeDocument/2006/relationships/image" Target="../media/image14.wm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13.png"/><Relationship Id="rId5" Type="http://schemas.openxmlformats.org/officeDocument/2006/relationships/slideLayout" Target="../slideLayouts/slideLayout4.xml"/><Relationship Id="rId4" Type="http://schemas.openxmlformats.org/officeDocument/2006/relationships/audio" Target="../media/media2.WAV"/><Relationship Id="rId9" Type="http://schemas.openxmlformats.org/officeDocument/2006/relationships/image" Target="../media/image16.wmf"/></Relationships>
</file>

<file path=ppt/slides/_rels/slide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4.xml"/><Relationship Id="rId4" Type="http://schemas.openxmlformats.org/officeDocument/2006/relationships/image" Target="../media/image16.wmf"/></Relationships>
</file>

<file path=ppt/slides/_rels/slide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4.xml"/><Relationship Id="rId4" Type="http://schemas.openxmlformats.org/officeDocument/2006/relationships/image" Target="../media/image16.wmf"/></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4.xml"/><Relationship Id="rId5" Type="http://schemas.openxmlformats.org/officeDocument/2006/relationships/image" Target="../media/image17.wmf"/><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Animusic_-_Starship_Groove.mp3">
            <a:hlinkClick r:id="" action="ppaction://media"/>
          </p:cNvPr>
          <p:cNvPicPr>
            <a:picLocks noRot="1" noChangeAspect="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3962400" y="39624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WordArt 15"/>
          <p:cNvSpPr>
            <a:spLocks noChangeArrowheads="1" noChangeShapeType="1" noTextEdit="1"/>
          </p:cNvSpPr>
          <p:nvPr/>
        </p:nvSpPr>
        <p:spPr bwMode="auto">
          <a:xfrm>
            <a:off x="1219200" y="609600"/>
            <a:ext cx="6858000" cy="533400"/>
          </a:xfrm>
          <a:prstGeom prst="rect">
            <a:avLst/>
          </a:prstGeom>
        </p:spPr>
        <p:txBody>
          <a:bodyPr wrap="none" fromWordArt="1">
            <a:prstTxWarp prst="textPlain">
              <a:avLst>
                <a:gd name="adj" fmla="val 50000"/>
              </a:avLst>
            </a:prstTxWarp>
          </a:bodyPr>
          <a:lstStyle/>
          <a:p>
            <a:pPr algn="ctr"/>
            <a:r>
              <a:rPr lang="pt-BR" sz="3600" i="1" kern="10">
                <a:ln w="9525">
                  <a:solidFill>
                    <a:srgbClr val="000000"/>
                  </a:solidFill>
                  <a:round/>
                  <a:headEnd/>
                  <a:tailEnd/>
                </a:ln>
                <a:gradFill rotWithShape="1">
                  <a:gsLst>
                    <a:gs pos="0">
                      <a:srgbClr val="5E1800"/>
                    </a:gs>
                    <a:gs pos="100000">
                      <a:srgbClr val="CC3300"/>
                    </a:gs>
                  </a:gsLst>
                  <a:lin ang="5400000" scaled="1"/>
                </a:gradFill>
                <a:latin typeface="Arial Black"/>
              </a:rPr>
              <a:t>T H E  D R I V E R S   E D G E</a:t>
            </a:r>
            <a:endParaRPr lang="en-US" sz="3600" i="1" kern="10">
              <a:ln w="9525">
                <a:solidFill>
                  <a:srgbClr val="000000"/>
                </a:solidFill>
                <a:round/>
                <a:headEnd/>
                <a:tailEnd/>
              </a:ln>
              <a:gradFill rotWithShape="1">
                <a:gsLst>
                  <a:gs pos="0">
                    <a:srgbClr val="5E1800"/>
                  </a:gs>
                  <a:gs pos="100000">
                    <a:srgbClr val="CC3300"/>
                  </a:gs>
                </a:gsLst>
                <a:lin ang="5400000" scaled="1"/>
              </a:gradFill>
              <a:latin typeface="Arial Black"/>
            </a:endParaRPr>
          </a:p>
        </p:txBody>
      </p:sp>
      <p:pic>
        <p:nvPicPr>
          <p:cNvPr id="5124" name="Picture 16" descr="monitor_accessories_information_highway_md_wht"/>
          <p:cNvPicPr>
            <a:picLocks noChangeAspect="1" noChangeArrowheads="1" noCrop="1"/>
          </p:cNvPicPr>
          <p:nvPr/>
        </p:nvPicPr>
        <p:blipFill>
          <a:blip r:embed="rId4">
            <a:extLst>
              <a:ext uri="{28A0092B-C50C-407E-A947-70E740481C1C}">
                <a14:useLocalDpi xmlns:a14="http://schemas.microsoft.com/office/drawing/2010/main"/>
              </a:ext>
            </a:extLst>
          </a:blip>
          <a:srcRect/>
          <a:stretch>
            <a:fillRect/>
          </a:stretch>
        </p:blipFill>
        <p:spPr bwMode="auto">
          <a:xfrm>
            <a:off x="3200400" y="3048000"/>
            <a:ext cx="279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WordArt 17"/>
          <p:cNvSpPr>
            <a:spLocks noChangeArrowheads="1" noChangeShapeType="1" noTextEdit="1"/>
          </p:cNvSpPr>
          <p:nvPr/>
        </p:nvSpPr>
        <p:spPr bwMode="auto">
          <a:xfrm>
            <a:off x="1905000" y="2667000"/>
            <a:ext cx="5486400" cy="3810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gradFill rotWithShape="1">
                  <a:gsLst>
                    <a:gs pos="0">
                      <a:srgbClr val="5E1800"/>
                    </a:gs>
                    <a:gs pos="100000">
                      <a:srgbClr val="CC3300"/>
                    </a:gs>
                  </a:gsLst>
                  <a:lin ang="5400000" scaled="1"/>
                </a:gradFill>
                <a:latin typeface="Arial Black"/>
              </a:rPr>
              <a:t>s</a:t>
            </a:r>
            <a:r>
              <a:rPr lang="en-US" sz="3600" i="1" kern="10" dirty="0" smtClean="0">
                <a:ln w="9525">
                  <a:solidFill>
                    <a:srgbClr val="000000"/>
                  </a:solidFill>
                  <a:round/>
                  <a:headEnd/>
                  <a:tailEnd/>
                </a:ln>
                <a:gradFill rotWithShape="1">
                  <a:gsLst>
                    <a:gs pos="0">
                      <a:srgbClr val="5E1800"/>
                    </a:gs>
                    <a:gs pos="100000">
                      <a:srgbClr val="CC3300"/>
                    </a:gs>
                  </a:gsLst>
                  <a:lin ang="5400000" scaled="1"/>
                </a:gradFill>
                <a:latin typeface="Arial Black"/>
              </a:rPr>
              <a:t>lides and videos</a:t>
            </a:r>
            <a:endParaRPr lang="en-US" sz="3600" i="1" kern="10" dirty="0">
              <a:ln w="9525">
                <a:solidFill>
                  <a:srgbClr val="000000"/>
                </a:solidFill>
                <a:round/>
                <a:headEnd/>
                <a:tailEnd/>
              </a:ln>
              <a:gradFill rotWithShape="1">
                <a:gsLst>
                  <a:gs pos="0">
                    <a:srgbClr val="5E1800"/>
                  </a:gs>
                  <a:gs pos="100000">
                    <a:srgbClr val="CC3300"/>
                  </a:gs>
                </a:gsLst>
                <a:lin ang="5400000" scaled="1"/>
              </a:gradFill>
              <a:latin typeface="Arial Black"/>
            </a:endParaRPr>
          </a:p>
        </p:txBody>
      </p:sp>
      <p:pic>
        <p:nvPicPr>
          <p:cNvPr id="5126" name="Picture 18"/>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419600" y="5257800"/>
            <a:ext cx="641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19" descr="lazarbar"/>
          <p:cNvPicPr>
            <a:picLocks noChangeAspect="1" noChangeArrowheads="1" noCrop="1"/>
          </p:cNvPicPr>
          <p:nvPr/>
        </p:nvPicPr>
        <p:blipFill>
          <a:blip r:embed="rId6">
            <a:extLst>
              <a:ext uri="{28A0092B-C50C-407E-A947-70E740481C1C}">
                <a14:useLocalDpi xmlns:a14="http://schemas.microsoft.com/office/drawing/2010/main"/>
              </a:ext>
            </a:extLst>
          </a:blip>
          <a:srcRect/>
          <a:stretch>
            <a:fillRect/>
          </a:stretch>
        </p:blipFill>
        <p:spPr bwMode="auto">
          <a:xfrm>
            <a:off x="0" y="6759575"/>
            <a:ext cx="91440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20" descr="lazarbar"/>
          <p:cNvPicPr>
            <a:picLocks noChangeAspect="1" noChangeArrowheads="1" noCrop="1"/>
          </p:cNvPicPr>
          <p:nvPr/>
        </p:nvPicPr>
        <p:blipFill>
          <a:blip r:embed="rId6">
            <a:extLst>
              <a:ext uri="{28A0092B-C50C-407E-A947-70E740481C1C}">
                <a14:useLocalDpi xmlns:a14="http://schemas.microsoft.com/office/drawing/2010/main"/>
              </a:ext>
            </a:extLst>
          </a:blip>
          <a:srcRect/>
          <a:stretch>
            <a:fillRect/>
          </a:stretch>
        </p:blipFill>
        <p:spPr bwMode="auto">
          <a:xfrm>
            <a:off x="0" y="0"/>
            <a:ext cx="9144000"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1" descr="lazarbar"/>
          <p:cNvPicPr>
            <a:picLocks noChangeAspect="1" noChangeArrowheads="1" noCrop="1"/>
          </p:cNvPicPr>
          <p:nvPr/>
        </p:nvPicPr>
        <p:blipFill>
          <a:blip r:embed="rId6">
            <a:extLst>
              <a:ext uri="{28A0092B-C50C-407E-A947-70E740481C1C}">
                <a14:useLocalDpi xmlns:a14="http://schemas.microsoft.com/office/drawing/2010/main"/>
              </a:ext>
            </a:extLst>
          </a:blip>
          <a:srcRect/>
          <a:stretch>
            <a:fillRect/>
          </a:stretch>
        </p:blipFill>
        <p:spPr bwMode="auto">
          <a:xfrm rot="-5400000">
            <a:off x="-3505200" y="3505200"/>
            <a:ext cx="70866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22" descr="lazarbar"/>
          <p:cNvPicPr>
            <a:picLocks noChangeAspect="1" noChangeArrowheads="1" noCrop="1"/>
          </p:cNvPicPr>
          <p:nvPr/>
        </p:nvPicPr>
        <p:blipFill>
          <a:blip r:embed="rId6">
            <a:extLst>
              <a:ext uri="{28A0092B-C50C-407E-A947-70E740481C1C}">
                <a14:useLocalDpi xmlns:a14="http://schemas.microsoft.com/office/drawing/2010/main"/>
              </a:ext>
            </a:extLst>
          </a:blip>
          <a:srcRect/>
          <a:stretch>
            <a:fillRect/>
          </a:stretch>
        </p:blipFill>
        <p:spPr bwMode="auto">
          <a:xfrm rot="-5400000">
            <a:off x="5562600" y="3505200"/>
            <a:ext cx="70866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WordArt 23"/>
          <p:cNvSpPr>
            <a:spLocks noChangeArrowheads="1" noChangeShapeType="1" noTextEdit="1"/>
          </p:cNvSpPr>
          <p:nvPr/>
        </p:nvSpPr>
        <p:spPr bwMode="auto">
          <a:xfrm>
            <a:off x="1752600" y="6096000"/>
            <a:ext cx="6019800" cy="533400"/>
          </a:xfrm>
          <a:prstGeom prst="rect">
            <a:avLst/>
          </a:prstGeom>
        </p:spPr>
        <p:txBody>
          <a:bodyPr wrap="none" fromWordArt="1">
            <a:prstTxWarp prst="textPlain">
              <a:avLst>
                <a:gd name="adj" fmla="val 50000"/>
              </a:avLst>
            </a:prstTxWarp>
          </a:bodyPr>
          <a:lstStyle/>
          <a:p>
            <a:pPr algn="ctr"/>
            <a:r>
              <a:rPr lang="en-US" sz="3600" i="1" kern="10" dirty="0" smtClean="0">
                <a:ln w="9525">
                  <a:solidFill>
                    <a:srgbClr val="000000"/>
                  </a:solidFill>
                  <a:round/>
                  <a:headEnd/>
                  <a:tailEnd/>
                </a:ln>
                <a:gradFill rotWithShape="1">
                  <a:gsLst>
                    <a:gs pos="0">
                      <a:srgbClr val="5E1800"/>
                    </a:gs>
                    <a:gs pos="100000">
                      <a:srgbClr val="CC3300"/>
                    </a:gs>
                  </a:gsLst>
                  <a:lin ang="5400000" scaled="1"/>
                </a:gradFill>
                <a:latin typeface="Arial Black"/>
              </a:rPr>
              <a:t>Unit 4 – Sharing the Road    </a:t>
            </a:r>
            <a:endParaRPr lang="en-US" sz="3600" i="1" kern="10" dirty="0">
              <a:ln w="9525">
                <a:solidFill>
                  <a:srgbClr val="000000"/>
                </a:solidFill>
                <a:round/>
                <a:headEnd/>
                <a:tailEnd/>
              </a:ln>
              <a:gradFill rotWithShape="1">
                <a:gsLst>
                  <a:gs pos="0">
                    <a:srgbClr val="5E1800"/>
                  </a:gs>
                  <a:gs pos="100000">
                    <a:srgbClr val="CC3300"/>
                  </a:gs>
                </a:gsLst>
                <a:lin ang="5400000" scaled="1"/>
              </a:gradFill>
              <a:latin typeface="Arial Black"/>
            </a:endParaRPr>
          </a:p>
        </p:txBody>
      </p:sp>
      <p:sp>
        <p:nvSpPr>
          <p:cNvPr id="5132" name="WordArt 24"/>
          <p:cNvSpPr>
            <a:spLocks noChangeArrowheads="1" noChangeShapeType="1" noTextEdit="1"/>
          </p:cNvSpPr>
          <p:nvPr/>
        </p:nvSpPr>
        <p:spPr bwMode="auto">
          <a:xfrm>
            <a:off x="1752600" y="1600200"/>
            <a:ext cx="5486400" cy="457200"/>
          </a:xfrm>
          <a:prstGeom prst="rect">
            <a:avLst/>
          </a:prstGeom>
        </p:spPr>
        <p:txBody>
          <a:bodyPr wrap="none" fromWordArt="1">
            <a:prstTxWarp prst="textPlain">
              <a:avLst>
                <a:gd name="adj" fmla="val 50000"/>
              </a:avLst>
            </a:prstTxWarp>
          </a:bodyPr>
          <a:lstStyle/>
          <a:p>
            <a:pPr algn="ctr"/>
            <a:r>
              <a:rPr lang="pt-BR" sz="3600" i="1" kern="10" dirty="0">
                <a:ln w="9525">
                  <a:solidFill>
                    <a:srgbClr val="000000"/>
                  </a:solidFill>
                  <a:round/>
                  <a:headEnd/>
                  <a:tailEnd/>
                </a:ln>
                <a:gradFill rotWithShape="1">
                  <a:gsLst>
                    <a:gs pos="0">
                      <a:srgbClr val="5E1800"/>
                    </a:gs>
                    <a:gs pos="100000">
                      <a:srgbClr val="CC3300"/>
                    </a:gs>
                  </a:gsLst>
                  <a:lin ang="5400000" scaled="1"/>
                </a:gradFill>
                <a:latin typeface="Arial Black"/>
              </a:rPr>
              <a:t>I N T E R A C T I V E</a:t>
            </a:r>
            <a:endParaRPr lang="en-US" sz="3600" i="1" kern="10" dirty="0">
              <a:ln w="9525">
                <a:solidFill>
                  <a:srgbClr val="000000"/>
                </a:solidFill>
                <a:round/>
                <a:headEnd/>
                <a:tailEnd/>
              </a:ln>
              <a:gradFill rotWithShape="1">
                <a:gsLst>
                  <a:gs pos="0">
                    <a:srgbClr val="5E1800"/>
                  </a:gs>
                  <a:gs pos="100000">
                    <a:srgbClr val="CC3300"/>
                  </a:gs>
                </a:gsLst>
                <a:lin ang="5400000" scaled="1"/>
              </a:gradFill>
              <a:latin typeface="Arial Black"/>
            </a:endParaRPr>
          </a:p>
        </p:txBody>
      </p:sp>
      <p:sp>
        <p:nvSpPr>
          <p:cNvPr id="3" name="TextBox 2"/>
          <p:cNvSpPr txBox="1"/>
          <p:nvPr/>
        </p:nvSpPr>
        <p:spPr>
          <a:xfrm rot="20386928">
            <a:off x="914400" y="4114800"/>
            <a:ext cx="1672253" cy="646331"/>
          </a:xfrm>
          <a:prstGeom prst="rect">
            <a:avLst/>
          </a:prstGeom>
          <a:noFill/>
        </p:spPr>
        <p:txBody>
          <a:bodyPr wrap="none" rtlCol="0">
            <a:spAutoFit/>
          </a:bodyPr>
          <a:lstStyle/>
          <a:p>
            <a:r>
              <a:rPr lang="en-US" dirty="0" smtClean="0"/>
              <a:t>Partial lesson</a:t>
            </a:r>
          </a:p>
          <a:p>
            <a:r>
              <a:rPr lang="en-US" dirty="0" smtClean="0"/>
              <a:t>18 of 45 slides</a:t>
            </a:r>
            <a:endParaRPr lang="en-US" dirty="0"/>
          </a:p>
        </p:txBody>
      </p:sp>
    </p:spTree>
    <p:extLst>
      <p:ext uri="{BB962C8B-B14F-4D97-AF65-F5344CB8AC3E}">
        <p14:creationId xmlns:p14="http://schemas.microsoft.com/office/powerpoint/2010/main" val="61653260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45267"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repeatCount="indefinite" fill="hold" display="0">
                  <p:stCondLst>
                    <p:cond delay="indefinite"/>
                  </p:stCondLst>
                  <p:endCondLst>
                    <p:cond evt="onStopAudio" delay="0">
                      <p:tgtEl>
                        <p:sldTgt/>
                      </p:tgtEl>
                    </p:cond>
                  </p:endCondLst>
                </p:cTn>
                <p:tgtEl>
                  <p:spTgt spid="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457200" y="228600"/>
            <a:ext cx="1981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pPr>
            <a:r>
              <a:rPr lang="en-US" sz="1400" b="1">
                <a:latin typeface="Times New Roman" pitchFamily="18" charset="0"/>
              </a:rPr>
              <a:t>   </a:t>
            </a:r>
          </a:p>
        </p:txBody>
      </p:sp>
      <p:sp>
        <p:nvSpPr>
          <p:cNvPr id="44035" name="Rectangle 3"/>
          <p:cNvSpPr>
            <a:spLocks noGrp="1" noChangeArrowheads="1"/>
          </p:cNvSpPr>
          <p:nvPr>
            <p:ph type="title"/>
          </p:nvPr>
        </p:nvSpPr>
        <p:spPr>
          <a:xfrm>
            <a:off x="0" y="0"/>
            <a:ext cx="2057400" cy="914400"/>
          </a:xfrm>
          <a:noFill/>
          <a:ln/>
        </p:spPr>
        <p:txBody>
          <a:bodyPr/>
          <a:lstStyle/>
          <a:p>
            <a:r>
              <a:rPr lang="en-US" sz="1400" b="1"/>
              <a:t>Sharing the Road</a:t>
            </a:r>
            <a:br>
              <a:rPr lang="en-US" sz="1400" b="1"/>
            </a:br>
            <a:endParaRPr lang="en-US" sz="1000" b="1">
              <a:solidFill>
                <a:srgbClr val="CC0000"/>
              </a:solidFill>
            </a:endParaRPr>
          </a:p>
        </p:txBody>
      </p:sp>
      <p:sp>
        <p:nvSpPr>
          <p:cNvPr id="44036" name="WordArt 4"/>
          <p:cNvSpPr>
            <a:spLocks noChangeArrowheads="1" noChangeShapeType="1" noTextEdit="1"/>
          </p:cNvSpPr>
          <p:nvPr/>
        </p:nvSpPr>
        <p:spPr bwMode="auto">
          <a:xfrm>
            <a:off x="3276600" y="381000"/>
            <a:ext cx="2532063" cy="711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kern="10">
                <a:gradFill rotWithShape="0">
                  <a:gsLst>
                    <a:gs pos="0">
                      <a:srgbClr val="9999FF"/>
                    </a:gs>
                    <a:gs pos="100000">
                      <a:srgbClr val="009999"/>
                    </a:gs>
                  </a:gsLst>
                  <a:lin ang="5400000" scaled="1"/>
                </a:gradFill>
                <a:effectLst>
                  <a:outerShdw dist="53882" dir="2700000" algn="ctr" rotWithShape="0">
                    <a:schemeClr val="tx1">
                      <a:alpha val="80000"/>
                    </a:schemeClr>
                  </a:outerShdw>
                </a:effectLst>
                <a:latin typeface="Arial"/>
                <a:cs typeface="Arial"/>
              </a:rPr>
              <a:t>Work Zones</a:t>
            </a:r>
          </a:p>
        </p:txBody>
      </p:sp>
      <p:pic>
        <p:nvPicPr>
          <p:cNvPr id="44037" name="Picture 5" descr="j023374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1066800"/>
            <a:ext cx="914400" cy="784225"/>
          </a:xfrm>
          <a:prstGeom prst="rect">
            <a:avLst/>
          </a:prstGeom>
          <a:noFill/>
          <a:extLst>
            <a:ext uri="{909E8E84-426E-40DD-AFC4-6F175D3DCCD1}">
              <a14:hiddenFill xmlns:a14="http://schemas.microsoft.com/office/drawing/2010/main">
                <a:solidFill>
                  <a:srgbClr val="FFFFFF"/>
                </a:solidFill>
              </a14:hiddenFill>
            </a:ext>
          </a:extLst>
        </p:spPr>
      </p:pic>
      <p:sp>
        <p:nvSpPr>
          <p:cNvPr id="44038" name="Rectangle 6"/>
          <p:cNvSpPr>
            <a:spLocks noGrp="1" noChangeArrowheads="1"/>
          </p:cNvSpPr>
          <p:nvPr>
            <p:ph type="body" sz="half" idx="1"/>
          </p:nvPr>
        </p:nvSpPr>
        <p:spPr>
          <a:xfrm>
            <a:off x="1371600" y="1447800"/>
            <a:ext cx="2438400" cy="381000"/>
          </a:xfrm>
          <a:noFill/>
          <a:ln/>
          <a:extLst>
            <a:ext uri="{909E8E84-426E-40DD-AFC4-6F175D3DCCD1}">
              <a14:hiddenFill xmlns:a14="http://schemas.microsoft.com/office/drawing/2010/main">
                <a:solidFill>
                  <a:schemeClr val="tx1"/>
                </a:solidFill>
              </a14:hiddenFill>
            </a:ext>
          </a:extLst>
        </p:spPr>
        <p:txBody>
          <a:bodyPr/>
          <a:lstStyle/>
          <a:p>
            <a:pPr algn="ctr">
              <a:lnSpc>
                <a:spcPct val="90000"/>
              </a:lnSpc>
              <a:buFontTx/>
              <a:buNone/>
            </a:pPr>
            <a:r>
              <a:rPr lang="en-US" sz="2400" i="1"/>
              <a:t> </a:t>
            </a:r>
            <a:r>
              <a:rPr lang="en-US" sz="2400" b="1" i="1"/>
              <a:t>Snowplows:</a:t>
            </a:r>
          </a:p>
        </p:txBody>
      </p:sp>
      <p:sp>
        <p:nvSpPr>
          <p:cNvPr id="44039" name="Rectangle 7"/>
          <p:cNvSpPr>
            <a:spLocks noChangeArrowheads="1"/>
          </p:cNvSpPr>
          <p:nvPr/>
        </p:nvSpPr>
        <p:spPr bwMode="auto">
          <a:xfrm>
            <a:off x="0" y="2057400"/>
            <a:ext cx="4953000" cy="2057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r>
              <a:rPr lang="en-US" sz="2000" b="1"/>
              <a:t>Snowplows travel at reduced  speed. Slow down when approaching a snow plow. Stay behind them at least 300-500 feet.</a:t>
            </a:r>
          </a:p>
          <a:p>
            <a:pPr marL="342900" indent="-342900">
              <a:lnSpc>
                <a:spcPct val="90000"/>
              </a:lnSpc>
              <a:spcBef>
                <a:spcPct val="20000"/>
              </a:spcBef>
            </a:pPr>
            <a:r>
              <a:rPr lang="en-US" sz="2000" b="1"/>
              <a:t>     </a:t>
            </a:r>
            <a:r>
              <a:rPr lang="en-US" sz="2000" b="1">
                <a:solidFill>
                  <a:srgbClr val="800000"/>
                </a:solidFill>
              </a:rPr>
              <a:t>If you follow too close when it is sanding or salting the road, your vehicle may get pelted.</a:t>
            </a:r>
          </a:p>
        </p:txBody>
      </p:sp>
      <p:pic>
        <p:nvPicPr>
          <p:cNvPr id="44041" name="Picture 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05400" y="1447800"/>
            <a:ext cx="3429000" cy="293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43" name="Rectangle 11"/>
          <p:cNvSpPr>
            <a:spLocks noChangeArrowheads="1"/>
          </p:cNvSpPr>
          <p:nvPr/>
        </p:nvSpPr>
        <p:spPr bwMode="auto">
          <a:xfrm>
            <a:off x="0" y="4267200"/>
            <a:ext cx="4953000" cy="2286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b="1"/>
              <a:t>     Never pass a snowplow. They create artificial snow clouds that may be very dangerous because of various debris that is found in them.</a:t>
            </a:r>
          </a:p>
          <a:p>
            <a:pPr marL="342900" indent="-342900">
              <a:lnSpc>
                <a:spcPct val="90000"/>
              </a:lnSpc>
              <a:spcBef>
                <a:spcPct val="20000"/>
              </a:spcBef>
            </a:pPr>
            <a:r>
              <a:rPr lang="en-US" sz="2000" b="1"/>
              <a:t>     </a:t>
            </a:r>
            <a:r>
              <a:rPr lang="en-US" sz="2000" b="1">
                <a:solidFill>
                  <a:schemeClr val="accent2"/>
                </a:solidFill>
              </a:rPr>
              <a:t>Never drive between teams of snowplows. Your accident chances increase greatly. They often weigh 50,000 pounds. Don’t tempt fate. </a:t>
            </a:r>
          </a:p>
        </p:txBody>
      </p:sp>
      <p:sp>
        <p:nvSpPr>
          <p:cNvPr id="44045" name="Rectangle 13"/>
          <p:cNvSpPr>
            <a:spLocks noChangeArrowheads="1"/>
          </p:cNvSpPr>
          <p:nvPr/>
        </p:nvSpPr>
        <p:spPr bwMode="auto">
          <a:xfrm>
            <a:off x="5105400" y="4800600"/>
            <a:ext cx="3276600" cy="1447800"/>
          </a:xfrm>
          <a:prstGeom prst="rect">
            <a:avLst/>
          </a:prstGeom>
          <a:gradFill rotWithShape="1">
            <a:gsLst>
              <a:gs pos="0">
                <a:srgbClr val="00CC99"/>
              </a:gs>
              <a:gs pos="50000">
                <a:schemeClr val="bg1"/>
              </a:gs>
              <a:gs pos="100000">
                <a:srgbClr val="00CC99"/>
              </a:gs>
            </a:gsLst>
            <a:lin ang="5400000" scaled="1"/>
          </a:gra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pPr>
            <a:r>
              <a:rPr lang="en-US" b="1"/>
              <a:t>    Always yield to snowplows…besides the road is always better behind the plow than ahead of it!</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44041"/>
                                        </p:tgtEl>
                                        <p:attrNameLst>
                                          <p:attrName>style.visibility</p:attrName>
                                        </p:attrNameLst>
                                      </p:cBhvr>
                                      <p:to>
                                        <p:strVal val="visible"/>
                                      </p:to>
                                    </p:set>
                                    <p:animEffect transition="in" filter="box(out)">
                                      <p:cBhvr>
                                        <p:cTn id="7" dur="500"/>
                                        <p:tgtEl>
                                          <p:spTgt spid="440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4039"/>
                                        </p:tgtEl>
                                        <p:attrNameLst>
                                          <p:attrName>style.visibility</p:attrName>
                                        </p:attrNameLst>
                                      </p:cBhvr>
                                      <p:to>
                                        <p:strVal val="visible"/>
                                      </p:to>
                                    </p:set>
                                    <p:animEffect transition="in" filter="wipe(up)">
                                      <p:cBhvr>
                                        <p:cTn id="12" dur="500"/>
                                        <p:tgtEl>
                                          <p:spTgt spid="440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4043"/>
                                        </p:tgtEl>
                                        <p:attrNameLst>
                                          <p:attrName>style.visibility</p:attrName>
                                        </p:attrNameLst>
                                      </p:cBhvr>
                                      <p:to>
                                        <p:strVal val="visible"/>
                                      </p:to>
                                    </p:set>
                                    <p:animEffect transition="in" filter="wipe(up)">
                                      <p:cBhvr>
                                        <p:cTn id="17" dur="500"/>
                                        <p:tgtEl>
                                          <p:spTgt spid="440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272" fill="hold" grpId="0" nodeType="clickEffect">
                                  <p:stCondLst>
                                    <p:cond delay="0"/>
                                  </p:stCondLst>
                                  <p:childTnLst>
                                    <p:set>
                                      <p:cBhvr>
                                        <p:cTn id="21" dur="1" fill="hold">
                                          <p:stCondLst>
                                            <p:cond delay="0"/>
                                          </p:stCondLst>
                                        </p:cTn>
                                        <p:tgtEl>
                                          <p:spTgt spid="44045"/>
                                        </p:tgtEl>
                                        <p:attrNameLst>
                                          <p:attrName>style.visibility</p:attrName>
                                        </p:attrNameLst>
                                      </p:cBhvr>
                                      <p:to>
                                        <p:strVal val="visible"/>
                                      </p:to>
                                    </p:set>
                                    <p:anim calcmode="lin" valueType="num">
                                      <p:cBhvr>
                                        <p:cTn id="22" dur="500" fill="hold"/>
                                        <p:tgtEl>
                                          <p:spTgt spid="44045"/>
                                        </p:tgtEl>
                                        <p:attrNameLst>
                                          <p:attrName>ppt_w</p:attrName>
                                        </p:attrNameLst>
                                      </p:cBhvr>
                                      <p:tavLst>
                                        <p:tav tm="0">
                                          <p:val>
                                            <p:strVal val="2/3*#ppt_w"/>
                                          </p:val>
                                        </p:tav>
                                        <p:tav tm="100000">
                                          <p:val>
                                            <p:strVal val="#ppt_w"/>
                                          </p:val>
                                        </p:tav>
                                      </p:tavLst>
                                    </p:anim>
                                    <p:anim calcmode="lin" valueType="num">
                                      <p:cBhvr>
                                        <p:cTn id="23" dur="500" fill="hold"/>
                                        <p:tgtEl>
                                          <p:spTgt spid="4404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9" grpId="0"/>
      <p:bldP spid="44043" grpId="0"/>
      <p:bldP spid="4404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52229" name="Rectangle 5"/>
          <p:cNvSpPr>
            <a:spLocks noChangeArrowheads="1"/>
          </p:cNvSpPr>
          <p:nvPr/>
        </p:nvSpPr>
        <p:spPr bwMode="auto">
          <a:xfrm>
            <a:off x="0" y="1447800"/>
            <a:ext cx="4038600" cy="2286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b="1"/>
              <a:t>     </a:t>
            </a:r>
            <a:r>
              <a:rPr lang="en-US" sz="2000" b="1">
                <a:solidFill>
                  <a:schemeClr val="accent2"/>
                </a:solidFill>
              </a:rPr>
              <a:t>While everyone must follow the same traffic laws, motorcyclists face unusual dangers because they       are hard to see and the motorcycle requires exceptional handling ability.</a:t>
            </a:r>
            <a:endParaRPr lang="en-US" sz="2000" b="1">
              <a:solidFill>
                <a:srgbClr val="800000"/>
              </a:solidFill>
            </a:endParaRPr>
          </a:p>
        </p:txBody>
      </p:sp>
      <p:sp>
        <p:nvSpPr>
          <p:cNvPr id="52230" name="Rectangle 6"/>
          <p:cNvSpPr>
            <a:spLocks noChangeArrowheads="1"/>
          </p:cNvSpPr>
          <p:nvPr/>
        </p:nvSpPr>
        <p:spPr bwMode="auto">
          <a:xfrm>
            <a:off x="0" y="3505200"/>
            <a:ext cx="4038600" cy="3352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b="1"/>
              <a:t>     An accident involving a motorcycle frequently results in serious injury.      In most accidents between   a car and a motorcycle, the driver of the car is at fault.</a:t>
            </a:r>
          </a:p>
          <a:p>
            <a:pPr marL="342900" indent="-342900">
              <a:lnSpc>
                <a:spcPct val="90000"/>
              </a:lnSpc>
              <a:spcBef>
                <a:spcPct val="20000"/>
              </a:spcBef>
            </a:pPr>
            <a:r>
              <a:rPr lang="en-US" sz="2000" b="1"/>
              <a:t>     </a:t>
            </a:r>
            <a:r>
              <a:rPr lang="en-US" sz="2000" b="1">
                <a:solidFill>
                  <a:srgbClr val="800000"/>
                </a:solidFill>
              </a:rPr>
              <a:t>In order to avoid collisions, operators of both types of vehicles need to understand the rights, responsibilities and limitations of the other.</a:t>
            </a:r>
          </a:p>
        </p:txBody>
      </p:sp>
      <p:sp>
        <p:nvSpPr>
          <p:cNvPr id="52232" name="WordArt 8"/>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pic>
        <p:nvPicPr>
          <p:cNvPr id="52233" name="j0073330.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4">
            <a:extLst>
              <a:ext uri="{28A0092B-C50C-407E-A947-70E740481C1C}">
                <a14:useLocalDpi xmlns:a14="http://schemas.microsoft.com/office/drawing/2010/main" val="0"/>
              </a:ext>
            </a:extLst>
          </a:blip>
          <a:srcRect/>
          <a:stretch>
            <a:fillRect/>
          </a:stretch>
        </p:blipFill>
        <p:spPr bwMode="auto">
          <a:xfrm>
            <a:off x="6096000" y="220980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52234" name="Picture 10"/>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953000" y="1219200"/>
            <a:ext cx="2590800" cy="231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35" name="Rectangle 11"/>
          <p:cNvSpPr>
            <a:spLocks noChangeArrowheads="1"/>
          </p:cNvSpPr>
          <p:nvPr/>
        </p:nvSpPr>
        <p:spPr bwMode="auto">
          <a:xfrm>
            <a:off x="4343400" y="3352800"/>
            <a:ext cx="4343400" cy="3505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b="1"/>
              <a:t>     The death rate per registered motorcycle is more than three times that of registered passenger vehicles.</a:t>
            </a:r>
          </a:p>
          <a:p>
            <a:pPr marL="342900" indent="-342900">
              <a:lnSpc>
                <a:spcPct val="90000"/>
              </a:lnSpc>
              <a:spcBef>
                <a:spcPct val="20000"/>
              </a:spcBef>
            </a:pPr>
            <a:r>
              <a:rPr lang="en-US" sz="2000" b="1"/>
              <a:t>     </a:t>
            </a:r>
            <a:r>
              <a:rPr lang="en-US" sz="2000" b="1">
                <a:solidFill>
                  <a:schemeClr val="accent2"/>
                </a:solidFill>
              </a:rPr>
              <a:t>In addition, the likelihood of injury is extremely high in motorcycle accidents. 98% of multiple vehicle collisions and 98% of single vehicle accidents resulted in injury to the rider. 45% were serious injuries.</a:t>
            </a:r>
          </a:p>
        </p:txBody>
      </p:sp>
      <p:sp>
        <p:nvSpPr>
          <p:cNvPr id="52236" name="WordArt 12"/>
          <p:cNvSpPr>
            <a:spLocks noChangeArrowheads="1" noChangeShapeType="1" noTextEdit="1"/>
          </p:cNvSpPr>
          <p:nvPr/>
        </p:nvSpPr>
        <p:spPr bwMode="auto">
          <a:xfrm>
            <a:off x="3962400" y="1752600"/>
            <a:ext cx="1517650" cy="2508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Statistics</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978" fill="hold"/>
                                        <p:tgtEl>
                                          <p:spTgt spid="52233"/>
                                        </p:tgtEl>
                                      </p:cBhvr>
                                    </p:cmd>
                                  </p:childTnLst>
                                </p:cTn>
                              </p:par>
                              <p:par>
                                <p:cTn id="7" presetID="55" presetClass="entr" presetSubtype="0" fill="hold" grpId="0" nodeType="withEffect">
                                  <p:stCondLst>
                                    <p:cond delay="0"/>
                                  </p:stCondLst>
                                  <p:childTnLst>
                                    <p:set>
                                      <p:cBhvr>
                                        <p:cTn id="8" dur="1" fill="hold">
                                          <p:stCondLst>
                                            <p:cond delay="0"/>
                                          </p:stCondLst>
                                        </p:cTn>
                                        <p:tgtEl>
                                          <p:spTgt spid="52232"/>
                                        </p:tgtEl>
                                        <p:attrNameLst>
                                          <p:attrName>style.visibility</p:attrName>
                                        </p:attrNameLst>
                                      </p:cBhvr>
                                      <p:to>
                                        <p:strVal val="visible"/>
                                      </p:to>
                                    </p:set>
                                    <p:anim calcmode="lin" valueType="num">
                                      <p:cBhvr>
                                        <p:cTn id="9" dur="1000" fill="hold"/>
                                        <p:tgtEl>
                                          <p:spTgt spid="52232"/>
                                        </p:tgtEl>
                                        <p:attrNameLst>
                                          <p:attrName>ppt_w</p:attrName>
                                        </p:attrNameLst>
                                      </p:cBhvr>
                                      <p:tavLst>
                                        <p:tav tm="0">
                                          <p:val>
                                            <p:strVal val="#ppt_w*0.70"/>
                                          </p:val>
                                        </p:tav>
                                        <p:tav tm="100000">
                                          <p:val>
                                            <p:strVal val="#ppt_w"/>
                                          </p:val>
                                        </p:tav>
                                      </p:tavLst>
                                    </p:anim>
                                    <p:anim calcmode="lin" valueType="num">
                                      <p:cBhvr>
                                        <p:cTn id="10" dur="1000" fill="hold"/>
                                        <p:tgtEl>
                                          <p:spTgt spid="52232"/>
                                        </p:tgtEl>
                                        <p:attrNameLst>
                                          <p:attrName>ppt_h</p:attrName>
                                        </p:attrNameLst>
                                      </p:cBhvr>
                                      <p:tavLst>
                                        <p:tav tm="0">
                                          <p:val>
                                            <p:strVal val="#ppt_h"/>
                                          </p:val>
                                        </p:tav>
                                        <p:tav tm="100000">
                                          <p:val>
                                            <p:strVal val="#ppt_h"/>
                                          </p:val>
                                        </p:tav>
                                      </p:tavLst>
                                    </p:anim>
                                    <p:animEffect transition="in" filter="fade">
                                      <p:cBhvr>
                                        <p:cTn id="11" dur="1000"/>
                                        <p:tgtEl>
                                          <p:spTgt spid="522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52229">
                                            <p:txEl>
                                              <p:pRg st="0" end="0"/>
                                            </p:txEl>
                                          </p:spTgt>
                                        </p:tgtEl>
                                        <p:attrNameLst>
                                          <p:attrName>style.visibility</p:attrName>
                                        </p:attrNameLst>
                                      </p:cBhvr>
                                      <p:to>
                                        <p:strVal val="visible"/>
                                      </p:to>
                                    </p:set>
                                    <p:animEffect transition="in" filter="wipe(up)">
                                      <p:cBhvr>
                                        <p:cTn id="16" dur="500"/>
                                        <p:tgtEl>
                                          <p:spTgt spid="5222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52230">
                                            <p:txEl>
                                              <p:pRg st="0" end="0"/>
                                            </p:txEl>
                                          </p:spTgt>
                                        </p:tgtEl>
                                        <p:attrNameLst>
                                          <p:attrName>style.visibility</p:attrName>
                                        </p:attrNameLst>
                                      </p:cBhvr>
                                      <p:to>
                                        <p:strVal val="visible"/>
                                      </p:to>
                                    </p:set>
                                    <p:animEffect transition="in" filter="wipe(up)">
                                      <p:cBhvr>
                                        <p:cTn id="21" dur="500"/>
                                        <p:tgtEl>
                                          <p:spTgt spid="52230">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52230">
                                            <p:txEl>
                                              <p:pRg st="1" end="1"/>
                                            </p:txEl>
                                          </p:spTgt>
                                        </p:tgtEl>
                                        <p:attrNameLst>
                                          <p:attrName>style.visibility</p:attrName>
                                        </p:attrNameLst>
                                      </p:cBhvr>
                                      <p:to>
                                        <p:strVal val="visible"/>
                                      </p:to>
                                    </p:set>
                                    <p:animEffect transition="in" filter="wipe(up)">
                                      <p:cBhvr>
                                        <p:cTn id="26" dur="500"/>
                                        <p:tgtEl>
                                          <p:spTgt spid="52230">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2236"/>
                                        </p:tgtEl>
                                        <p:attrNameLst>
                                          <p:attrName>style.visibility</p:attrName>
                                        </p:attrNameLst>
                                      </p:cBhvr>
                                      <p:to>
                                        <p:strVal val="visible"/>
                                      </p:to>
                                    </p:set>
                                    <p:animEffect transition="in" filter="wipe(left)">
                                      <p:cBhvr>
                                        <p:cTn id="31" dur="500"/>
                                        <p:tgtEl>
                                          <p:spTgt spid="5223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52235">
                                            <p:txEl>
                                              <p:pRg st="0" end="0"/>
                                            </p:txEl>
                                          </p:spTgt>
                                        </p:tgtEl>
                                        <p:attrNameLst>
                                          <p:attrName>style.visibility</p:attrName>
                                        </p:attrNameLst>
                                      </p:cBhvr>
                                      <p:to>
                                        <p:strVal val="visible"/>
                                      </p:to>
                                    </p:set>
                                    <p:animEffect transition="in" filter="wipe(up)">
                                      <p:cBhvr>
                                        <p:cTn id="36" dur="500"/>
                                        <p:tgtEl>
                                          <p:spTgt spid="52235">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52235">
                                            <p:txEl>
                                              <p:pRg st="1" end="1"/>
                                            </p:txEl>
                                          </p:spTgt>
                                        </p:tgtEl>
                                        <p:attrNameLst>
                                          <p:attrName>style.visibility</p:attrName>
                                        </p:attrNameLst>
                                      </p:cBhvr>
                                      <p:to>
                                        <p:strVal val="visible"/>
                                      </p:to>
                                    </p:set>
                                    <p:animEffect transition="in" filter="wipe(up)">
                                      <p:cBhvr>
                                        <p:cTn id="41" dur="500"/>
                                        <p:tgtEl>
                                          <p:spTgt spid="522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42" fill="hold" display="0">
                  <p:stCondLst>
                    <p:cond delay="indefinite"/>
                  </p:stCondLst>
                  <p:endCondLst>
                    <p:cond evt="onPrev" delay="0">
                      <p:tgtEl>
                        <p:sldTgt/>
                      </p:tgtEl>
                    </p:cond>
                    <p:cond evt="onStopAudio" delay="0">
                      <p:tgtEl>
                        <p:sldTgt/>
                      </p:tgtEl>
                    </p:cond>
                  </p:endCondLst>
                </p:cTn>
                <p:tgtEl>
                  <p:spTgt spid="52233"/>
                </p:tgtEl>
              </p:cMediaNode>
            </p:audio>
          </p:childTnLst>
        </p:cTn>
      </p:par>
    </p:tnLst>
    <p:bldLst>
      <p:bldP spid="52229" grpId="0" build="p"/>
      <p:bldP spid="52230" grpId="0" build="p"/>
      <p:bldP spid="52232" grpId="0" animBg="1"/>
      <p:bldP spid="52235" grpId="0" build="p"/>
      <p:bldP spid="522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26" name="Picture 10"/>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 y="533400"/>
            <a:ext cx="1066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419" name="Rectangle 3"/>
          <p:cNvSpPr>
            <a:spLocks noGrp="1" noChangeArrowheads="1"/>
          </p:cNvSpPr>
          <p:nvPr>
            <p:ph type="title"/>
          </p:nvPr>
        </p:nvSpPr>
        <p:spPr>
          <a:xfrm>
            <a:off x="0" y="0"/>
            <a:ext cx="1828800" cy="990600"/>
          </a:xfrm>
          <a:noFill/>
          <a:ln/>
        </p:spPr>
        <p:txBody>
          <a:bodyPr/>
          <a:lstStyle/>
          <a:p>
            <a:r>
              <a:rPr lang="en-US" sz="1400" b="1"/>
              <a:t>   Sharing the Road</a:t>
            </a:r>
            <a:br>
              <a:rPr lang="en-US" sz="1400" b="1"/>
            </a:br>
            <a:r>
              <a:rPr lang="en-US" sz="1000" b="1">
                <a:solidFill>
                  <a:srgbClr val="CC0000"/>
                </a:solidFill>
              </a:rPr>
              <a:t/>
            </a:r>
            <a:br>
              <a:rPr lang="en-US" sz="1000" b="1">
                <a:solidFill>
                  <a:srgbClr val="CC0000"/>
                </a:solidFill>
              </a:rPr>
            </a:br>
            <a:endParaRPr lang="en-US" sz="1400" b="1">
              <a:solidFill>
                <a:srgbClr val="CC0000"/>
              </a:solidFill>
            </a:endParaRPr>
          </a:p>
        </p:txBody>
      </p:sp>
      <p:sp>
        <p:nvSpPr>
          <p:cNvPr id="60420" name="Rectangle 4"/>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60421" name="Rectangle 5"/>
          <p:cNvSpPr>
            <a:spLocks noChangeArrowheads="1"/>
          </p:cNvSpPr>
          <p:nvPr/>
        </p:nvSpPr>
        <p:spPr bwMode="auto">
          <a:xfrm>
            <a:off x="0" y="2286000"/>
            <a:ext cx="9144000" cy="914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b="1"/>
              <a:t>     </a:t>
            </a:r>
            <a:r>
              <a:rPr lang="en-US" sz="2000" b="1">
                <a:solidFill>
                  <a:schemeClr val="accent2"/>
                </a:solidFill>
              </a:rPr>
              <a:t>Over the last five years, motorcycle victims killed have decreased over 31%. This is likely due to the combined effects of the training classes that are now required of younger riders and helmet laws.</a:t>
            </a:r>
            <a:endParaRPr lang="en-US" sz="2000" b="1">
              <a:solidFill>
                <a:srgbClr val="800000"/>
              </a:solidFill>
            </a:endParaRPr>
          </a:p>
        </p:txBody>
      </p:sp>
      <p:sp>
        <p:nvSpPr>
          <p:cNvPr id="60422" name="Rectangle 6"/>
          <p:cNvSpPr>
            <a:spLocks noChangeArrowheads="1"/>
          </p:cNvSpPr>
          <p:nvPr/>
        </p:nvSpPr>
        <p:spPr bwMode="auto">
          <a:xfrm>
            <a:off x="0" y="3200400"/>
            <a:ext cx="8839200" cy="2286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b="1"/>
              <a:t>     The fatality rate for unlicensed riders is three times that of     licensed riders, and for the past ten years, an average of 65%             of all fatalities operated a motorcycle without a valid motorcycle endorsement.</a:t>
            </a:r>
          </a:p>
          <a:p>
            <a:pPr marL="342900" indent="-342900">
              <a:lnSpc>
                <a:spcPct val="90000"/>
              </a:lnSpc>
              <a:spcBef>
                <a:spcPct val="20000"/>
              </a:spcBef>
            </a:pPr>
            <a:r>
              <a:rPr lang="en-US" sz="2000" b="1"/>
              <a:t>     </a:t>
            </a:r>
            <a:r>
              <a:rPr lang="en-US" sz="2000" b="1">
                <a:solidFill>
                  <a:srgbClr val="800000"/>
                </a:solidFill>
              </a:rPr>
              <a:t>More than 50% of motorcycle accident-involved riders had less than 5 months of riding experience or less than 500 miles of motorcycle riding experience.</a:t>
            </a:r>
          </a:p>
        </p:txBody>
      </p:sp>
      <p:sp>
        <p:nvSpPr>
          <p:cNvPr id="60423" name="Rectangle 7"/>
          <p:cNvSpPr>
            <a:spLocks noChangeArrowheads="1"/>
          </p:cNvSpPr>
          <p:nvPr/>
        </p:nvSpPr>
        <p:spPr bwMode="auto">
          <a:xfrm>
            <a:off x="1219200" y="5410200"/>
            <a:ext cx="6858000" cy="381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pPr>
            <a:r>
              <a:rPr lang="en-US" sz="2000" b="1">
                <a:solidFill>
                  <a:srgbClr val="00FFFF"/>
                </a:solidFill>
              </a:rPr>
              <a:t> What do the three above paragraphs clearly show?</a:t>
            </a:r>
          </a:p>
        </p:txBody>
      </p:sp>
      <p:sp>
        <p:nvSpPr>
          <p:cNvPr id="60428" name="WordArt 12"/>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pic>
        <p:nvPicPr>
          <p:cNvPr id="60430" name="Picture 1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848600" y="1371600"/>
            <a:ext cx="695325"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431" name="WordArt 15"/>
          <p:cNvSpPr>
            <a:spLocks noChangeArrowheads="1" noChangeShapeType="1" noTextEdit="1"/>
          </p:cNvSpPr>
          <p:nvPr/>
        </p:nvSpPr>
        <p:spPr bwMode="auto">
          <a:xfrm>
            <a:off x="3962400" y="1752600"/>
            <a:ext cx="1517650" cy="2508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Statistics</a:t>
            </a:r>
          </a:p>
        </p:txBody>
      </p:sp>
      <p:sp>
        <p:nvSpPr>
          <p:cNvPr id="60432" name="WordArt 16"/>
          <p:cNvSpPr>
            <a:spLocks noChangeArrowheads="1" noChangeShapeType="1" noTextEdit="1"/>
          </p:cNvSpPr>
          <p:nvPr/>
        </p:nvSpPr>
        <p:spPr bwMode="auto">
          <a:xfrm>
            <a:off x="685800" y="6019800"/>
            <a:ext cx="76962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CC00"/>
                </a:solidFill>
                <a:latin typeface="Arial Black"/>
              </a:rPr>
              <a:t>Training classes and a proper motorcycle endorsement increase</a:t>
            </a:r>
          </a:p>
          <a:p>
            <a:pPr algn="ctr"/>
            <a:r>
              <a:rPr lang="en-US" sz="1000" kern="10">
                <a:ln w="9525">
                  <a:solidFill>
                    <a:srgbClr val="000000"/>
                  </a:solidFill>
                  <a:round/>
                  <a:headEnd/>
                  <a:tailEnd/>
                </a:ln>
                <a:solidFill>
                  <a:srgbClr val="00CC00"/>
                </a:solidFill>
                <a:latin typeface="Arial Black"/>
              </a:rPr>
              <a:t>your chances of being safer on a motorcycle.</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9000"/>
                                  </p:stCondLst>
                                  <p:iterate type="lt">
                                    <p:tmPct val="5000"/>
                                  </p:iterate>
                                  <p:childTnLst>
                                    <p:set>
                                      <p:cBhvr>
                                        <p:cTn id="6" dur="1" fill="hold">
                                          <p:stCondLst>
                                            <p:cond delay="0"/>
                                          </p:stCondLst>
                                        </p:cTn>
                                        <p:tgtEl>
                                          <p:spTgt spid="60430"/>
                                        </p:tgtEl>
                                        <p:attrNameLst>
                                          <p:attrName>style.visibility</p:attrName>
                                        </p:attrNameLst>
                                      </p:cBhvr>
                                      <p:to>
                                        <p:strVal val="visible"/>
                                      </p:to>
                                    </p:set>
                                    <p:anim calcmode="lin" valueType="num">
                                      <p:cBhvr>
                                        <p:cTn id="7" dur="1000" fill="hold"/>
                                        <p:tgtEl>
                                          <p:spTgt spid="60430"/>
                                        </p:tgtEl>
                                        <p:attrNameLst>
                                          <p:attrName>ppt_w</p:attrName>
                                        </p:attrNameLst>
                                      </p:cBhvr>
                                      <p:tavLst>
                                        <p:tav tm="0">
                                          <p:val>
                                            <p:fltVal val="0"/>
                                          </p:val>
                                        </p:tav>
                                        <p:tav tm="100000">
                                          <p:val>
                                            <p:strVal val="#ppt_w"/>
                                          </p:val>
                                        </p:tav>
                                      </p:tavLst>
                                    </p:anim>
                                    <p:anim calcmode="lin" valueType="num">
                                      <p:cBhvr>
                                        <p:cTn id="8" dur="1000" fill="hold"/>
                                        <p:tgtEl>
                                          <p:spTgt spid="60430"/>
                                        </p:tgtEl>
                                        <p:attrNameLst>
                                          <p:attrName>ppt_h</p:attrName>
                                        </p:attrNameLst>
                                      </p:cBhvr>
                                      <p:tavLst>
                                        <p:tav tm="0">
                                          <p:val>
                                            <p:fltVal val="0"/>
                                          </p:val>
                                        </p:tav>
                                        <p:tav tm="100000">
                                          <p:val>
                                            <p:strVal val="#ppt_h"/>
                                          </p:val>
                                        </p:tav>
                                      </p:tavLst>
                                    </p:anim>
                                    <p:anim calcmode="lin" valueType="num">
                                      <p:cBhvr>
                                        <p:cTn id="9" dur="1000" fill="hold"/>
                                        <p:tgtEl>
                                          <p:spTgt spid="60430"/>
                                        </p:tgtEl>
                                        <p:attrNameLst>
                                          <p:attrName>style.rotation</p:attrName>
                                        </p:attrNameLst>
                                      </p:cBhvr>
                                      <p:tavLst>
                                        <p:tav tm="0">
                                          <p:val>
                                            <p:fltVal val="90"/>
                                          </p:val>
                                        </p:tav>
                                        <p:tav tm="100000">
                                          <p:val>
                                            <p:fltVal val="0"/>
                                          </p:val>
                                        </p:tav>
                                      </p:tavLst>
                                    </p:anim>
                                    <p:animEffect transition="in" filter="fade">
                                      <p:cBhvr>
                                        <p:cTn id="10" dur="1000"/>
                                        <p:tgtEl>
                                          <p:spTgt spid="604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60422">
                                            <p:txEl>
                                              <p:pRg st="0" end="0"/>
                                            </p:txEl>
                                          </p:spTgt>
                                        </p:tgtEl>
                                        <p:attrNameLst>
                                          <p:attrName>style.visibility</p:attrName>
                                        </p:attrNameLst>
                                      </p:cBhvr>
                                      <p:to>
                                        <p:strVal val="visible"/>
                                      </p:to>
                                    </p:set>
                                    <p:animEffect transition="in" filter="wipe(up)">
                                      <p:cBhvr>
                                        <p:cTn id="15" dur="500"/>
                                        <p:tgtEl>
                                          <p:spTgt spid="60422">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0422">
                                            <p:txEl>
                                              <p:pRg st="1" end="1"/>
                                            </p:txEl>
                                          </p:spTgt>
                                        </p:tgtEl>
                                        <p:attrNameLst>
                                          <p:attrName>style.visibility</p:attrName>
                                        </p:attrNameLst>
                                      </p:cBhvr>
                                      <p:to>
                                        <p:strVal val="visible"/>
                                      </p:to>
                                    </p:set>
                                    <p:animEffect transition="in" filter="wipe(up)">
                                      <p:cBhvr>
                                        <p:cTn id="20" dur="500"/>
                                        <p:tgtEl>
                                          <p:spTgt spid="60422">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60423"/>
                                        </p:tgtEl>
                                        <p:attrNameLst>
                                          <p:attrName>style.visibility</p:attrName>
                                        </p:attrNameLst>
                                      </p:cBhvr>
                                      <p:to>
                                        <p:strVal val="visible"/>
                                      </p:to>
                                    </p:set>
                                    <p:anim calcmode="lin" valueType="num">
                                      <p:cBhvr>
                                        <p:cTn id="25" dur="500" fill="hold"/>
                                        <p:tgtEl>
                                          <p:spTgt spid="60423"/>
                                        </p:tgtEl>
                                        <p:attrNameLst>
                                          <p:attrName>ppt_w</p:attrName>
                                        </p:attrNameLst>
                                      </p:cBhvr>
                                      <p:tavLst>
                                        <p:tav tm="0">
                                          <p:val>
                                            <p:strVal val="2/3*#ppt_w"/>
                                          </p:val>
                                        </p:tav>
                                        <p:tav tm="100000">
                                          <p:val>
                                            <p:strVal val="#ppt_w"/>
                                          </p:val>
                                        </p:tav>
                                      </p:tavLst>
                                    </p:anim>
                                    <p:anim calcmode="lin" valueType="num">
                                      <p:cBhvr>
                                        <p:cTn id="26" dur="500" fill="hold"/>
                                        <p:tgtEl>
                                          <p:spTgt spid="60423"/>
                                        </p:tgtEl>
                                        <p:attrNameLst>
                                          <p:attrName>ppt_h</p:attrName>
                                        </p:attrNameLst>
                                      </p:cBhvr>
                                      <p:tavLst>
                                        <p:tav tm="0">
                                          <p:val>
                                            <p:strVal val="2/3*#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60432"/>
                                        </p:tgtEl>
                                        <p:attrNameLst>
                                          <p:attrName>style.visibility</p:attrName>
                                        </p:attrNameLst>
                                      </p:cBhvr>
                                      <p:to>
                                        <p:strVal val="visible"/>
                                      </p:to>
                                    </p:set>
                                    <p:animEffect transition="in" filter="dissolve">
                                      <p:cBhvr>
                                        <p:cTn id="31" dur="500"/>
                                        <p:tgtEl>
                                          <p:spTgt spid="60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build="p"/>
      <p:bldP spid="60423" grpId="0" animBg="1"/>
      <p:bldP spid="604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Rectangle 5"/>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65542" name="Rectangle 6"/>
          <p:cNvSpPr>
            <a:spLocks noChangeArrowheads="1"/>
          </p:cNvSpPr>
          <p:nvPr/>
        </p:nvSpPr>
        <p:spPr bwMode="auto">
          <a:xfrm>
            <a:off x="0" y="2133600"/>
            <a:ext cx="4648200" cy="2590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b="1"/>
              <a:t>     </a:t>
            </a:r>
            <a:r>
              <a:rPr lang="en-US" sz="2000" b="1">
                <a:solidFill>
                  <a:schemeClr val="accent2"/>
                </a:solidFill>
              </a:rPr>
              <a:t>The most frequently occurring crash type was running off the road, followed by running a   traffic control, an on-coming head-on collision, a left-turning on-coming crash, and finally,    the cyclist going down.</a:t>
            </a:r>
          </a:p>
          <a:p>
            <a:pPr marL="342900" indent="-342900">
              <a:lnSpc>
                <a:spcPct val="90000"/>
              </a:lnSpc>
              <a:spcBef>
                <a:spcPct val="20000"/>
              </a:spcBef>
            </a:pPr>
            <a:r>
              <a:rPr lang="en-US" sz="2000" b="1">
                <a:solidFill>
                  <a:schemeClr val="accent2"/>
                </a:solidFill>
              </a:rPr>
              <a:t>     </a:t>
            </a:r>
            <a:r>
              <a:rPr lang="en-US" sz="2000" b="1">
                <a:solidFill>
                  <a:srgbClr val="800000"/>
                </a:solidFill>
              </a:rPr>
              <a:t>Taken together, these five reasons account for 86%                    of all crashes.</a:t>
            </a:r>
          </a:p>
        </p:txBody>
      </p:sp>
      <p:sp>
        <p:nvSpPr>
          <p:cNvPr id="65543" name="Rectangle 7"/>
          <p:cNvSpPr>
            <a:spLocks noChangeArrowheads="1"/>
          </p:cNvSpPr>
          <p:nvPr/>
        </p:nvSpPr>
        <p:spPr bwMode="auto">
          <a:xfrm>
            <a:off x="0" y="5029200"/>
            <a:ext cx="4267200" cy="1828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b="1"/>
              <a:t>     </a:t>
            </a:r>
            <a:r>
              <a:rPr lang="en-US" sz="2000" b="1" i="1">
                <a:solidFill>
                  <a:schemeClr val="accent2"/>
                </a:solidFill>
              </a:rPr>
              <a:t>Intersections are the most likely place for a motorcycle accident,</a:t>
            </a:r>
            <a:r>
              <a:rPr lang="en-US" sz="2000" b="1"/>
              <a:t> </a:t>
            </a:r>
            <a:r>
              <a:rPr lang="en-US" sz="2000" b="1" i="1"/>
              <a:t>because of other vehicles violating the motorcycle’s right-of-way and often violating traffic controls.</a:t>
            </a:r>
            <a:endParaRPr lang="en-US" sz="2000" b="1" i="1">
              <a:solidFill>
                <a:srgbClr val="800000"/>
              </a:solidFill>
            </a:endParaRPr>
          </a:p>
        </p:txBody>
      </p:sp>
      <p:sp>
        <p:nvSpPr>
          <p:cNvPr id="65544" name="WordArt 8"/>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sp>
        <p:nvSpPr>
          <p:cNvPr id="65545" name="WordArt 9"/>
          <p:cNvSpPr>
            <a:spLocks noChangeArrowheads="1" noChangeShapeType="1" noTextEdit="1"/>
          </p:cNvSpPr>
          <p:nvPr/>
        </p:nvSpPr>
        <p:spPr bwMode="auto">
          <a:xfrm>
            <a:off x="3962400" y="1752600"/>
            <a:ext cx="1517650" cy="2508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Statistics</a:t>
            </a:r>
          </a:p>
        </p:txBody>
      </p:sp>
      <p:sp>
        <p:nvSpPr>
          <p:cNvPr id="65546" name="Rectangle 10"/>
          <p:cNvSpPr>
            <a:spLocks noChangeArrowheads="1"/>
          </p:cNvSpPr>
          <p:nvPr/>
        </p:nvSpPr>
        <p:spPr bwMode="auto">
          <a:xfrm>
            <a:off x="6553200" y="1600200"/>
            <a:ext cx="1524000" cy="3505200"/>
          </a:xfrm>
          <a:prstGeom prst="rect">
            <a:avLst/>
          </a:prstGeom>
          <a:solidFill>
            <a:schemeClr val="accent1"/>
          </a:solidFill>
          <a:ln w="9525">
            <a:miter lim="800000"/>
            <a:headEnd/>
            <a:tailEnd/>
          </a:ln>
          <a:effectLst/>
          <a:scene3d>
            <a:camera prst="legacyObliqueTopRight">
              <a:rot lat="16199998" lon="0" rev="0"/>
            </a:camera>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65547" name="Rectangle 11"/>
          <p:cNvSpPr>
            <a:spLocks noChangeArrowheads="1"/>
          </p:cNvSpPr>
          <p:nvPr/>
        </p:nvSpPr>
        <p:spPr bwMode="auto">
          <a:xfrm rot="5400000">
            <a:off x="5943600" y="1524000"/>
            <a:ext cx="1295400" cy="5105400"/>
          </a:xfrm>
          <a:prstGeom prst="rect">
            <a:avLst/>
          </a:prstGeom>
          <a:solidFill>
            <a:schemeClr val="accent1"/>
          </a:solidFill>
          <a:ln w="9525">
            <a:miter lim="800000"/>
            <a:headEnd/>
            <a:tailEnd/>
          </a:ln>
          <a:effectLst/>
          <a:scene3d>
            <a:camera prst="legacyObliqueTopRight">
              <a:rot lat="16499998" lon="0" rev="0"/>
            </a:camera>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65548" name="Rectangle 12"/>
          <p:cNvSpPr>
            <a:spLocks noChangeArrowheads="1"/>
          </p:cNvSpPr>
          <p:nvPr/>
        </p:nvSpPr>
        <p:spPr bwMode="auto">
          <a:xfrm>
            <a:off x="5105400" y="3200400"/>
            <a:ext cx="1524000" cy="3429000"/>
          </a:xfrm>
          <a:prstGeom prst="rect">
            <a:avLst/>
          </a:prstGeom>
          <a:solidFill>
            <a:schemeClr val="accent1"/>
          </a:solidFill>
          <a:ln w="9525">
            <a:miter lim="800000"/>
            <a:headEnd/>
            <a:tailEnd/>
          </a:ln>
          <a:effectLst/>
          <a:scene3d>
            <a:camera prst="legacyObliqueTopRight">
              <a:rot lat="16199998" lon="0" rev="0"/>
            </a:camera>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pic>
        <p:nvPicPr>
          <p:cNvPr id="65549" name="Picture 1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629400" y="3276600"/>
            <a:ext cx="293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50" name="Line 14"/>
          <p:cNvSpPr>
            <a:spLocks noChangeShapeType="1"/>
          </p:cNvSpPr>
          <p:nvPr/>
        </p:nvSpPr>
        <p:spPr bwMode="auto">
          <a:xfrm flipH="1">
            <a:off x="6096000" y="44958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1" name="Line 15"/>
          <p:cNvSpPr>
            <a:spLocks noChangeShapeType="1"/>
          </p:cNvSpPr>
          <p:nvPr/>
        </p:nvSpPr>
        <p:spPr bwMode="auto">
          <a:xfrm flipH="1">
            <a:off x="7696200" y="27432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2" name="Line 16"/>
          <p:cNvSpPr>
            <a:spLocks noChangeShapeType="1"/>
          </p:cNvSpPr>
          <p:nvPr/>
        </p:nvSpPr>
        <p:spPr bwMode="auto">
          <a:xfrm flipH="1">
            <a:off x="7315200" y="31242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3" name="Line 17"/>
          <p:cNvSpPr>
            <a:spLocks noChangeShapeType="1"/>
          </p:cNvSpPr>
          <p:nvPr/>
        </p:nvSpPr>
        <p:spPr bwMode="auto">
          <a:xfrm flipH="1">
            <a:off x="6934200" y="35052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4" name="Line 18"/>
          <p:cNvSpPr>
            <a:spLocks noChangeShapeType="1"/>
          </p:cNvSpPr>
          <p:nvPr/>
        </p:nvSpPr>
        <p:spPr bwMode="auto">
          <a:xfrm flipH="1">
            <a:off x="5410200" y="52578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5" name="Line 19"/>
          <p:cNvSpPr>
            <a:spLocks noChangeShapeType="1"/>
          </p:cNvSpPr>
          <p:nvPr/>
        </p:nvSpPr>
        <p:spPr bwMode="auto">
          <a:xfrm flipH="1">
            <a:off x="5715000" y="48768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6" name="Line 20"/>
          <p:cNvSpPr>
            <a:spLocks noChangeShapeType="1"/>
          </p:cNvSpPr>
          <p:nvPr/>
        </p:nvSpPr>
        <p:spPr bwMode="auto">
          <a:xfrm>
            <a:off x="75438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7" name="Line 21"/>
          <p:cNvSpPr>
            <a:spLocks noChangeShapeType="1"/>
          </p:cNvSpPr>
          <p:nvPr/>
        </p:nvSpPr>
        <p:spPr bwMode="auto">
          <a:xfrm>
            <a:off x="42672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8" name="Line 22"/>
          <p:cNvSpPr>
            <a:spLocks noChangeShapeType="1"/>
          </p:cNvSpPr>
          <p:nvPr/>
        </p:nvSpPr>
        <p:spPr bwMode="auto">
          <a:xfrm>
            <a:off x="48768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9" name="Line 23"/>
          <p:cNvSpPr>
            <a:spLocks noChangeShapeType="1"/>
          </p:cNvSpPr>
          <p:nvPr/>
        </p:nvSpPr>
        <p:spPr bwMode="auto">
          <a:xfrm>
            <a:off x="54864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0" name="Line 24"/>
          <p:cNvSpPr>
            <a:spLocks noChangeShapeType="1"/>
          </p:cNvSpPr>
          <p:nvPr/>
        </p:nvSpPr>
        <p:spPr bwMode="auto">
          <a:xfrm>
            <a:off x="88392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1" name="Line 25"/>
          <p:cNvSpPr>
            <a:spLocks noChangeShapeType="1"/>
          </p:cNvSpPr>
          <p:nvPr/>
        </p:nvSpPr>
        <p:spPr bwMode="auto">
          <a:xfrm>
            <a:off x="82296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5562" name="Picture 2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24600" y="3894138"/>
            <a:ext cx="838200" cy="5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63" name="Rectangle 27"/>
          <p:cNvSpPr>
            <a:spLocks noChangeArrowheads="1"/>
          </p:cNvSpPr>
          <p:nvPr/>
        </p:nvSpPr>
        <p:spPr bwMode="auto">
          <a:xfrm>
            <a:off x="4267200" y="6172200"/>
            <a:ext cx="464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i="1"/>
              <a:t>Let’s now consider proper clothing.</a:t>
            </a:r>
          </a:p>
        </p:txBody>
      </p:sp>
      <p:pic>
        <p:nvPicPr>
          <p:cNvPr id="65567" name="Picture 3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800" y="533400"/>
            <a:ext cx="1066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68" name="Rectangle 32"/>
          <p:cNvSpPr>
            <a:spLocks noGrp="1" noChangeArrowheads="1"/>
          </p:cNvSpPr>
          <p:nvPr>
            <p:ph type="title"/>
          </p:nvPr>
        </p:nvSpPr>
        <p:spPr>
          <a:xfrm>
            <a:off x="0" y="0"/>
            <a:ext cx="1828800" cy="990600"/>
          </a:xfrm>
          <a:noFill/>
          <a:ln/>
        </p:spPr>
        <p:txBody>
          <a:bodyPr/>
          <a:lstStyle/>
          <a:p>
            <a:r>
              <a:rPr lang="en-US" sz="1400" b="1"/>
              <a:t>   Sharing the Road</a:t>
            </a:r>
            <a:br>
              <a:rPr lang="en-US" sz="1400" b="1"/>
            </a:br>
            <a:r>
              <a:rPr lang="en-US" sz="1000" b="1">
                <a:solidFill>
                  <a:srgbClr val="CC0000"/>
                </a:solidFill>
              </a:rPr>
              <a:t/>
            </a:r>
            <a:br>
              <a:rPr lang="en-US" sz="1000" b="1">
                <a:solidFill>
                  <a:srgbClr val="CC0000"/>
                </a:solidFill>
              </a:rPr>
            </a:br>
            <a:endParaRPr lang="en-US" sz="1000" b="1">
              <a:solidFill>
                <a:srgbClr val="CC000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5543">
                                            <p:txEl>
                                              <p:pRg st="0" end="0"/>
                                            </p:txEl>
                                          </p:spTgt>
                                        </p:tgtEl>
                                        <p:attrNameLst>
                                          <p:attrName>style.visibility</p:attrName>
                                        </p:attrNameLst>
                                      </p:cBhvr>
                                      <p:to>
                                        <p:strVal val="visible"/>
                                      </p:to>
                                    </p:set>
                                    <p:animEffect transition="in" filter="wipe(up)">
                                      <p:cBhvr>
                                        <p:cTn id="7" dur="500"/>
                                        <p:tgtEl>
                                          <p:spTgt spid="655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72" fill="hold" grpId="0" nodeType="clickEffect">
                                  <p:stCondLst>
                                    <p:cond delay="0"/>
                                  </p:stCondLst>
                                  <p:childTnLst>
                                    <p:set>
                                      <p:cBhvr>
                                        <p:cTn id="11" dur="1" fill="hold">
                                          <p:stCondLst>
                                            <p:cond delay="0"/>
                                          </p:stCondLst>
                                        </p:cTn>
                                        <p:tgtEl>
                                          <p:spTgt spid="65563"/>
                                        </p:tgtEl>
                                        <p:attrNameLst>
                                          <p:attrName>style.visibility</p:attrName>
                                        </p:attrNameLst>
                                      </p:cBhvr>
                                      <p:to>
                                        <p:strVal val="visible"/>
                                      </p:to>
                                    </p:set>
                                    <p:anim calcmode="lin" valueType="num">
                                      <p:cBhvr>
                                        <p:cTn id="12" dur="500" fill="hold"/>
                                        <p:tgtEl>
                                          <p:spTgt spid="65563"/>
                                        </p:tgtEl>
                                        <p:attrNameLst>
                                          <p:attrName>ppt_w</p:attrName>
                                        </p:attrNameLst>
                                      </p:cBhvr>
                                      <p:tavLst>
                                        <p:tav tm="0">
                                          <p:val>
                                            <p:strVal val="2/3*#ppt_w"/>
                                          </p:val>
                                        </p:tav>
                                        <p:tav tm="100000">
                                          <p:val>
                                            <p:strVal val="#ppt_w"/>
                                          </p:val>
                                        </p:tav>
                                      </p:tavLst>
                                    </p:anim>
                                    <p:anim calcmode="lin" valueType="num">
                                      <p:cBhvr>
                                        <p:cTn id="13" dur="500" fill="hold"/>
                                        <p:tgtEl>
                                          <p:spTgt spid="65563"/>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3" grpId="0" build="p"/>
      <p:bldP spid="6556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4" name="Rectangle 20"/>
          <p:cNvSpPr>
            <a:spLocks noChangeArrowheads="1"/>
          </p:cNvSpPr>
          <p:nvPr/>
        </p:nvSpPr>
        <p:spPr bwMode="auto">
          <a:xfrm>
            <a:off x="0" y="5638800"/>
            <a:ext cx="6324600" cy="1219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They should also wear something to protect their eyes and face from insects, dirt, wind, rain, and  other debris.</a:t>
            </a:r>
            <a:r>
              <a:rPr lang="en-US" b="1">
                <a:solidFill>
                  <a:schemeClr val="accent2"/>
                </a:solidFill>
              </a:rPr>
              <a:t> </a:t>
            </a:r>
            <a:r>
              <a:rPr lang="en-US" b="1">
                <a:solidFill>
                  <a:srgbClr val="800000"/>
                </a:solidFill>
              </a:rPr>
              <a:t>A helmet with a face shield provides   the safest and best protection.</a:t>
            </a:r>
          </a:p>
        </p:txBody>
      </p:sp>
      <p:sp>
        <p:nvSpPr>
          <p:cNvPr id="67588" name="Rectangle 4"/>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67589" name="Rectangle 5"/>
          <p:cNvSpPr>
            <a:spLocks noChangeArrowheads="1"/>
          </p:cNvSpPr>
          <p:nvPr/>
        </p:nvSpPr>
        <p:spPr bwMode="auto">
          <a:xfrm>
            <a:off x="0" y="2133600"/>
            <a:ext cx="5943600" cy="1371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a:t>
            </a:r>
            <a:r>
              <a:rPr lang="en-US" b="1">
                <a:solidFill>
                  <a:schemeClr val="accent2"/>
                </a:solidFill>
              </a:rPr>
              <a:t>In most states,</a:t>
            </a:r>
            <a:r>
              <a:rPr lang="en-US" b="1"/>
              <a:t> </a:t>
            </a:r>
            <a:r>
              <a:rPr lang="en-US" b="1">
                <a:solidFill>
                  <a:schemeClr val="accent2"/>
                </a:solidFill>
              </a:rPr>
              <a:t>both motorcycle operators and passengers are required by law to wear a helmet which is safety approved, fits snugly, and                is tightly fastened.</a:t>
            </a:r>
            <a:endParaRPr lang="en-US" b="1">
              <a:solidFill>
                <a:srgbClr val="800000"/>
              </a:solidFill>
            </a:endParaRPr>
          </a:p>
        </p:txBody>
      </p:sp>
      <p:sp>
        <p:nvSpPr>
          <p:cNvPr id="67590" name="WordArt 6"/>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sp>
        <p:nvSpPr>
          <p:cNvPr id="67591" name="WordArt 7"/>
          <p:cNvSpPr>
            <a:spLocks noChangeArrowheads="1" noChangeShapeType="1" noTextEdit="1"/>
          </p:cNvSpPr>
          <p:nvPr/>
        </p:nvSpPr>
        <p:spPr bwMode="auto">
          <a:xfrm>
            <a:off x="2971800" y="1600200"/>
            <a:ext cx="2971800" cy="2508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Motorcycle Apparel</a:t>
            </a:r>
          </a:p>
        </p:txBody>
      </p:sp>
      <p:pic>
        <p:nvPicPr>
          <p:cNvPr id="67596"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15200" y="1524000"/>
            <a:ext cx="96202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97" name="Rectangle 13"/>
          <p:cNvSpPr>
            <a:spLocks noChangeArrowheads="1"/>
          </p:cNvSpPr>
          <p:nvPr/>
        </p:nvSpPr>
        <p:spPr bwMode="auto">
          <a:xfrm>
            <a:off x="0" y="3200400"/>
            <a:ext cx="5257800" cy="1600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To maximize visibility, operators and passengers should wear light or bright colored apparel. Doing so has been   shown to reduce the likelihood of being involved in a collision.</a:t>
            </a:r>
          </a:p>
        </p:txBody>
      </p:sp>
      <p:pic>
        <p:nvPicPr>
          <p:cNvPr id="67598" name="Picture 1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81600" y="2743200"/>
            <a:ext cx="1905000" cy="137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99" name="Rectangle 15"/>
          <p:cNvSpPr>
            <a:spLocks noChangeArrowheads="1"/>
          </p:cNvSpPr>
          <p:nvPr/>
        </p:nvSpPr>
        <p:spPr bwMode="auto">
          <a:xfrm>
            <a:off x="0" y="4495800"/>
            <a:ext cx="6324600" cy="1066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a:t>
            </a:r>
            <a:r>
              <a:rPr lang="en-US" b="1">
                <a:solidFill>
                  <a:schemeClr val="accent2"/>
                </a:solidFill>
              </a:rPr>
              <a:t>Operators and passengers should also wear heavy clothing, such as leather jackets, boots, and gloves to protect the body in case of an accident and reduce the effect of the wind on body temperature. </a:t>
            </a:r>
          </a:p>
          <a:p>
            <a:pPr marL="342900" indent="-342900">
              <a:lnSpc>
                <a:spcPct val="90000"/>
              </a:lnSpc>
              <a:spcBef>
                <a:spcPct val="20000"/>
              </a:spcBef>
            </a:pPr>
            <a:r>
              <a:rPr lang="en-US" b="1">
                <a:solidFill>
                  <a:schemeClr val="accent2"/>
                </a:solidFill>
              </a:rPr>
              <a:t>      </a:t>
            </a:r>
            <a:endParaRPr lang="en-US" b="1">
              <a:solidFill>
                <a:srgbClr val="800000"/>
              </a:solidFill>
            </a:endParaRPr>
          </a:p>
        </p:txBody>
      </p:sp>
      <p:pic>
        <p:nvPicPr>
          <p:cNvPr id="67601" name="Picture 17" descr="hdboot02t">
            <a:hlinkClick r:id="rId4"/>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7543800" y="3276600"/>
            <a:ext cx="857250" cy="93345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7603" name="Picture 19" descr="102l"/>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705600" y="4876800"/>
            <a:ext cx="1309688" cy="1681163"/>
          </a:xfrm>
          <a:prstGeom prst="rect">
            <a:avLst/>
          </a:prstGeom>
          <a:noFill/>
          <a:ln w="571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7595" name="Rectangle 11"/>
          <p:cNvSpPr>
            <a:spLocks noChangeArrowheads="1"/>
          </p:cNvSpPr>
          <p:nvPr/>
        </p:nvSpPr>
        <p:spPr bwMode="auto">
          <a:xfrm>
            <a:off x="6477000" y="4724400"/>
            <a:ext cx="2209800" cy="19050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i="1"/>
              <a:t>Let’s</a:t>
            </a:r>
          </a:p>
          <a:p>
            <a:pPr algn="ctr"/>
            <a:r>
              <a:rPr lang="en-US" sz="2000" b="1" i="1"/>
              <a:t>now</a:t>
            </a:r>
          </a:p>
          <a:p>
            <a:pPr algn="ctr"/>
            <a:r>
              <a:rPr lang="en-US" sz="2000" b="1" i="1"/>
              <a:t>consider</a:t>
            </a:r>
          </a:p>
          <a:p>
            <a:pPr algn="ctr"/>
            <a:r>
              <a:rPr lang="en-US" sz="2000" b="1" i="1"/>
              <a:t>motorcyclists</a:t>
            </a:r>
          </a:p>
          <a:p>
            <a:pPr algn="ctr"/>
            <a:r>
              <a:rPr lang="en-US" sz="2000" b="1" i="1"/>
              <a:t>responsibilities</a:t>
            </a:r>
          </a:p>
        </p:txBody>
      </p:sp>
      <p:pic>
        <p:nvPicPr>
          <p:cNvPr id="67610" name="Picture 26"/>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04800" y="533400"/>
            <a:ext cx="1066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11" name="Rectangle 27"/>
          <p:cNvSpPr>
            <a:spLocks noGrp="1" noChangeArrowheads="1"/>
          </p:cNvSpPr>
          <p:nvPr>
            <p:ph type="title"/>
          </p:nvPr>
        </p:nvSpPr>
        <p:spPr>
          <a:xfrm>
            <a:off x="0" y="0"/>
            <a:ext cx="1828800" cy="990600"/>
          </a:xfrm>
          <a:noFill/>
          <a:ln/>
        </p:spPr>
        <p:txBody>
          <a:bodyPr/>
          <a:lstStyle/>
          <a:p>
            <a:r>
              <a:rPr lang="en-US" sz="1400" b="1"/>
              <a:t>   Sharing the Road</a:t>
            </a:r>
            <a:br>
              <a:rPr lang="en-US" sz="1400" b="1"/>
            </a:br>
            <a:r>
              <a:rPr lang="en-US" sz="1000" b="1">
                <a:solidFill>
                  <a:srgbClr val="CC0000"/>
                </a:solidFill>
              </a:rPr>
              <a:t/>
            </a:r>
            <a:br>
              <a:rPr lang="en-US" sz="1000" b="1">
                <a:solidFill>
                  <a:srgbClr val="CC0000"/>
                </a:solidFill>
              </a:rPr>
            </a:br>
            <a:endParaRPr lang="en-US" sz="1000" b="1">
              <a:solidFill>
                <a:srgbClr val="CC000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591"/>
                                        </p:tgtEl>
                                        <p:attrNameLst>
                                          <p:attrName>style.visibility</p:attrName>
                                        </p:attrNameLst>
                                      </p:cBhvr>
                                      <p:to>
                                        <p:strVal val="visible"/>
                                      </p:to>
                                    </p:set>
                                    <p:animEffect transition="in" filter="wipe(left)">
                                      <p:cBhvr>
                                        <p:cTn id="7" dur="500"/>
                                        <p:tgtEl>
                                          <p:spTgt spid="675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7589">
                                            <p:txEl>
                                              <p:pRg st="0" end="0"/>
                                            </p:txEl>
                                          </p:spTgt>
                                        </p:tgtEl>
                                        <p:attrNameLst>
                                          <p:attrName>style.visibility</p:attrName>
                                        </p:attrNameLst>
                                      </p:cBhvr>
                                      <p:to>
                                        <p:strVal val="visible"/>
                                      </p:to>
                                    </p:set>
                                    <p:animEffect transition="in" filter="wipe(up)">
                                      <p:cBhvr>
                                        <p:cTn id="12" dur="500"/>
                                        <p:tgtEl>
                                          <p:spTgt spid="67589">
                                            <p:txEl>
                                              <p:pRg st="0" end="0"/>
                                            </p:txEl>
                                          </p:spTgt>
                                        </p:tgtEl>
                                      </p:cBhvr>
                                    </p:animEffect>
                                  </p:childTnLst>
                                </p:cTn>
                              </p:par>
                            </p:childTnLst>
                          </p:cTn>
                        </p:par>
                        <p:par>
                          <p:cTn id="13" fill="hold" nodeType="afterGroup">
                            <p:stCondLst>
                              <p:cond delay="500"/>
                            </p:stCondLst>
                            <p:childTnLst>
                              <p:par>
                                <p:cTn id="14" presetID="31" presetClass="entr" presetSubtype="0" fill="hold" nodeType="afterEffect">
                                  <p:stCondLst>
                                    <p:cond delay="3000"/>
                                  </p:stCondLst>
                                  <p:iterate type="lt">
                                    <p:tmPct val="5000"/>
                                  </p:iterate>
                                  <p:childTnLst>
                                    <p:set>
                                      <p:cBhvr>
                                        <p:cTn id="15" dur="1" fill="hold">
                                          <p:stCondLst>
                                            <p:cond delay="0"/>
                                          </p:stCondLst>
                                        </p:cTn>
                                        <p:tgtEl>
                                          <p:spTgt spid="67596"/>
                                        </p:tgtEl>
                                        <p:attrNameLst>
                                          <p:attrName>style.visibility</p:attrName>
                                        </p:attrNameLst>
                                      </p:cBhvr>
                                      <p:to>
                                        <p:strVal val="visible"/>
                                      </p:to>
                                    </p:set>
                                    <p:anim calcmode="lin" valueType="num">
                                      <p:cBhvr>
                                        <p:cTn id="16" dur="1000" fill="hold"/>
                                        <p:tgtEl>
                                          <p:spTgt spid="67596"/>
                                        </p:tgtEl>
                                        <p:attrNameLst>
                                          <p:attrName>ppt_w</p:attrName>
                                        </p:attrNameLst>
                                      </p:cBhvr>
                                      <p:tavLst>
                                        <p:tav tm="0">
                                          <p:val>
                                            <p:fltVal val="0"/>
                                          </p:val>
                                        </p:tav>
                                        <p:tav tm="100000">
                                          <p:val>
                                            <p:strVal val="#ppt_w"/>
                                          </p:val>
                                        </p:tav>
                                      </p:tavLst>
                                    </p:anim>
                                    <p:anim calcmode="lin" valueType="num">
                                      <p:cBhvr>
                                        <p:cTn id="17" dur="1000" fill="hold"/>
                                        <p:tgtEl>
                                          <p:spTgt spid="67596"/>
                                        </p:tgtEl>
                                        <p:attrNameLst>
                                          <p:attrName>ppt_h</p:attrName>
                                        </p:attrNameLst>
                                      </p:cBhvr>
                                      <p:tavLst>
                                        <p:tav tm="0">
                                          <p:val>
                                            <p:fltVal val="0"/>
                                          </p:val>
                                        </p:tav>
                                        <p:tav tm="100000">
                                          <p:val>
                                            <p:strVal val="#ppt_h"/>
                                          </p:val>
                                        </p:tav>
                                      </p:tavLst>
                                    </p:anim>
                                    <p:anim calcmode="lin" valueType="num">
                                      <p:cBhvr>
                                        <p:cTn id="18" dur="1000" fill="hold"/>
                                        <p:tgtEl>
                                          <p:spTgt spid="67596"/>
                                        </p:tgtEl>
                                        <p:attrNameLst>
                                          <p:attrName>style.rotation</p:attrName>
                                        </p:attrNameLst>
                                      </p:cBhvr>
                                      <p:tavLst>
                                        <p:tav tm="0">
                                          <p:val>
                                            <p:fltVal val="90"/>
                                          </p:val>
                                        </p:tav>
                                        <p:tav tm="100000">
                                          <p:val>
                                            <p:fltVal val="0"/>
                                          </p:val>
                                        </p:tav>
                                      </p:tavLst>
                                    </p:anim>
                                    <p:animEffect transition="in" filter="fade">
                                      <p:cBhvr>
                                        <p:cTn id="19" dur="1000"/>
                                        <p:tgtEl>
                                          <p:spTgt spid="6759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7597">
                                            <p:txEl>
                                              <p:pRg st="0" end="0"/>
                                            </p:txEl>
                                          </p:spTgt>
                                        </p:tgtEl>
                                        <p:attrNameLst>
                                          <p:attrName>style.visibility</p:attrName>
                                        </p:attrNameLst>
                                      </p:cBhvr>
                                      <p:to>
                                        <p:strVal val="visible"/>
                                      </p:to>
                                    </p:set>
                                    <p:animEffect transition="in" filter="wipe(up)">
                                      <p:cBhvr>
                                        <p:cTn id="24" dur="500"/>
                                        <p:tgtEl>
                                          <p:spTgt spid="67597">
                                            <p:txEl>
                                              <p:pRg st="0" end="0"/>
                                            </p:txEl>
                                          </p:spTgt>
                                        </p:tgtEl>
                                      </p:cBhvr>
                                    </p:animEffect>
                                  </p:childTnLst>
                                </p:cTn>
                              </p:par>
                            </p:childTnLst>
                          </p:cTn>
                        </p:par>
                        <p:par>
                          <p:cTn id="25" fill="hold" nodeType="afterGroup">
                            <p:stCondLst>
                              <p:cond delay="500"/>
                            </p:stCondLst>
                            <p:childTnLst>
                              <p:par>
                                <p:cTn id="26" presetID="31" presetClass="entr" presetSubtype="0" fill="hold" nodeType="afterEffect">
                                  <p:stCondLst>
                                    <p:cond delay="3000"/>
                                  </p:stCondLst>
                                  <p:iterate type="lt">
                                    <p:tmPct val="5000"/>
                                  </p:iterate>
                                  <p:childTnLst>
                                    <p:set>
                                      <p:cBhvr>
                                        <p:cTn id="27" dur="1" fill="hold">
                                          <p:stCondLst>
                                            <p:cond delay="0"/>
                                          </p:stCondLst>
                                        </p:cTn>
                                        <p:tgtEl>
                                          <p:spTgt spid="67598"/>
                                        </p:tgtEl>
                                        <p:attrNameLst>
                                          <p:attrName>style.visibility</p:attrName>
                                        </p:attrNameLst>
                                      </p:cBhvr>
                                      <p:to>
                                        <p:strVal val="visible"/>
                                      </p:to>
                                    </p:set>
                                    <p:anim calcmode="lin" valueType="num">
                                      <p:cBhvr>
                                        <p:cTn id="28" dur="1000" fill="hold"/>
                                        <p:tgtEl>
                                          <p:spTgt spid="67598"/>
                                        </p:tgtEl>
                                        <p:attrNameLst>
                                          <p:attrName>ppt_w</p:attrName>
                                        </p:attrNameLst>
                                      </p:cBhvr>
                                      <p:tavLst>
                                        <p:tav tm="0">
                                          <p:val>
                                            <p:fltVal val="0"/>
                                          </p:val>
                                        </p:tav>
                                        <p:tav tm="100000">
                                          <p:val>
                                            <p:strVal val="#ppt_w"/>
                                          </p:val>
                                        </p:tav>
                                      </p:tavLst>
                                    </p:anim>
                                    <p:anim calcmode="lin" valueType="num">
                                      <p:cBhvr>
                                        <p:cTn id="29" dur="1000" fill="hold"/>
                                        <p:tgtEl>
                                          <p:spTgt spid="67598"/>
                                        </p:tgtEl>
                                        <p:attrNameLst>
                                          <p:attrName>ppt_h</p:attrName>
                                        </p:attrNameLst>
                                      </p:cBhvr>
                                      <p:tavLst>
                                        <p:tav tm="0">
                                          <p:val>
                                            <p:fltVal val="0"/>
                                          </p:val>
                                        </p:tav>
                                        <p:tav tm="100000">
                                          <p:val>
                                            <p:strVal val="#ppt_h"/>
                                          </p:val>
                                        </p:tav>
                                      </p:tavLst>
                                    </p:anim>
                                    <p:anim calcmode="lin" valueType="num">
                                      <p:cBhvr>
                                        <p:cTn id="30" dur="1000" fill="hold"/>
                                        <p:tgtEl>
                                          <p:spTgt spid="67598"/>
                                        </p:tgtEl>
                                        <p:attrNameLst>
                                          <p:attrName>style.rotation</p:attrName>
                                        </p:attrNameLst>
                                      </p:cBhvr>
                                      <p:tavLst>
                                        <p:tav tm="0">
                                          <p:val>
                                            <p:fltVal val="90"/>
                                          </p:val>
                                        </p:tav>
                                        <p:tav tm="100000">
                                          <p:val>
                                            <p:fltVal val="0"/>
                                          </p:val>
                                        </p:tav>
                                      </p:tavLst>
                                    </p:anim>
                                    <p:animEffect transition="in" filter="fade">
                                      <p:cBhvr>
                                        <p:cTn id="31" dur="1000"/>
                                        <p:tgtEl>
                                          <p:spTgt spid="6759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67599">
                                            <p:txEl>
                                              <p:pRg st="0" end="0"/>
                                            </p:txEl>
                                          </p:spTgt>
                                        </p:tgtEl>
                                        <p:attrNameLst>
                                          <p:attrName>style.visibility</p:attrName>
                                        </p:attrNameLst>
                                      </p:cBhvr>
                                      <p:to>
                                        <p:strVal val="visible"/>
                                      </p:to>
                                    </p:set>
                                    <p:animEffect transition="in" filter="wipe(up)">
                                      <p:cBhvr>
                                        <p:cTn id="36" dur="500"/>
                                        <p:tgtEl>
                                          <p:spTgt spid="67599">
                                            <p:txEl>
                                              <p:pRg st="0" end="0"/>
                                            </p:txEl>
                                          </p:spTgt>
                                        </p:tgtEl>
                                      </p:cBhvr>
                                    </p:animEffect>
                                  </p:childTnLst>
                                </p:cTn>
                              </p:par>
                              <p:par>
                                <p:cTn id="37" presetID="31" presetClass="entr" presetSubtype="0" fill="hold" nodeType="withEffect">
                                  <p:stCondLst>
                                    <p:cond delay="4000"/>
                                  </p:stCondLst>
                                  <p:iterate type="lt">
                                    <p:tmPct val="5000"/>
                                  </p:iterate>
                                  <p:childTnLst>
                                    <p:set>
                                      <p:cBhvr>
                                        <p:cTn id="38" dur="1" fill="hold">
                                          <p:stCondLst>
                                            <p:cond delay="0"/>
                                          </p:stCondLst>
                                        </p:cTn>
                                        <p:tgtEl>
                                          <p:spTgt spid="67601"/>
                                        </p:tgtEl>
                                        <p:attrNameLst>
                                          <p:attrName>style.visibility</p:attrName>
                                        </p:attrNameLst>
                                      </p:cBhvr>
                                      <p:to>
                                        <p:strVal val="visible"/>
                                      </p:to>
                                    </p:set>
                                    <p:anim calcmode="lin" valueType="num">
                                      <p:cBhvr>
                                        <p:cTn id="39" dur="1000" fill="hold"/>
                                        <p:tgtEl>
                                          <p:spTgt spid="67601"/>
                                        </p:tgtEl>
                                        <p:attrNameLst>
                                          <p:attrName>ppt_w</p:attrName>
                                        </p:attrNameLst>
                                      </p:cBhvr>
                                      <p:tavLst>
                                        <p:tav tm="0">
                                          <p:val>
                                            <p:fltVal val="0"/>
                                          </p:val>
                                        </p:tav>
                                        <p:tav tm="100000">
                                          <p:val>
                                            <p:strVal val="#ppt_w"/>
                                          </p:val>
                                        </p:tav>
                                      </p:tavLst>
                                    </p:anim>
                                    <p:anim calcmode="lin" valueType="num">
                                      <p:cBhvr>
                                        <p:cTn id="40" dur="1000" fill="hold"/>
                                        <p:tgtEl>
                                          <p:spTgt spid="67601"/>
                                        </p:tgtEl>
                                        <p:attrNameLst>
                                          <p:attrName>ppt_h</p:attrName>
                                        </p:attrNameLst>
                                      </p:cBhvr>
                                      <p:tavLst>
                                        <p:tav tm="0">
                                          <p:val>
                                            <p:fltVal val="0"/>
                                          </p:val>
                                        </p:tav>
                                        <p:tav tm="100000">
                                          <p:val>
                                            <p:strVal val="#ppt_h"/>
                                          </p:val>
                                        </p:tav>
                                      </p:tavLst>
                                    </p:anim>
                                    <p:anim calcmode="lin" valueType="num">
                                      <p:cBhvr>
                                        <p:cTn id="41" dur="1000" fill="hold"/>
                                        <p:tgtEl>
                                          <p:spTgt spid="67601"/>
                                        </p:tgtEl>
                                        <p:attrNameLst>
                                          <p:attrName>style.rotation</p:attrName>
                                        </p:attrNameLst>
                                      </p:cBhvr>
                                      <p:tavLst>
                                        <p:tav tm="0">
                                          <p:val>
                                            <p:fltVal val="90"/>
                                          </p:val>
                                        </p:tav>
                                        <p:tav tm="100000">
                                          <p:val>
                                            <p:fltVal val="0"/>
                                          </p:val>
                                        </p:tav>
                                      </p:tavLst>
                                    </p:anim>
                                    <p:animEffect transition="in" filter="fade">
                                      <p:cBhvr>
                                        <p:cTn id="42" dur="1000"/>
                                        <p:tgtEl>
                                          <p:spTgt spid="67601"/>
                                        </p:tgtEl>
                                      </p:cBhvr>
                                    </p:animEffect>
                                  </p:childTnLst>
                                </p:cTn>
                              </p:par>
                            </p:childTnLst>
                          </p:cTn>
                        </p:par>
                        <p:par>
                          <p:cTn id="43" fill="hold" nodeType="afterGroup">
                            <p:stCondLst>
                              <p:cond delay="5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67603"/>
                                        </p:tgtEl>
                                        <p:attrNameLst>
                                          <p:attrName>style.visibility</p:attrName>
                                        </p:attrNameLst>
                                      </p:cBhvr>
                                      <p:to>
                                        <p:strVal val="visible"/>
                                      </p:to>
                                    </p:set>
                                    <p:anim calcmode="lin" valueType="num">
                                      <p:cBhvr>
                                        <p:cTn id="46" dur="1000" fill="hold"/>
                                        <p:tgtEl>
                                          <p:spTgt spid="67603"/>
                                        </p:tgtEl>
                                        <p:attrNameLst>
                                          <p:attrName>ppt_w</p:attrName>
                                        </p:attrNameLst>
                                      </p:cBhvr>
                                      <p:tavLst>
                                        <p:tav tm="0">
                                          <p:val>
                                            <p:fltVal val="0"/>
                                          </p:val>
                                        </p:tav>
                                        <p:tav tm="100000">
                                          <p:val>
                                            <p:strVal val="#ppt_w"/>
                                          </p:val>
                                        </p:tav>
                                      </p:tavLst>
                                    </p:anim>
                                    <p:anim calcmode="lin" valueType="num">
                                      <p:cBhvr>
                                        <p:cTn id="47" dur="1000" fill="hold"/>
                                        <p:tgtEl>
                                          <p:spTgt spid="67603"/>
                                        </p:tgtEl>
                                        <p:attrNameLst>
                                          <p:attrName>ppt_h</p:attrName>
                                        </p:attrNameLst>
                                      </p:cBhvr>
                                      <p:tavLst>
                                        <p:tav tm="0">
                                          <p:val>
                                            <p:fltVal val="0"/>
                                          </p:val>
                                        </p:tav>
                                        <p:tav tm="100000">
                                          <p:val>
                                            <p:strVal val="#ppt_h"/>
                                          </p:val>
                                        </p:tav>
                                      </p:tavLst>
                                    </p:anim>
                                    <p:anim calcmode="lin" valueType="num">
                                      <p:cBhvr>
                                        <p:cTn id="48" dur="1000" fill="hold"/>
                                        <p:tgtEl>
                                          <p:spTgt spid="67603"/>
                                        </p:tgtEl>
                                        <p:attrNameLst>
                                          <p:attrName>style.rotation</p:attrName>
                                        </p:attrNameLst>
                                      </p:cBhvr>
                                      <p:tavLst>
                                        <p:tav tm="0">
                                          <p:val>
                                            <p:fltVal val="90"/>
                                          </p:val>
                                        </p:tav>
                                        <p:tav tm="100000">
                                          <p:val>
                                            <p:fltVal val="0"/>
                                          </p:val>
                                        </p:tav>
                                      </p:tavLst>
                                    </p:anim>
                                    <p:animEffect transition="in" filter="fade">
                                      <p:cBhvr>
                                        <p:cTn id="49" dur="1000"/>
                                        <p:tgtEl>
                                          <p:spTgt spid="6760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67599">
                                            <p:txEl>
                                              <p:pRg st="1" end="1"/>
                                            </p:txEl>
                                          </p:spTgt>
                                        </p:tgtEl>
                                        <p:attrNameLst>
                                          <p:attrName>style.visibility</p:attrName>
                                        </p:attrNameLst>
                                      </p:cBhvr>
                                      <p:to>
                                        <p:strVal val="visible"/>
                                      </p:to>
                                    </p:set>
                                    <p:animEffect transition="in" filter="wipe(up)">
                                      <p:cBhvr>
                                        <p:cTn id="54" dur="500"/>
                                        <p:tgtEl>
                                          <p:spTgt spid="67599">
                                            <p:txEl>
                                              <p:pRg st="1" end="1"/>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67604">
                                            <p:txEl>
                                              <p:pRg st="0" end="0"/>
                                            </p:txEl>
                                          </p:spTgt>
                                        </p:tgtEl>
                                        <p:attrNameLst>
                                          <p:attrName>style.visibility</p:attrName>
                                        </p:attrNameLst>
                                      </p:cBhvr>
                                      <p:to>
                                        <p:strVal val="visible"/>
                                      </p:to>
                                    </p:set>
                                    <p:animEffect transition="in" filter="wipe(up)">
                                      <p:cBhvr>
                                        <p:cTn id="59" dur="500"/>
                                        <p:tgtEl>
                                          <p:spTgt spid="67604">
                                            <p:txEl>
                                              <p:pRg st="0" end="0"/>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3" presetClass="entr" presetSubtype="272" fill="hold" grpId="0" nodeType="clickEffect">
                                  <p:stCondLst>
                                    <p:cond delay="0"/>
                                  </p:stCondLst>
                                  <p:childTnLst>
                                    <p:set>
                                      <p:cBhvr>
                                        <p:cTn id="63" dur="1" fill="hold">
                                          <p:stCondLst>
                                            <p:cond delay="0"/>
                                          </p:stCondLst>
                                        </p:cTn>
                                        <p:tgtEl>
                                          <p:spTgt spid="67595"/>
                                        </p:tgtEl>
                                        <p:attrNameLst>
                                          <p:attrName>style.visibility</p:attrName>
                                        </p:attrNameLst>
                                      </p:cBhvr>
                                      <p:to>
                                        <p:strVal val="visible"/>
                                      </p:to>
                                    </p:set>
                                    <p:anim calcmode="lin" valueType="num">
                                      <p:cBhvr>
                                        <p:cTn id="64" dur="500" fill="hold"/>
                                        <p:tgtEl>
                                          <p:spTgt spid="67595"/>
                                        </p:tgtEl>
                                        <p:attrNameLst>
                                          <p:attrName>ppt_w</p:attrName>
                                        </p:attrNameLst>
                                      </p:cBhvr>
                                      <p:tavLst>
                                        <p:tav tm="0">
                                          <p:val>
                                            <p:strVal val="2/3*#ppt_w"/>
                                          </p:val>
                                        </p:tav>
                                        <p:tav tm="100000">
                                          <p:val>
                                            <p:strVal val="#ppt_w"/>
                                          </p:val>
                                        </p:tav>
                                      </p:tavLst>
                                    </p:anim>
                                    <p:anim calcmode="lin" valueType="num">
                                      <p:cBhvr>
                                        <p:cTn id="65" dur="500" fill="hold"/>
                                        <p:tgtEl>
                                          <p:spTgt spid="6759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4" grpId="0" build="p"/>
      <p:bldP spid="67589" grpId="0" build="p"/>
      <p:bldP spid="67591" grpId="0" animBg="1"/>
      <p:bldP spid="67597" grpId="0" build="p"/>
      <p:bldP spid="67599" grpId="0" uiExpand="1" build="p"/>
      <p:bldP spid="6759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72709" name="Rectangle 5"/>
          <p:cNvSpPr>
            <a:spLocks noChangeArrowheads="1"/>
          </p:cNvSpPr>
          <p:nvPr/>
        </p:nvSpPr>
        <p:spPr bwMode="auto">
          <a:xfrm>
            <a:off x="0" y="2133600"/>
            <a:ext cx="6629400" cy="2286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a:t>
            </a:r>
            <a:r>
              <a:rPr lang="en-US" b="1">
                <a:solidFill>
                  <a:srgbClr val="800000"/>
                </a:solidFill>
              </a:rPr>
              <a:t>Motorcyclists have the same rights and responsibilities as the drivers of other vehicles. They must:</a:t>
            </a:r>
            <a:r>
              <a:rPr lang="en-US" b="1">
                <a:solidFill>
                  <a:schemeClr val="accent2"/>
                </a:solidFill>
              </a:rPr>
              <a:t> </a:t>
            </a:r>
            <a:r>
              <a:rPr lang="en-US" b="1"/>
              <a:t>(a) stop for stop signs and red lights, (b) ride with the flow of traffic, (c) use left-hand turn lanes and turn signals, (d) obey speed laws, (e) observe rules against impeding traffic and yielding the right of way, (f) obey all traffic signals and signs, and, (g) obey laws prohibiting riding while intoxicated.                  </a:t>
            </a:r>
          </a:p>
        </p:txBody>
      </p:sp>
      <p:sp>
        <p:nvSpPr>
          <p:cNvPr id="72710" name="WordArt 6"/>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sp>
        <p:nvSpPr>
          <p:cNvPr id="72711" name="WordArt 7"/>
          <p:cNvSpPr>
            <a:spLocks noChangeArrowheads="1" noChangeShapeType="1" noTextEdit="1"/>
          </p:cNvSpPr>
          <p:nvPr/>
        </p:nvSpPr>
        <p:spPr bwMode="auto">
          <a:xfrm>
            <a:off x="2971800" y="1600200"/>
            <a:ext cx="2971800" cy="2508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Motorcyclist Responsibilities</a:t>
            </a:r>
          </a:p>
        </p:txBody>
      </p:sp>
      <p:pic>
        <p:nvPicPr>
          <p:cNvPr id="72717" name="Picture 1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10400" y="1905000"/>
            <a:ext cx="137477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723" name="Picture 1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533400"/>
            <a:ext cx="1066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724" name="Rectangle 20"/>
          <p:cNvSpPr>
            <a:spLocks noGrp="1" noChangeArrowheads="1"/>
          </p:cNvSpPr>
          <p:nvPr>
            <p:ph type="title"/>
          </p:nvPr>
        </p:nvSpPr>
        <p:spPr>
          <a:xfrm>
            <a:off x="0" y="0"/>
            <a:ext cx="1828800" cy="990600"/>
          </a:xfrm>
          <a:noFill/>
          <a:ln/>
        </p:spPr>
        <p:txBody>
          <a:bodyPr/>
          <a:lstStyle/>
          <a:p>
            <a:r>
              <a:rPr lang="en-US" sz="1400" b="1"/>
              <a:t>   Sharing the Road</a:t>
            </a:r>
            <a:br>
              <a:rPr lang="en-US" sz="1400" b="1"/>
            </a:br>
            <a:r>
              <a:rPr lang="en-US" sz="1000" b="1">
                <a:solidFill>
                  <a:srgbClr val="CC0000"/>
                </a:solidFill>
              </a:rPr>
              <a:t/>
            </a:r>
            <a:br>
              <a:rPr lang="en-US" sz="1000" b="1">
                <a:solidFill>
                  <a:srgbClr val="CC0000"/>
                </a:solidFill>
              </a:rPr>
            </a:br>
            <a:endParaRPr lang="en-US" sz="1000" b="1">
              <a:solidFill>
                <a:srgbClr val="CC000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2711"/>
                                        </p:tgtEl>
                                        <p:attrNameLst>
                                          <p:attrName>style.visibility</p:attrName>
                                        </p:attrNameLst>
                                      </p:cBhvr>
                                      <p:to>
                                        <p:strVal val="visible"/>
                                      </p:to>
                                    </p:set>
                                    <p:animEffect transition="in" filter="wipe(left)">
                                      <p:cBhvr>
                                        <p:cTn id="7" dur="500"/>
                                        <p:tgtEl>
                                          <p:spTgt spid="72711"/>
                                        </p:tgtEl>
                                      </p:cBhvr>
                                    </p:animEffect>
                                  </p:childTnLst>
                                </p:cTn>
                              </p:par>
                            </p:childTnLst>
                          </p:cTn>
                        </p:par>
                        <p:par>
                          <p:cTn id="8" fill="hold" nodeType="afterGroup">
                            <p:stCondLst>
                              <p:cond delay="50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72717"/>
                                        </p:tgtEl>
                                        <p:attrNameLst>
                                          <p:attrName>style.visibility</p:attrName>
                                        </p:attrNameLst>
                                      </p:cBhvr>
                                      <p:to>
                                        <p:strVal val="visible"/>
                                      </p:to>
                                    </p:set>
                                    <p:anim calcmode="lin" valueType="num">
                                      <p:cBhvr>
                                        <p:cTn id="11" dur="1000" fill="hold"/>
                                        <p:tgtEl>
                                          <p:spTgt spid="72717"/>
                                        </p:tgtEl>
                                        <p:attrNameLst>
                                          <p:attrName>ppt_w</p:attrName>
                                        </p:attrNameLst>
                                      </p:cBhvr>
                                      <p:tavLst>
                                        <p:tav tm="0">
                                          <p:val>
                                            <p:fltVal val="0"/>
                                          </p:val>
                                        </p:tav>
                                        <p:tav tm="100000">
                                          <p:val>
                                            <p:strVal val="#ppt_w"/>
                                          </p:val>
                                        </p:tav>
                                      </p:tavLst>
                                    </p:anim>
                                    <p:anim calcmode="lin" valueType="num">
                                      <p:cBhvr>
                                        <p:cTn id="12" dur="1000" fill="hold"/>
                                        <p:tgtEl>
                                          <p:spTgt spid="72717"/>
                                        </p:tgtEl>
                                        <p:attrNameLst>
                                          <p:attrName>ppt_h</p:attrName>
                                        </p:attrNameLst>
                                      </p:cBhvr>
                                      <p:tavLst>
                                        <p:tav tm="0">
                                          <p:val>
                                            <p:fltVal val="0"/>
                                          </p:val>
                                        </p:tav>
                                        <p:tav tm="100000">
                                          <p:val>
                                            <p:strVal val="#ppt_h"/>
                                          </p:val>
                                        </p:tav>
                                      </p:tavLst>
                                    </p:anim>
                                    <p:anim calcmode="lin" valueType="num">
                                      <p:cBhvr>
                                        <p:cTn id="13" dur="1000" fill="hold"/>
                                        <p:tgtEl>
                                          <p:spTgt spid="72717"/>
                                        </p:tgtEl>
                                        <p:attrNameLst>
                                          <p:attrName>style.rotation</p:attrName>
                                        </p:attrNameLst>
                                      </p:cBhvr>
                                      <p:tavLst>
                                        <p:tav tm="0">
                                          <p:val>
                                            <p:fltVal val="90"/>
                                          </p:val>
                                        </p:tav>
                                        <p:tav tm="100000">
                                          <p:val>
                                            <p:fltVal val="0"/>
                                          </p:val>
                                        </p:tav>
                                      </p:tavLst>
                                    </p:anim>
                                    <p:animEffect transition="in" filter="fade">
                                      <p:cBhvr>
                                        <p:cTn id="14" dur="1000"/>
                                        <p:tgtEl>
                                          <p:spTgt spid="727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72709"/>
                                        </p:tgtEl>
                                        <p:attrNameLst>
                                          <p:attrName>style.visibility</p:attrName>
                                        </p:attrNameLst>
                                      </p:cBhvr>
                                      <p:to>
                                        <p:strVal val="visible"/>
                                      </p:to>
                                    </p:set>
                                    <p:animEffect transition="in" filter="wipe(up)">
                                      <p:cBhvr>
                                        <p:cTn id="19" dur="500"/>
                                        <p:tgtEl>
                                          <p:spTgt spid="72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p:bldP spid="727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73733" name="Rectangle 5"/>
          <p:cNvSpPr>
            <a:spLocks noChangeArrowheads="1"/>
          </p:cNvSpPr>
          <p:nvPr/>
        </p:nvSpPr>
        <p:spPr bwMode="auto">
          <a:xfrm>
            <a:off x="0" y="2133600"/>
            <a:ext cx="6629400" cy="2286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a:t>
            </a:r>
            <a:r>
              <a:rPr lang="en-US" b="1">
                <a:solidFill>
                  <a:srgbClr val="800000"/>
                </a:solidFill>
              </a:rPr>
              <a:t>Motorcyclists have the same rights and responsibilities as the drivers of other vehicles. They must:</a:t>
            </a:r>
            <a:r>
              <a:rPr lang="en-US" b="1">
                <a:solidFill>
                  <a:schemeClr val="accent2"/>
                </a:solidFill>
              </a:rPr>
              <a:t> </a:t>
            </a:r>
            <a:r>
              <a:rPr lang="en-US" b="1"/>
              <a:t>(a) stop for stop signs and red lights, (b) ride with the flow of traffic, (c) use left-hand turn lanes and turn signals, (d) obey speed laws, (e) observe rules against impeding traffic and yielding the right of way, (f) obey all traffic signals and signs, and, (g) obey laws prohibiting riding while intoxicated.                  </a:t>
            </a:r>
          </a:p>
        </p:txBody>
      </p:sp>
      <p:sp>
        <p:nvSpPr>
          <p:cNvPr id="73734" name="WordArt 6"/>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sp>
        <p:nvSpPr>
          <p:cNvPr id="73735" name="WordArt 7"/>
          <p:cNvSpPr>
            <a:spLocks noChangeArrowheads="1" noChangeShapeType="1" noTextEdit="1"/>
          </p:cNvSpPr>
          <p:nvPr/>
        </p:nvSpPr>
        <p:spPr bwMode="auto">
          <a:xfrm>
            <a:off x="2971800" y="1600200"/>
            <a:ext cx="2971800" cy="2508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Motorcyclist Responsibilities</a:t>
            </a:r>
          </a:p>
        </p:txBody>
      </p:sp>
      <p:sp>
        <p:nvSpPr>
          <p:cNvPr id="73737" name="Rectangle 9"/>
          <p:cNvSpPr>
            <a:spLocks noChangeArrowheads="1"/>
          </p:cNvSpPr>
          <p:nvPr/>
        </p:nvSpPr>
        <p:spPr bwMode="auto">
          <a:xfrm>
            <a:off x="0" y="4267200"/>
            <a:ext cx="5029200" cy="685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a:t>
            </a:r>
            <a:r>
              <a:rPr lang="en-US" b="1">
                <a:solidFill>
                  <a:srgbClr val="800000"/>
                </a:solidFill>
              </a:rPr>
              <a:t>Motorcyclists are entitled to the same full lane width as all other vehicles.</a:t>
            </a:r>
          </a:p>
          <a:p>
            <a:pPr marL="342900" indent="-342900">
              <a:lnSpc>
                <a:spcPct val="90000"/>
              </a:lnSpc>
              <a:spcBef>
                <a:spcPct val="20000"/>
              </a:spcBef>
            </a:pPr>
            <a:r>
              <a:rPr lang="en-US" b="1">
                <a:solidFill>
                  <a:srgbClr val="800000"/>
                </a:solidFill>
              </a:rPr>
              <a:t>      </a:t>
            </a:r>
            <a:endParaRPr lang="en-US" b="1">
              <a:solidFill>
                <a:schemeClr val="accent2"/>
              </a:solidFill>
            </a:endParaRPr>
          </a:p>
        </p:txBody>
      </p:sp>
      <p:sp>
        <p:nvSpPr>
          <p:cNvPr id="73739" name="Rectangle 11"/>
          <p:cNvSpPr>
            <a:spLocks noChangeArrowheads="1"/>
          </p:cNvSpPr>
          <p:nvPr/>
        </p:nvSpPr>
        <p:spPr bwMode="auto">
          <a:xfrm>
            <a:off x="6096000" y="1981200"/>
            <a:ext cx="2514600" cy="5257800"/>
          </a:xfrm>
          <a:prstGeom prst="rect">
            <a:avLst/>
          </a:prstGeom>
          <a:solidFill>
            <a:schemeClr val="accent1"/>
          </a:solidFill>
          <a:ln w="9525">
            <a:miter lim="800000"/>
            <a:headEnd/>
            <a:tailEnd/>
          </a:ln>
          <a:effectLst/>
          <a:scene3d>
            <a:camera prst="legacyObliqueTopRight">
              <a:rot lat="16199998" lon="21299999" rev="0"/>
            </a:camera>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73740" name="Line 12"/>
          <p:cNvSpPr>
            <a:spLocks noChangeShapeType="1"/>
          </p:cNvSpPr>
          <p:nvPr/>
        </p:nvSpPr>
        <p:spPr bwMode="auto">
          <a:xfrm flipH="1">
            <a:off x="7315200" y="45720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41" name="Line 13"/>
          <p:cNvSpPr>
            <a:spLocks noChangeShapeType="1"/>
          </p:cNvSpPr>
          <p:nvPr/>
        </p:nvSpPr>
        <p:spPr bwMode="auto">
          <a:xfrm flipH="1">
            <a:off x="7924800" y="37338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43" name="Line 15"/>
          <p:cNvSpPr>
            <a:spLocks noChangeShapeType="1"/>
          </p:cNvSpPr>
          <p:nvPr/>
        </p:nvSpPr>
        <p:spPr bwMode="auto">
          <a:xfrm flipH="1">
            <a:off x="6629400" y="53340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73738" name="Picture 10"/>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72200" y="4114800"/>
            <a:ext cx="4222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744" name="Picture 1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05613" y="4267200"/>
            <a:ext cx="4222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745" name="Rectangle 17"/>
          <p:cNvSpPr>
            <a:spLocks noChangeArrowheads="1"/>
          </p:cNvSpPr>
          <p:nvPr/>
        </p:nvSpPr>
        <p:spPr bwMode="auto">
          <a:xfrm>
            <a:off x="0" y="4800600"/>
            <a:ext cx="5334000" cy="2057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solidFill>
                  <a:schemeClr val="accent2"/>
                </a:solidFill>
              </a:rPr>
              <a:t>      Lane splitting is where one vehicle drives side-by-side or passes using a lane occupied by another vehicle. It is legal       in some states (eg. California) for motorcycles to split lanes, but it         creates a hazardous situation for both motorcyclists and drivers of other vehicles.</a:t>
            </a:r>
          </a:p>
        </p:txBody>
      </p:sp>
      <p:sp>
        <p:nvSpPr>
          <p:cNvPr id="73746" name="Rectangle 18"/>
          <p:cNvSpPr>
            <a:spLocks noChangeArrowheads="1"/>
          </p:cNvSpPr>
          <p:nvPr/>
        </p:nvSpPr>
        <p:spPr bwMode="auto">
          <a:xfrm>
            <a:off x="5105400" y="5791200"/>
            <a:ext cx="4038600" cy="838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i="1">
                <a:solidFill>
                  <a:srgbClr val="800000"/>
                </a:solidFill>
              </a:rPr>
              <a:t>      Motorcyclist should also     avoid riding along side of other vehicles whenever possible.</a:t>
            </a:r>
          </a:p>
        </p:txBody>
      </p:sp>
      <p:pic>
        <p:nvPicPr>
          <p:cNvPr id="73748" name="Picture 2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77000" y="4191000"/>
            <a:ext cx="7620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752" name="Picture 2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800" y="533400"/>
            <a:ext cx="1066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753" name="Rectangle 25"/>
          <p:cNvSpPr>
            <a:spLocks noGrp="1" noChangeArrowheads="1"/>
          </p:cNvSpPr>
          <p:nvPr>
            <p:ph type="title"/>
          </p:nvPr>
        </p:nvSpPr>
        <p:spPr>
          <a:xfrm>
            <a:off x="0" y="0"/>
            <a:ext cx="1828800" cy="990600"/>
          </a:xfrm>
          <a:noFill/>
          <a:ln/>
        </p:spPr>
        <p:txBody>
          <a:bodyPr/>
          <a:lstStyle/>
          <a:p>
            <a:r>
              <a:rPr lang="en-US" sz="1400" b="1"/>
              <a:t>   Sharing the Road</a:t>
            </a:r>
            <a:br>
              <a:rPr lang="en-US" sz="1400" b="1"/>
            </a:br>
            <a:r>
              <a:rPr lang="en-US" sz="1000" b="1">
                <a:solidFill>
                  <a:srgbClr val="CC0000"/>
                </a:solidFill>
              </a:rPr>
              <a:t/>
            </a:r>
            <a:br>
              <a:rPr lang="en-US" sz="1000" b="1">
                <a:solidFill>
                  <a:srgbClr val="CC0000"/>
                </a:solidFill>
              </a:rPr>
            </a:br>
            <a:endParaRPr lang="en-US" sz="1000" b="1">
              <a:solidFill>
                <a:srgbClr val="CC000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3745"/>
                                        </p:tgtEl>
                                        <p:attrNameLst>
                                          <p:attrName>style.visibility</p:attrName>
                                        </p:attrNameLst>
                                      </p:cBhvr>
                                      <p:to>
                                        <p:strVal val="visible"/>
                                      </p:to>
                                    </p:set>
                                    <p:animEffect transition="in" filter="wipe(up)">
                                      <p:cBhvr>
                                        <p:cTn id="7" dur="500"/>
                                        <p:tgtEl>
                                          <p:spTgt spid="73745"/>
                                        </p:tgtEl>
                                      </p:cBhvr>
                                    </p:animEffect>
                                  </p:childTnLst>
                                </p:cTn>
                              </p:par>
                              <p:par>
                                <p:cTn id="8" presetID="2" presetClass="entr" presetSubtype="3" fill="hold" nodeType="withEffect">
                                  <p:stCondLst>
                                    <p:cond delay="3000"/>
                                  </p:stCondLst>
                                  <p:childTnLst>
                                    <p:set>
                                      <p:cBhvr>
                                        <p:cTn id="9" dur="1" fill="hold">
                                          <p:stCondLst>
                                            <p:cond delay="0"/>
                                          </p:stCondLst>
                                        </p:cTn>
                                        <p:tgtEl>
                                          <p:spTgt spid="73744"/>
                                        </p:tgtEl>
                                        <p:attrNameLst>
                                          <p:attrName>style.visibility</p:attrName>
                                        </p:attrNameLst>
                                      </p:cBhvr>
                                      <p:to>
                                        <p:strVal val="visible"/>
                                      </p:to>
                                    </p:set>
                                    <p:anim calcmode="lin" valueType="num">
                                      <p:cBhvr additive="base">
                                        <p:cTn id="10" dur="1000" fill="hold"/>
                                        <p:tgtEl>
                                          <p:spTgt spid="73744"/>
                                        </p:tgtEl>
                                        <p:attrNameLst>
                                          <p:attrName>ppt_x</p:attrName>
                                        </p:attrNameLst>
                                      </p:cBhvr>
                                      <p:tavLst>
                                        <p:tav tm="0">
                                          <p:val>
                                            <p:strVal val="1+#ppt_w/2"/>
                                          </p:val>
                                        </p:tav>
                                        <p:tav tm="100000">
                                          <p:val>
                                            <p:strVal val="#ppt_x"/>
                                          </p:val>
                                        </p:tav>
                                      </p:tavLst>
                                    </p:anim>
                                    <p:anim calcmode="lin" valueType="num">
                                      <p:cBhvr additive="base">
                                        <p:cTn id="11" dur="1000" fill="hold"/>
                                        <p:tgtEl>
                                          <p:spTgt spid="73744"/>
                                        </p:tgtEl>
                                        <p:attrNameLst>
                                          <p:attrName>ppt_y</p:attrName>
                                        </p:attrNameLst>
                                      </p:cBhvr>
                                      <p:tavLst>
                                        <p:tav tm="0">
                                          <p:val>
                                            <p:strVal val="0-#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3746">
                                            <p:txEl>
                                              <p:pRg st="0" end="0"/>
                                            </p:txEl>
                                          </p:spTgt>
                                        </p:tgtEl>
                                        <p:attrNameLst>
                                          <p:attrName>style.visibility</p:attrName>
                                        </p:attrNameLst>
                                      </p:cBhvr>
                                      <p:to>
                                        <p:strVal val="visible"/>
                                      </p:to>
                                    </p:set>
                                    <p:animEffect transition="in" filter="wipe(up)">
                                      <p:cBhvr>
                                        <p:cTn id="16" dur="500"/>
                                        <p:tgtEl>
                                          <p:spTgt spid="73746">
                                            <p:txEl>
                                              <p:pRg st="0" end="0"/>
                                            </p:txEl>
                                          </p:spTgt>
                                        </p:tgtEl>
                                      </p:cBhvr>
                                    </p:animEffect>
                                  </p:childTnLst>
                                </p:cTn>
                              </p:par>
                            </p:childTnLst>
                          </p:cTn>
                        </p:par>
                        <p:par>
                          <p:cTn id="17" fill="hold" nodeType="afterGroup">
                            <p:stCondLst>
                              <p:cond delay="500"/>
                            </p:stCondLst>
                            <p:childTnLst>
                              <p:par>
                                <p:cTn id="18" presetID="4" presetClass="entr" presetSubtype="32" fill="hold" nodeType="afterEffect">
                                  <p:stCondLst>
                                    <p:cond delay="0"/>
                                  </p:stCondLst>
                                  <p:childTnLst>
                                    <p:set>
                                      <p:cBhvr>
                                        <p:cTn id="19" dur="1" fill="hold">
                                          <p:stCondLst>
                                            <p:cond delay="0"/>
                                          </p:stCondLst>
                                        </p:cTn>
                                        <p:tgtEl>
                                          <p:spTgt spid="73748"/>
                                        </p:tgtEl>
                                        <p:attrNameLst>
                                          <p:attrName>style.visibility</p:attrName>
                                        </p:attrNameLst>
                                      </p:cBhvr>
                                      <p:to>
                                        <p:strVal val="visible"/>
                                      </p:to>
                                    </p:set>
                                    <p:animEffect transition="in" filter="box(out)">
                                      <p:cBhvr>
                                        <p:cTn id="20" dur="1000"/>
                                        <p:tgtEl>
                                          <p:spTgt spid="73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5" grpId="0"/>
      <p:bldP spid="7374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5"/>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74758" name="Rectangle 6"/>
          <p:cNvSpPr>
            <a:spLocks noChangeArrowheads="1"/>
          </p:cNvSpPr>
          <p:nvPr/>
        </p:nvSpPr>
        <p:spPr bwMode="auto">
          <a:xfrm>
            <a:off x="0" y="2133600"/>
            <a:ext cx="6096000" cy="838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a:t>
            </a:r>
            <a:r>
              <a:rPr lang="en-US" b="1">
                <a:solidFill>
                  <a:schemeClr val="accent2"/>
                </a:solidFill>
              </a:rPr>
              <a:t>They must be especially alert at intersections as most of the accidents occur there as motorist fail to see the cyclist and yield to it.</a:t>
            </a:r>
          </a:p>
          <a:p>
            <a:pPr marL="342900" indent="-342900">
              <a:lnSpc>
                <a:spcPct val="90000"/>
              </a:lnSpc>
              <a:spcBef>
                <a:spcPct val="20000"/>
              </a:spcBef>
            </a:pPr>
            <a:r>
              <a:rPr lang="en-US" b="1">
                <a:solidFill>
                  <a:schemeClr val="accent2"/>
                </a:solidFill>
              </a:rPr>
              <a:t>     </a:t>
            </a:r>
            <a:endParaRPr lang="en-US" b="1">
              <a:solidFill>
                <a:srgbClr val="800000"/>
              </a:solidFill>
            </a:endParaRPr>
          </a:p>
        </p:txBody>
      </p:sp>
      <p:sp>
        <p:nvSpPr>
          <p:cNvPr id="74759" name="Rectangle 7"/>
          <p:cNvSpPr>
            <a:spLocks noChangeArrowheads="1"/>
          </p:cNvSpPr>
          <p:nvPr/>
        </p:nvSpPr>
        <p:spPr bwMode="auto">
          <a:xfrm>
            <a:off x="0" y="3733800"/>
            <a:ext cx="3657600" cy="1143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a:t>
            </a:r>
            <a:r>
              <a:rPr lang="en-US" b="1" i="1"/>
              <a:t>It is a good idea for motorcyclists to enter the intersection with other vehicles nearby (not alone).</a:t>
            </a:r>
          </a:p>
          <a:p>
            <a:pPr marL="342900" indent="-342900">
              <a:lnSpc>
                <a:spcPct val="90000"/>
              </a:lnSpc>
              <a:spcBef>
                <a:spcPct val="20000"/>
              </a:spcBef>
            </a:pPr>
            <a:r>
              <a:rPr lang="en-US" b="1" i="1"/>
              <a:t>      </a:t>
            </a:r>
            <a:endParaRPr lang="en-US" b="1" i="1">
              <a:solidFill>
                <a:srgbClr val="800000"/>
              </a:solidFill>
            </a:endParaRPr>
          </a:p>
        </p:txBody>
      </p:sp>
      <p:sp>
        <p:nvSpPr>
          <p:cNvPr id="74760" name="WordArt 8"/>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sp>
        <p:nvSpPr>
          <p:cNvPr id="74762" name="Rectangle 10"/>
          <p:cNvSpPr>
            <a:spLocks noChangeArrowheads="1"/>
          </p:cNvSpPr>
          <p:nvPr/>
        </p:nvSpPr>
        <p:spPr bwMode="auto">
          <a:xfrm>
            <a:off x="6553200" y="1600200"/>
            <a:ext cx="1524000" cy="3505200"/>
          </a:xfrm>
          <a:prstGeom prst="rect">
            <a:avLst/>
          </a:prstGeom>
          <a:solidFill>
            <a:schemeClr val="accent1"/>
          </a:solidFill>
          <a:ln w="9525">
            <a:miter lim="800000"/>
            <a:headEnd/>
            <a:tailEnd/>
          </a:ln>
          <a:effectLst/>
          <a:scene3d>
            <a:camera prst="legacyObliqueTopRight">
              <a:rot lat="16199998" lon="0" rev="0"/>
            </a:camera>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74763" name="Rectangle 11"/>
          <p:cNvSpPr>
            <a:spLocks noChangeArrowheads="1"/>
          </p:cNvSpPr>
          <p:nvPr/>
        </p:nvSpPr>
        <p:spPr bwMode="auto">
          <a:xfrm rot="5400000">
            <a:off x="5943600" y="1524000"/>
            <a:ext cx="1295400" cy="5105400"/>
          </a:xfrm>
          <a:prstGeom prst="rect">
            <a:avLst/>
          </a:prstGeom>
          <a:solidFill>
            <a:schemeClr val="accent1"/>
          </a:solidFill>
          <a:ln w="9525">
            <a:miter lim="800000"/>
            <a:headEnd/>
            <a:tailEnd/>
          </a:ln>
          <a:effectLst/>
          <a:scene3d>
            <a:camera prst="legacyObliqueTopRight">
              <a:rot lat="16499998" lon="0" rev="0"/>
            </a:camera>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74764" name="Rectangle 12"/>
          <p:cNvSpPr>
            <a:spLocks noChangeArrowheads="1"/>
          </p:cNvSpPr>
          <p:nvPr/>
        </p:nvSpPr>
        <p:spPr bwMode="auto">
          <a:xfrm>
            <a:off x="5105400" y="3200400"/>
            <a:ext cx="1524000" cy="3429000"/>
          </a:xfrm>
          <a:prstGeom prst="rect">
            <a:avLst/>
          </a:prstGeom>
          <a:solidFill>
            <a:schemeClr val="accent1"/>
          </a:solidFill>
          <a:ln w="9525">
            <a:miter lim="800000"/>
            <a:headEnd/>
            <a:tailEnd/>
          </a:ln>
          <a:effectLst/>
          <a:scene3d>
            <a:camera prst="legacyObliqueTopRight">
              <a:rot lat="16199998" lon="0" rev="0"/>
            </a:camera>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pic>
        <p:nvPicPr>
          <p:cNvPr id="74765" name="Picture 1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81800" y="3124200"/>
            <a:ext cx="293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66" name="Line 14"/>
          <p:cNvSpPr>
            <a:spLocks noChangeShapeType="1"/>
          </p:cNvSpPr>
          <p:nvPr/>
        </p:nvSpPr>
        <p:spPr bwMode="auto">
          <a:xfrm flipH="1">
            <a:off x="6096000" y="44958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7" name="Line 15"/>
          <p:cNvSpPr>
            <a:spLocks noChangeShapeType="1"/>
          </p:cNvSpPr>
          <p:nvPr/>
        </p:nvSpPr>
        <p:spPr bwMode="auto">
          <a:xfrm flipH="1">
            <a:off x="7696200" y="27432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8" name="Line 16"/>
          <p:cNvSpPr>
            <a:spLocks noChangeShapeType="1"/>
          </p:cNvSpPr>
          <p:nvPr/>
        </p:nvSpPr>
        <p:spPr bwMode="auto">
          <a:xfrm flipH="1">
            <a:off x="7315200" y="31242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9" name="Line 17"/>
          <p:cNvSpPr>
            <a:spLocks noChangeShapeType="1"/>
          </p:cNvSpPr>
          <p:nvPr/>
        </p:nvSpPr>
        <p:spPr bwMode="auto">
          <a:xfrm flipH="1">
            <a:off x="6934200" y="35052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0" name="Line 18"/>
          <p:cNvSpPr>
            <a:spLocks noChangeShapeType="1"/>
          </p:cNvSpPr>
          <p:nvPr/>
        </p:nvSpPr>
        <p:spPr bwMode="auto">
          <a:xfrm flipH="1">
            <a:off x="5410200" y="52578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1" name="Line 19"/>
          <p:cNvSpPr>
            <a:spLocks noChangeShapeType="1"/>
          </p:cNvSpPr>
          <p:nvPr/>
        </p:nvSpPr>
        <p:spPr bwMode="auto">
          <a:xfrm flipH="1">
            <a:off x="5715000" y="4876800"/>
            <a:ext cx="152400" cy="152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2" name="Line 20"/>
          <p:cNvSpPr>
            <a:spLocks noChangeShapeType="1"/>
          </p:cNvSpPr>
          <p:nvPr/>
        </p:nvSpPr>
        <p:spPr bwMode="auto">
          <a:xfrm>
            <a:off x="75438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3" name="Line 21"/>
          <p:cNvSpPr>
            <a:spLocks noChangeShapeType="1"/>
          </p:cNvSpPr>
          <p:nvPr/>
        </p:nvSpPr>
        <p:spPr bwMode="auto">
          <a:xfrm>
            <a:off x="42672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4" name="Line 22"/>
          <p:cNvSpPr>
            <a:spLocks noChangeShapeType="1"/>
          </p:cNvSpPr>
          <p:nvPr/>
        </p:nvSpPr>
        <p:spPr bwMode="auto">
          <a:xfrm>
            <a:off x="48768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5" name="Line 23"/>
          <p:cNvSpPr>
            <a:spLocks noChangeShapeType="1"/>
          </p:cNvSpPr>
          <p:nvPr/>
        </p:nvSpPr>
        <p:spPr bwMode="auto">
          <a:xfrm>
            <a:off x="54864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6" name="Line 24"/>
          <p:cNvSpPr>
            <a:spLocks noChangeShapeType="1"/>
          </p:cNvSpPr>
          <p:nvPr/>
        </p:nvSpPr>
        <p:spPr bwMode="auto">
          <a:xfrm>
            <a:off x="88392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7" name="Line 25"/>
          <p:cNvSpPr>
            <a:spLocks noChangeShapeType="1"/>
          </p:cNvSpPr>
          <p:nvPr/>
        </p:nvSpPr>
        <p:spPr bwMode="auto">
          <a:xfrm>
            <a:off x="8229600" y="4038600"/>
            <a:ext cx="3048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74778" name="Picture 2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00800" y="4038600"/>
            <a:ext cx="6858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80" name="WordArt 28"/>
          <p:cNvSpPr>
            <a:spLocks noChangeArrowheads="1" noChangeShapeType="1" noTextEdit="1"/>
          </p:cNvSpPr>
          <p:nvPr/>
        </p:nvSpPr>
        <p:spPr bwMode="auto">
          <a:xfrm>
            <a:off x="2971800" y="1600200"/>
            <a:ext cx="2971800" cy="2508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Motorcyclist Responsibilities</a:t>
            </a:r>
          </a:p>
        </p:txBody>
      </p:sp>
      <p:pic>
        <p:nvPicPr>
          <p:cNvPr id="74781" name="Picture 29" descr="TN00542_"/>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848600" y="3733800"/>
            <a:ext cx="904875" cy="260350"/>
          </a:xfrm>
          <a:prstGeom prst="rect">
            <a:avLst/>
          </a:prstGeom>
          <a:noFill/>
          <a:extLst>
            <a:ext uri="{909E8E84-426E-40DD-AFC4-6F175D3DCCD1}">
              <a14:hiddenFill xmlns:a14="http://schemas.microsoft.com/office/drawing/2010/main">
                <a:solidFill>
                  <a:srgbClr val="FFFFFF"/>
                </a:solidFill>
              </a14:hiddenFill>
            </a:ext>
          </a:extLst>
        </p:spPr>
      </p:pic>
      <p:sp>
        <p:nvSpPr>
          <p:cNvPr id="74782" name="Rectangle 30"/>
          <p:cNvSpPr>
            <a:spLocks noChangeArrowheads="1"/>
          </p:cNvSpPr>
          <p:nvPr/>
        </p:nvSpPr>
        <p:spPr bwMode="auto">
          <a:xfrm>
            <a:off x="0" y="2971800"/>
            <a:ext cx="6096000" cy="7620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solidFill>
                  <a:srgbClr val="800000"/>
                </a:solidFill>
              </a:rPr>
              <a:t>      As a motorcyclist, be alert for motorist pulling out, crossing, turning left or right in front of you.</a:t>
            </a:r>
          </a:p>
        </p:txBody>
      </p:sp>
      <p:pic>
        <p:nvPicPr>
          <p:cNvPr id="74783" name="Picture 31" descr="TN00543_"/>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010400" y="2784475"/>
            <a:ext cx="533400" cy="285750"/>
          </a:xfrm>
          <a:prstGeom prst="rect">
            <a:avLst/>
          </a:prstGeom>
          <a:noFill/>
          <a:extLst>
            <a:ext uri="{909E8E84-426E-40DD-AFC4-6F175D3DCCD1}">
              <a14:hiddenFill xmlns:a14="http://schemas.microsoft.com/office/drawing/2010/main">
                <a:solidFill>
                  <a:srgbClr val="FFFFFF"/>
                </a:solidFill>
              </a14:hiddenFill>
            </a:ext>
          </a:extLst>
        </p:spPr>
      </p:pic>
      <p:sp>
        <p:nvSpPr>
          <p:cNvPr id="74784" name="Rectangle 32"/>
          <p:cNvSpPr>
            <a:spLocks noChangeArrowheads="1"/>
          </p:cNvSpPr>
          <p:nvPr/>
        </p:nvSpPr>
        <p:spPr bwMode="auto">
          <a:xfrm>
            <a:off x="0" y="4953000"/>
            <a:ext cx="3657600" cy="1295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i="1">
                <a:solidFill>
                  <a:srgbClr val="800000"/>
                </a:solidFill>
              </a:rPr>
              <a:t>      If drivers do not see the motorcyclist, at least they might see the larger other vehicle and not violate the motorcyclists right of way.</a:t>
            </a:r>
          </a:p>
        </p:txBody>
      </p:sp>
      <p:sp>
        <p:nvSpPr>
          <p:cNvPr id="74785" name="Rectangle 33"/>
          <p:cNvSpPr>
            <a:spLocks noChangeArrowheads="1"/>
          </p:cNvSpPr>
          <p:nvPr/>
        </p:nvSpPr>
        <p:spPr bwMode="auto">
          <a:xfrm>
            <a:off x="3657600" y="5334000"/>
            <a:ext cx="5257800" cy="1295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i="1">
                <a:solidFill>
                  <a:schemeClr val="accent2"/>
                </a:solidFill>
              </a:rPr>
              <a:t>      Motorcyclist should also use their horn    to alert other motorists of their presence. But, do not assume it will get their attention. If you are riding a motorcycle, have an escape plan to avoid an accident.</a:t>
            </a:r>
          </a:p>
        </p:txBody>
      </p:sp>
      <p:pic>
        <p:nvPicPr>
          <p:cNvPr id="74789" name="Picture 37"/>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04800" y="533400"/>
            <a:ext cx="1066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90" name="Rectangle 38"/>
          <p:cNvSpPr>
            <a:spLocks noGrp="1" noChangeArrowheads="1"/>
          </p:cNvSpPr>
          <p:nvPr>
            <p:ph type="title"/>
          </p:nvPr>
        </p:nvSpPr>
        <p:spPr>
          <a:xfrm>
            <a:off x="0" y="0"/>
            <a:ext cx="1828800" cy="990600"/>
          </a:xfrm>
          <a:noFill/>
          <a:ln/>
        </p:spPr>
        <p:txBody>
          <a:bodyPr/>
          <a:lstStyle/>
          <a:p>
            <a:r>
              <a:rPr lang="en-US" sz="1400" b="1"/>
              <a:t>   Sharing the Road</a:t>
            </a:r>
            <a:br>
              <a:rPr lang="en-US" sz="1400" b="1"/>
            </a:br>
            <a:r>
              <a:rPr lang="en-US" sz="1000" b="1">
                <a:solidFill>
                  <a:srgbClr val="CC0000"/>
                </a:solidFill>
              </a:rPr>
              <a:t/>
            </a:r>
            <a:br>
              <a:rPr lang="en-US" sz="1000" b="1">
                <a:solidFill>
                  <a:srgbClr val="CC0000"/>
                </a:solidFill>
              </a:rPr>
            </a:br>
            <a:endParaRPr lang="en-US" sz="1000" b="1">
              <a:solidFill>
                <a:srgbClr val="CC000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4782"/>
                                        </p:tgtEl>
                                        <p:attrNameLst>
                                          <p:attrName>style.visibility</p:attrName>
                                        </p:attrNameLst>
                                      </p:cBhvr>
                                      <p:to>
                                        <p:strVal val="visible"/>
                                      </p:to>
                                    </p:set>
                                    <p:animEffect transition="in" filter="wipe(up)">
                                      <p:cBhvr>
                                        <p:cTn id="7" dur="500"/>
                                        <p:tgtEl>
                                          <p:spTgt spid="74782"/>
                                        </p:tgtEl>
                                      </p:cBhvr>
                                    </p:animEffect>
                                  </p:childTnLst>
                                </p:cTn>
                              </p:par>
                              <p:par>
                                <p:cTn id="8" presetID="2" presetClass="entr" presetSubtype="2" fill="hold" nodeType="withEffect">
                                  <p:stCondLst>
                                    <p:cond delay="2000"/>
                                  </p:stCondLst>
                                  <p:childTnLst>
                                    <p:set>
                                      <p:cBhvr>
                                        <p:cTn id="9" dur="1" fill="hold">
                                          <p:stCondLst>
                                            <p:cond delay="0"/>
                                          </p:stCondLst>
                                        </p:cTn>
                                        <p:tgtEl>
                                          <p:spTgt spid="74781"/>
                                        </p:tgtEl>
                                        <p:attrNameLst>
                                          <p:attrName>style.visibility</p:attrName>
                                        </p:attrNameLst>
                                      </p:cBhvr>
                                      <p:to>
                                        <p:strVal val="visible"/>
                                      </p:to>
                                    </p:set>
                                    <p:anim calcmode="lin" valueType="num">
                                      <p:cBhvr additive="base">
                                        <p:cTn id="10" dur="1000" fill="hold"/>
                                        <p:tgtEl>
                                          <p:spTgt spid="74781"/>
                                        </p:tgtEl>
                                        <p:attrNameLst>
                                          <p:attrName>ppt_x</p:attrName>
                                        </p:attrNameLst>
                                      </p:cBhvr>
                                      <p:tavLst>
                                        <p:tav tm="0">
                                          <p:val>
                                            <p:strVal val="1+#ppt_w/2"/>
                                          </p:val>
                                        </p:tav>
                                        <p:tav tm="100000">
                                          <p:val>
                                            <p:strVal val="#ppt_x"/>
                                          </p:val>
                                        </p:tav>
                                      </p:tavLst>
                                    </p:anim>
                                    <p:anim calcmode="lin" valueType="num">
                                      <p:cBhvr additive="base">
                                        <p:cTn id="11" dur="1000" fill="hold"/>
                                        <p:tgtEl>
                                          <p:spTgt spid="74781"/>
                                        </p:tgtEl>
                                        <p:attrNameLst>
                                          <p:attrName>ppt_y</p:attrName>
                                        </p:attrNameLst>
                                      </p:cBhvr>
                                      <p:tavLst>
                                        <p:tav tm="0">
                                          <p:val>
                                            <p:strVal val="#ppt_y"/>
                                          </p:val>
                                        </p:tav>
                                        <p:tav tm="100000">
                                          <p:val>
                                            <p:strVal val="#ppt_y"/>
                                          </p:val>
                                        </p:tav>
                                      </p:tavLst>
                                    </p:anim>
                                  </p:childTnLst>
                                </p:cTn>
                              </p:par>
                              <p:par>
                                <p:cTn id="12" presetID="4" presetClass="entr" presetSubtype="32" fill="hold" nodeType="withEffect">
                                  <p:stCondLst>
                                    <p:cond delay="1000"/>
                                  </p:stCondLst>
                                  <p:childTnLst>
                                    <p:set>
                                      <p:cBhvr>
                                        <p:cTn id="13" dur="1" fill="hold">
                                          <p:stCondLst>
                                            <p:cond delay="0"/>
                                          </p:stCondLst>
                                        </p:cTn>
                                        <p:tgtEl>
                                          <p:spTgt spid="74778"/>
                                        </p:tgtEl>
                                        <p:attrNameLst>
                                          <p:attrName>style.visibility</p:attrName>
                                        </p:attrNameLst>
                                      </p:cBhvr>
                                      <p:to>
                                        <p:strVal val="visible"/>
                                      </p:to>
                                    </p:set>
                                    <p:animEffect transition="in" filter="box(out)">
                                      <p:cBhvr>
                                        <p:cTn id="14" dur="500"/>
                                        <p:tgtEl>
                                          <p:spTgt spid="7477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74759">
                                            <p:txEl>
                                              <p:pRg st="0" end="0"/>
                                            </p:txEl>
                                          </p:spTgt>
                                        </p:tgtEl>
                                        <p:attrNameLst>
                                          <p:attrName>style.visibility</p:attrName>
                                        </p:attrNameLst>
                                      </p:cBhvr>
                                      <p:to>
                                        <p:strVal val="visible"/>
                                      </p:to>
                                    </p:set>
                                    <p:animEffect transition="in" filter="wipe(up)">
                                      <p:cBhvr>
                                        <p:cTn id="19" dur="500"/>
                                        <p:tgtEl>
                                          <p:spTgt spid="74759">
                                            <p:txEl>
                                              <p:pRg st="0" end="0"/>
                                            </p:txEl>
                                          </p:spTgt>
                                        </p:tgtEl>
                                      </p:cBhvr>
                                    </p:animEffect>
                                  </p:childTnLst>
                                </p:cTn>
                              </p:par>
                              <p:par>
                                <p:cTn id="20" presetID="2" presetClass="entr" presetSubtype="3" fill="hold" nodeType="withEffect">
                                  <p:stCondLst>
                                    <p:cond delay="0"/>
                                  </p:stCondLst>
                                  <p:childTnLst>
                                    <p:set>
                                      <p:cBhvr>
                                        <p:cTn id="21" dur="1" fill="hold">
                                          <p:stCondLst>
                                            <p:cond delay="0"/>
                                          </p:stCondLst>
                                        </p:cTn>
                                        <p:tgtEl>
                                          <p:spTgt spid="74783"/>
                                        </p:tgtEl>
                                        <p:attrNameLst>
                                          <p:attrName>style.visibility</p:attrName>
                                        </p:attrNameLst>
                                      </p:cBhvr>
                                      <p:to>
                                        <p:strVal val="visible"/>
                                      </p:to>
                                    </p:set>
                                    <p:anim calcmode="lin" valueType="num">
                                      <p:cBhvr additive="base">
                                        <p:cTn id="22" dur="1000" fill="hold"/>
                                        <p:tgtEl>
                                          <p:spTgt spid="74783"/>
                                        </p:tgtEl>
                                        <p:attrNameLst>
                                          <p:attrName>ppt_x</p:attrName>
                                        </p:attrNameLst>
                                      </p:cBhvr>
                                      <p:tavLst>
                                        <p:tav tm="0">
                                          <p:val>
                                            <p:strVal val="1+#ppt_w/2"/>
                                          </p:val>
                                        </p:tav>
                                        <p:tav tm="100000">
                                          <p:val>
                                            <p:strVal val="#ppt_x"/>
                                          </p:val>
                                        </p:tav>
                                      </p:tavLst>
                                    </p:anim>
                                    <p:anim calcmode="lin" valueType="num">
                                      <p:cBhvr additive="base">
                                        <p:cTn id="23" dur="1000" fill="hold"/>
                                        <p:tgtEl>
                                          <p:spTgt spid="74783"/>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74784">
                                            <p:txEl>
                                              <p:pRg st="0" end="0"/>
                                            </p:txEl>
                                          </p:spTgt>
                                        </p:tgtEl>
                                        <p:attrNameLst>
                                          <p:attrName>style.visibility</p:attrName>
                                        </p:attrNameLst>
                                      </p:cBhvr>
                                      <p:to>
                                        <p:strVal val="visible"/>
                                      </p:to>
                                    </p:set>
                                    <p:animEffect transition="in" filter="wipe(up)">
                                      <p:cBhvr>
                                        <p:cTn id="28" dur="500"/>
                                        <p:tgtEl>
                                          <p:spTgt spid="74784">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74785">
                                            <p:txEl>
                                              <p:pRg st="0" end="0"/>
                                            </p:txEl>
                                          </p:spTgt>
                                        </p:tgtEl>
                                        <p:attrNameLst>
                                          <p:attrName>style.visibility</p:attrName>
                                        </p:attrNameLst>
                                      </p:cBhvr>
                                      <p:to>
                                        <p:strVal val="visible"/>
                                      </p:to>
                                    </p:set>
                                    <p:animEffect transition="in" filter="wipe(up)">
                                      <p:cBhvr>
                                        <p:cTn id="33" dur="500"/>
                                        <p:tgtEl>
                                          <p:spTgt spid="747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9" grpId="0" uiExpand="1" build="p"/>
      <p:bldP spid="74782" grpId="0"/>
      <p:bldP spid="74784" grpId="0" build="p"/>
      <p:bldP spid="7478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P1010499"/>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9403" name="Rectangle 11"/>
          <p:cNvSpPr>
            <a:spLocks noChangeArrowheads="1"/>
          </p:cNvSpPr>
          <p:nvPr/>
        </p:nvSpPr>
        <p:spPr bwMode="auto">
          <a:xfrm>
            <a:off x="0" y="0"/>
            <a:ext cx="9144000" cy="1600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pPr>
            <a:r>
              <a:rPr lang="en-US" sz="2000" b="1">
                <a:solidFill>
                  <a:schemeClr val="bg1"/>
                </a:solidFill>
              </a:rPr>
              <a:t>      Motorcyclists need to know the proper lane position for         increasing their visibility to others and avoiding blind spots.</a:t>
            </a:r>
          </a:p>
          <a:p>
            <a:pPr marL="342900" indent="-342900" algn="ctr">
              <a:lnSpc>
                <a:spcPct val="90000"/>
              </a:lnSpc>
              <a:spcBef>
                <a:spcPct val="20000"/>
              </a:spcBef>
            </a:pPr>
            <a:r>
              <a:rPr lang="en-US" sz="2000" b="1">
                <a:solidFill>
                  <a:srgbClr val="FFCC99"/>
                </a:solidFill>
              </a:rPr>
              <a:t>When in traffic, motorcyclists should follow the path of the                              </a:t>
            </a:r>
            <a:r>
              <a:rPr lang="en-US" sz="2000" b="1">
                <a:solidFill>
                  <a:srgbClr val="00FFFF"/>
                </a:solidFill>
              </a:rPr>
              <a:t>left rear wheel</a:t>
            </a:r>
            <a:r>
              <a:rPr lang="en-US" sz="2000" b="1">
                <a:solidFill>
                  <a:srgbClr val="FFCC99"/>
                </a:solidFill>
              </a:rPr>
              <a:t> of the car in front so they are visible in the                       rear-view mirror of the driver being followed.</a:t>
            </a:r>
          </a:p>
        </p:txBody>
      </p:sp>
      <p:sp>
        <p:nvSpPr>
          <p:cNvPr id="59405" name="Rectangle 13"/>
          <p:cNvSpPr>
            <a:spLocks noChangeArrowheads="1"/>
          </p:cNvSpPr>
          <p:nvPr/>
        </p:nvSpPr>
        <p:spPr bwMode="auto">
          <a:xfrm>
            <a:off x="0" y="5943600"/>
            <a:ext cx="9144000" cy="914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pPr>
            <a:r>
              <a:rPr lang="en-US" sz="2400" b="1">
                <a:solidFill>
                  <a:srgbClr val="00FFFF"/>
                </a:solidFill>
              </a:rPr>
              <a:t>      What are </a:t>
            </a:r>
            <a:r>
              <a:rPr lang="en-US" sz="2400" b="1">
                <a:solidFill>
                  <a:schemeClr val="bg1"/>
                </a:solidFill>
              </a:rPr>
              <a:t>three things</a:t>
            </a:r>
            <a:r>
              <a:rPr lang="en-US" sz="2400" b="1">
                <a:solidFill>
                  <a:srgbClr val="00FFFF"/>
                </a:solidFill>
              </a:rPr>
              <a:t> this cyclists is doing wrong? </a:t>
            </a:r>
          </a:p>
        </p:txBody>
      </p:sp>
      <p:sp>
        <p:nvSpPr>
          <p:cNvPr id="59406" name="Line 14"/>
          <p:cNvSpPr>
            <a:spLocks noChangeShapeType="1"/>
          </p:cNvSpPr>
          <p:nvPr/>
        </p:nvSpPr>
        <p:spPr bwMode="auto">
          <a:xfrm flipH="1" flipV="1">
            <a:off x="5638800" y="3962400"/>
            <a:ext cx="381000" cy="1752600"/>
          </a:xfrm>
          <a:prstGeom prst="line">
            <a:avLst/>
          </a:prstGeom>
          <a:noFill/>
          <a:ln w="38100">
            <a:solidFill>
              <a:schemeClr val="bg1"/>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
        <p:nvSpPr>
          <p:cNvPr id="59407" name="WordArt 15"/>
          <p:cNvSpPr>
            <a:spLocks noChangeArrowheads="1" noChangeShapeType="1" noTextEdit="1"/>
          </p:cNvSpPr>
          <p:nvPr/>
        </p:nvSpPr>
        <p:spPr bwMode="auto">
          <a:xfrm>
            <a:off x="6084888" y="3810000"/>
            <a:ext cx="2678112" cy="10477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kern="10">
                <a:ln w="9525">
                  <a:solidFill>
                    <a:srgbClr val="000000"/>
                  </a:solidFill>
                  <a:round/>
                  <a:headEnd/>
                  <a:tailEnd/>
                </a:ln>
                <a:solidFill>
                  <a:srgbClr val="FFFF00"/>
                </a:solidFill>
                <a:latin typeface="Arial Black"/>
              </a:rPr>
              <a:t>- Following too close</a:t>
            </a:r>
          </a:p>
          <a:p>
            <a:pPr algn="ctr"/>
            <a:r>
              <a:rPr lang="en-US" kern="10">
                <a:ln w="9525">
                  <a:solidFill>
                    <a:srgbClr val="000000"/>
                  </a:solidFill>
                  <a:round/>
                  <a:headEnd/>
                  <a:tailEnd/>
                </a:ln>
                <a:solidFill>
                  <a:srgbClr val="FFFF00"/>
                </a:solidFill>
                <a:latin typeface="Arial Black"/>
              </a:rPr>
              <a:t>- In a blind spot</a:t>
            </a:r>
          </a:p>
          <a:p>
            <a:pPr algn="ctr"/>
            <a:r>
              <a:rPr lang="en-US" kern="10">
                <a:ln w="9525">
                  <a:solidFill>
                    <a:srgbClr val="000000"/>
                  </a:solidFill>
                  <a:round/>
                  <a:headEnd/>
                  <a:tailEnd/>
                </a:ln>
                <a:solidFill>
                  <a:srgbClr val="FFFF00"/>
                </a:solidFill>
                <a:latin typeface="Arial Black"/>
              </a:rPr>
              <a:t>- Not following left rear </a:t>
            </a:r>
          </a:p>
          <a:p>
            <a:pPr algn="ctr"/>
            <a:r>
              <a:rPr lang="en-US" kern="10">
                <a:ln w="9525">
                  <a:solidFill>
                    <a:srgbClr val="000000"/>
                  </a:solidFill>
                  <a:round/>
                  <a:headEnd/>
                  <a:tailEnd/>
                </a:ln>
                <a:solidFill>
                  <a:srgbClr val="FFFF00"/>
                </a:solidFill>
                <a:latin typeface="Arial Black"/>
              </a:rPr>
              <a:t>tire of car in front</a:t>
            </a:r>
          </a:p>
        </p:txBody>
      </p:sp>
      <p:sp>
        <p:nvSpPr>
          <p:cNvPr id="59408" name="WordArt 16"/>
          <p:cNvSpPr>
            <a:spLocks noChangeArrowheads="1" noChangeShapeType="1" noTextEdit="1"/>
          </p:cNvSpPr>
          <p:nvPr/>
        </p:nvSpPr>
        <p:spPr bwMode="auto">
          <a:xfrm>
            <a:off x="1219200" y="5105400"/>
            <a:ext cx="3505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This is better...however at higher speeds</a:t>
            </a:r>
          </a:p>
          <a:p>
            <a:pPr algn="ctr"/>
            <a:r>
              <a:rPr lang="en-US" sz="3600" kern="10">
                <a:ln w="9525">
                  <a:solidFill>
                    <a:srgbClr val="000000"/>
                  </a:solidFill>
                  <a:round/>
                  <a:headEnd/>
                  <a:tailEnd/>
                </a:ln>
                <a:solidFill>
                  <a:srgbClr val="FFFFFF"/>
                </a:solidFill>
                <a:latin typeface="Arial Black"/>
              </a:rPr>
              <a:t>cyclists should try to stay about 4 seconds back</a:t>
            </a:r>
          </a:p>
        </p:txBody>
      </p:sp>
      <p:sp>
        <p:nvSpPr>
          <p:cNvPr id="59409" name="Line 17"/>
          <p:cNvSpPr>
            <a:spLocks noChangeShapeType="1"/>
          </p:cNvSpPr>
          <p:nvPr/>
        </p:nvSpPr>
        <p:spPr bwMode="auto">
          <a:xfrm flipH="1" flipV="1">
            <a:off x="1676400" y="4419600"/>
            <a:ext cx="304800" cy="609600"/>
          </a:xfrm>
          <a:prstGeom prst="line">
            <a:avLst/>
          </a:prstGeom>
          <a:noFill/>
          <a:ln w="38100">
            <a:solidFill>
              <a:schemeClr val="bg1"/>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403">
                                            <p:txEl>
                                              <p:pRg st="0" end="0"/>
                                            </p:txEl>
                                          </p:spTgt>
                                        </p:tgtEl>
                                        <p:attrNameLst>
                                          <p:attrName>style.visibility</p:attrName>
                                        </p:attrNameLst>
                                      </p:cBhvr>
                                      <p:to>
                                        <p:strVal val="visible"/>
                                      </p:to>
                                    </p:set>
                                    <p:animEffect transition="in" filter="wipe(up)">
                                      <p:cBhvr>
                                        <p:cTn id="7" dur="500"/>
                                        <p:tgtEl>
                                          <p:spTgt spid="59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403">
                                            <p:txEl>
                                              <p:pRg st="1" end="1"/>
                                            </p:txEl>
                                          </p:spTgt>
                                        </p:tgtEl>
                                        <p:attrNameLst>
                                          <p:attrName>style.visibility</p:attrName>
                                        </p:attrNameLst>
                                      </p:cBhvr>
                                      <p:to>
                                        <p:strVal val="visible"/>
                                      </p:to>
                                    </p:set>
                                    <p:animEffect transition="in" filter="wipe(up)">
                                      <p:cBhvr>
                                        <p:cTn id="12" dur="500"/>
                                        <p:tgtEl>
                                          <p:spTgt spid="594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405"/>
                                        </p:tgtEl>
                                        <p:attrNameLst>
                                          <p:attrName>style.visibility</p:attrName>
                                        </p:attrNameLst>
                                      </p:cBhvr>
                                      <p:to>
                                        <p:strVal val="visible"/>
                                      </p:to>
                                    </p:set>
                                    <p:animEffect transition="in" filter="wipe(up)">
                                      <p:cBhvr>
                                        <p:cTn id="17" dur="500"/>
                                        <p:tgtEl>
                                          <p:spTgt spid="59405"/>
                                        </p:tgtEl>
                                      </p:cBhvr>
                                    </p:animEffect>
                                  </p:childTnLst>
                                </p:cTn>
                              </p:par>
                            </p:childTnLst>
                          </p:cTn>
                        </p:par>
                        <p:par>
                          <p:cTn id="18" fill="hold" nodeType="afterGroup">
                            <p:stCondLst>
                              <p:cond delay="500"/>
                            </p:stCondLst>
                            <p:childTnLst>
                              <p:par>
                                <p:cTn id="19" presetID="22" presetClass="entr" presetSubtype="4" fill="hold" grpId="0" nodeType="afterEffect">
                                  <p:stCondLst>
                                    <p:cond delay="0"/>
                                  </p:stCondLst>
                                  <p:childTnLst>
                                    <p:set>
                                      <p:cBhvr>
                                        <p:cTn id="20" dur="1" fill="hold">
                                          <p:stCondLst>
                                            <p:cond delay="0"/>
                                          </p:stCondLst>
                                        </p:cTn>
                                        <p:tgtEl>
                                          <p:spTgt spid="59406"/>
                                        </p:tgtEl>
                                        <p:attrNameLst>
                                          <p:attrName>style.visibility</p:attrName>
                                        </p:attrNameLst>
                                      </p:cBhvr>
                                      <p:to>
                                        <p:strVal val="visible"/>
                                      </p:to>
                                    </p:set>
                                    <p:animEffect transition="in" filter="wipe(down)">
                                      <p:cBhvr>
                                        <p:cTn id="21" dur="500"/>
                                        <p:tgtEl>
                                          <p:spTgt spid="5940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59407"/>
                                        </p:tgtEl>
                                        <p:attrNameLst>
                                          <p:attrName>style.visibility</p:attrName>
                                        </p:attrNameLst>
                                      </p:cBhvr>
                                      <p:to>
                                        <p:strVal val="visible"/>
                                      </p:to>
                                    </p:set>
                                    <p:animEffect transition="in" filter="wipe(up)">
                                      <p:cBhvr>
                                        <p:cTn id="26" dur="500"/>
                                        <p:tgtEl>
                                          <p:spTgt spid="59407"/>
                                        </p:tgtEl>
                                      </p:cBhvr>
                                    </p:animEffect>
                                  </p:childTnLst>
                                </p:cTn>
                              </p:par>
                            </p:childTnLst>
                          </p:cTn>
                        </p:par>
                        <p:par>
                          <p:cTn id="27" fill="hold" nodeType="afterGroup">
                            <p:stCondLst>
                              <p:cond delay="500"/>
                            </p:stCondLst>
                            <p:childTnLst>
                              <p:par>
                                <p:cTn id="28" presetID="9" presetClass="entr" presetSubtype="0" fill="hold" grpId="0" nodeType="afterEffect">
                                  <p:stCondLst>
                                    <p:cond delay="6000"/>
                                  </p:stCondLst>
                                  <p:childTnLst>
                                    <p:set>
                                      <p:cBhvr>
                                        <p:cTn id="29" dur="1" fill="hold">
                                          <p:stCondLst>
                                            <p:cond delay="0"/>
                                          </p:stCondLst>
                                        </p:cTn>
                                        <p:tgtEl>
                                          <p:spTgt spid="59408"/>
                                        </p:tgtEl>
                                        <p:attrNameLst>
                                          <p:attrName>style.visibility</p:attrName>
                                        </p:attrNameLst>
                                      </p:cBhvr>
                                      <p:to>
                                        <p:strVal val="visible"/>
                                      </p:to>
                                    </p:set>
                                    <p:animEffect transition="in" filter="dissolve">
                                      <p:cBhvr>
                                        <p:cTn id="30" dur="500"/>
                                        <p:tgtEl>
                                          <p:spTgt spid="59408"/>
                                        </p:tgtEl>
                                      </p:cBhvr>
                                    </p:animEffect>
                                  </p:childTnLst>
                                </p:cTn>
                              </p:par>
                              <p:par>
                                <p:cTn id="31" presetID="22" presetClass="entr" presetSubtype="4" fill="hold" grpId="0" nodeType="withEffect">
                                  <p:stCondLst>
                                    <p:cond delay="6000"/>
                                  </p:stCondLst>
                                  <p:childTnLst>
                                    <p:set>
                                      <p:cBhvr>
                                        <p:cTn id="32" dur="1" fill="hold">
                                          <p:stCondLst>
                                            <p:cond delay="0"/>
                                          </p:stCondLst>
                                        </p:cTn>
                                        <p:tgtEl>
                                          <p:spTgt spid="59409"/>
                                        </p:tgtEl>
                                        <p:attrNameLst>
                                          <p:attrName>style.visibility</p:attrName>
                                        </p:attrNameLst>
                                      </p:cBhvr>
                                      <p:to>
                                        <p:strVal val="visible"/>
                                      </p:to>
                                    </p:set>
                                    <p:animEffect transition="in" filter="wipe(down)">
                                      <p:cBhvr>
                                        <p:cTn id="33" dur="500"/>
                                        <p:tgtEl>
                                          <p:spTgt spid="59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3" grpId="0" build="p" autoUpdateAnimBg="0"/>
      <p:bldP spid="59405" grpId="0" animBg="1"/>
      <p:bldP spid="59406" grpId="0" animBg="1"/>
      <p:bldP spid="59407" grpId="0" animBg="1"/>
      <p:bldP spid="59408" grpId="0" animBg="1"/>
      <p:bldP spid="5940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P1010230"/>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7651" name="Rectangle 3"/>
          <p:cNvSpPr>
            <a:spLocks noChangeArrowheads="1"/>
          </p:cNvSpPr>
          <p:nvPr/>
        </p:nvSpPr>
        <p:spPr bwMode="auto">
          <a:xfrm>
            <a:off x="0" y="0"/>
            <a:ext cx="9144000" cy="1600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endParaRPr lang="en-US" sz="2000" b="1">
              <a:solidFill>
                <a:schemeClr val="bg1"/>
              </a:solidFill>
            </a:endParaRPr>
          </a:p>
          <a:p>
            <a:pPr marL="342900" indent="-342900" algn="ctr">
              <a:spcBef>
                <a:spcPct val="20000"/>
              </a:spcBef>
            </a:pPr>
            <a:r>
              <a:rPr lang="en-US" sz="2000" b="1">
                <a:solidFill>
                  <a:schemeClr val="bg1"/>
                </a:solidFill>
              </a:rPr>
              <a:t>     Motorcyclists should be aware of the road surface at all times,           but especially when cornering. Look for irregularities in the                   surface or spots where oil or water have accumulated.</a:t>
            </a:r>
            <a:endParaRPr lang="en-US" sz="2000" b="1">
              <a:solidFill>
                <a:srgbClr val="FFCC99"/>
              </a:solidFill>
            </a:endParaRPr>
          </a:p>
        </p:txBody>
      </p:sp>
      <p:sp>
        <p:nvSpPr>
          <p:cNvPr id="27652" name="Rectangle 4"/>
          <p:cNvSpPr>
            <a:spLocks noChangeArrowheads="1"/>
          </p:cNvSpPr>
          <p:nvPr/>
        </p:nvSpPr>
        <p:spPr bwMode="auto">
          <a:xfrm>
            <a:off x="0" y="5486400"/>
            <a:ext cx="9144000" cy="1371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r>
              <a:rPr lang="en-US" sz="2000" b="1">
                <a:solidFill>
                  <a:srgbClr val="FFCC99"/>
                </a:solidFill>
              </a:rPr>
              <a:t>     Motorcyclists should use both the front and rear brakes for   everything but leisurely stops. The front brake has the most     stopping power, but too much front brake can result in the               front wheel locking and being thrown over the handle bars.</a:t>
            </a:r>
          </a:p>
        </p:txBody>
      </p:sp>
      <p:sp>
        <p:nvSpPr>
          <p:cNvPr id="27653" name="WordArt 5"/>
          <p:cNvSpPr>
            <a:spLocks noChangeArrowheads="1" noChangeShapeType="1" noTextEdit="1"/>
          </p:cNvSpPr>
          <p:nvPr/>
        </p:nvSpPr>
        <p:spPr bwMode="auto">
          <a:xfrm>
            <a:off x="4724400" y="3733800"/>
            <a:ext cx="2962275"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kern="10">
                <a:ln w="9525">
                  <a:solidFill>
                    <a:srgbClr val="000000"/>
                  </a:solidFill>
                  <a:round/>
                  <a:headEnd/>
                  <a:tailEnd/>
                </a:ln>
                <a:solidFill>
                  <a:srgbClr val="FFFFFF"/>
                </a:solidFill>
                <a:latin typeface="Arial Black"/>
              </a:rPr>
              <a:t>If you were riding either </a:t>
            </a:r>
          </a:p>
          <a:p>
            <a:pPr algn="ctr"/>
            <a:r>
              <a:rPr lang="en-US" kern="10">
                <a:ln w="9525">
                  <a:solidFill>
                    <a:srgbClr val="000000"/>
                  </a:solidFill>
                  <a:round/>
                  <a:headEnd/>
                  <a:tailEnd/>
                </a:ln>
                <a:solidFill>
                  <a:srgbClr val="FFFFFF"/>
                </a:solidFill>
                <a:latin typeface="Arial Black"/>
              </a:rPr>
              <a:t>of these two bikes, what would</a:t>
            </a:r>
          </a:p>
          <a:p>
            <a:pPr algn="ctr"/>
            <a:r>
              <a:rPr lang="en-US" kern="10">
                <a:ln w="9525">
                  <a:solidFill>
                    <a:srgbClr val="000000"/>
                  </a:solidFill>
                  <a:round/>
                  <a:headEnd/>
                  <a:tailEnd/>
                </a:ln>
                <a:solidFill>
                  <a:srgbClr val="FFFFFF"/>
                </a:solidFill>
                <a:latin typeface="Arial Black"/>
              </a:rPr>
              <a:t> you have done differently?</a:t>
            </a:r>
          </a:p>
        </p:txBody>
      </p:sp>
      <p:sp>
        <p:nvSpPr>
          <p:cNvPr id="27654" name="Line 6"/>
          <p:cNvSpPr>
            <a:spLocks noChangeShapeType="1"/>
          </p:cNvSpPr>
          <p:nvPr/>
        </p:nvSpPr>
        <p:spPr bwMode="auto">
          <a:xfrm flipH="1">
            <a:off x="3581400" y="43434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5" name="Line 7"/>
          <p:cNvSpPr>
            <a:spLocks noChangeShapeType="1"/>
          </p:cNvSpPr>
          <p:nvPr/>
        </p:nvSpPr>
        <p:spPr bwMode="auto">
          <a:xfrm flipH="1" flipV="1">
            <a:off x="3657600" y="3962400"/>
            <a:ext cx="76200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6" name="WordArt 8"/>
          <p:cNvSpPr>
            <a:spLocks noChangeArrowheads="1" noChangeShapeType="1" noTextEdit="1"/>
          </p:cNvSpPr>
          <p:nvPr/>
        </p:nvSpPr>
        <p:spPr bwMode="auto">
          <a:xfrm>
            <a:off x="990600" y="2057400"/>
            <a:ext cx="19050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00"/>
                </a:solidFill>
                <a:latin typeface="Arial Black"/>
              </a:rPr>
              <a:t>Leather jacket</a:t>
            </a:r>
          </a:p>
          <a:p>
            <a:pPr algn="ctr"/>
            <a:r>
              <a:rPr lang="en-US" sz="3600" kern="10">
                <a:ln w="9525">
                  <a:solidFill>
                    <a:srgbClr val="000000"/>
                  </a:solidFill>
                  <a:round/>
                  <a:headEnd/>
                  <a:tailEnd/>
                </a:ln>
                <a:solidFill>
                  <a:srgbClr val="FFFF00"/>
                </a:solidFill>
                <a:latin typeface="Arial Black"/>
              </a:rPr>
              <a:t>and</a:t>
            </a:r>
          </a:p>
          <a:p>
            <a:pPr algn="ctr"/>
            <a:r>
              <a:rPr lang="en-US" sz="3600" kern="10">
                <a:ln w="9525">
                  <a:solidFill>
                    <a:srgbClr val="000000"/>
                  </a:solidFill>
                  <a:round/>
                  <a:headEnd/>
                  <a:tailEnd/>
                </a:ln>
                <a:solidFill>
                  <a:srgbClr val="FFFF00"/>
                </a:solidFill>
                <a:latin typeface="Arial Black"/>
              </a:rPr>
              <a:t>Wear a helmet!</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wipe(up)">
                                      <p:cBhvr>
                                        <p:cTn id="7" dur="500"/>
                                        <p:tgtEl>
                                          <p:spTgt spid="2765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652">
                                            <p:txEl>
                                              <p:pRg st="0" end="0"/>
                                            </p:txEl>
                                          </p:spTgt>
                                        </p:tgtEl>
                                        <p:attrNameLst>
                                          <p:attrName>style.visibility</p:attrName>
                                        </p:attrNameLst>
                                      </p:cBhvr>
                                      <p:to>
                                        <p:strVal val="visible"/>
                                      </p:to>
                                    </p:set>
                                    <p:animEffect transition="in" filter="wipe(up)">
                                      <p:cBhvr>
                                        <p:cTn id="12" dur="500"/>
                                        <p:tgtEl>
                                          <p:spTgt spid="2765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653"/>
                                        </p:tgtEl>
                                        <p:attrNameLst>
                                          <p:attrName>style.visibility</p:attrName>
                                        </p:attrNameLst>
                                      </p:cBhvr>
                                      <p:to>
                                        <p:strVal val="visible"/>
                                      </p:to>
                                    </p:set>
                                    <p:animEffect transition="in" filter="box(out)">
                                      <p:cBhvr>
                                        <p:cTn id="17" dur="500"/>
                                        <p:tgtEl>
                                          <p:spTgt spid="27653"/>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27654"/>
                                        </p:tgtEl>
                                        <p:attrNameLst>
                                          <p:attrName>style.visibility</p:attrName>
                                        </p:attrNameLst>
                                      </p:cBhvr>
                                      <p:to>
                                        <p:strVal val="visible"/>
                                      </p:to>
                                    </p:set>
                                    <p:animEffect transition="in" filter="wipe(right)">
                                      <p:cBhvr>
                                        <p:cTn id="20" dur="500"/>
                                        <p:tgtEl>
                                          <p:spTgt spid="27654"/>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27655"/>
                                        </p:tgtEl>
                                        <p:attrNameLst>
                                          <p:attrName>style.visibility</p:attrName>
                                        </p:attrNameLst>
                                      </p:cBhvr>
                                      <p:to>
                                        <p:strVal val="visible"/>
                                      </p:to>
                                    </p:set>
                                    <p:animEffect transition="in" filter="wipe(right)">
                                      <p:cBhvr>
                                        <p:cTn id="23" dur="500"/>
                                        <p:tgtEl>
                                          <p:spTgt spid="2765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7656"/>
                                        </p:tgtEl>
                                        <p:attrNameLst>
                                          <p:attrName>style.visibility</p:attrName>
                                        </p:attrNameLst>
                                      </p:cBhvr>
                                      <p:to>
                                        <p:strVal val="visible"/>
                                      </p:to>
                                    </p:set>
                                    <p:animEffect transition="in" filter="dissolve">
                                      <p:cBhvr>
                                        <p:cTn id="28"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52" grpId="0" build="p" autoUpdateAnimBg="0"/>
      <p:bldP spid="27653" grpId="0" animBg="1"/>
      <p:bldP spid="27654" grpId="0" animBg="1"/>
      <p:bldP spid="27655" grpId="0" animBg="1"/>
      <p:bldP spid="276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6" name="theme music.mid">
            <a:hlinkClick r:id="" action="ppaction://media"/>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4267200" y="4191000"/>
            <a:ext cx="258763" cy="258763"/>
          </a:xfrm>
          <a:prstGeom prst="rect">
            <a:avLst/>
          </a:prstGeom>
          <a:noFill/>
          <a:extLst>
            <a:ext uri="{909E8E84-426E-40DD-AFC4-6F175D3DCCD1}">
              <a14:hiddenFill xmlns:a14="http://schemas.microsoft.com/office/drawing/2010/main">
                <a:solidFill>
                  <a:srgbClr val="FFFFFF"/>
                </a:solidFill>
              </a14:hiddenFill>
            </a:ext>
          </a:extLst>
        </p:spPr>
      </p:pic>
      <p:sp>
        <p:nvSpPr>
          <p:cNvPr id="25603" name="Rectangle 3"/>
          <p:cNvSpPr>
            <a:spLocks noGrp="1" noChangeArrowheads="1"/>
          </p:cNvSpPr>
          <p:nvPr>
            <p:ph type="title"/>
          </p:nvPr>
        </p:nvSpPr>
        <p:spPr>
          <a:xfrm>
            <a:off x="0" y="990600"/>
            <a:ext cx="9144000" cy="2057400"/>
          </a:xfrm>
          <a:noFill/>
          <a:ln/>
        </p:spPr>
        <p:txBody>
          <a:bodyPr/>
          <a:lstStyle/>
          <a:p>
            <a:r>
              <a:rPr lang="en-US" sz="3200" b="1"/>
              <a:t>Sharing the Road</a:t>
            </a:r>
            <a:br>
              <a:rPr lang="en-US" sz="3200" b="1"/>
            </a:br>
            <a:r>
              <a:rPr lang="en-US" sz="2800" b="1"/>
              <a:t/>
            </a:r>
            <a:br>
              <a:rPr lang="en-US" sz="2800" b="1"/>
            </a:br>
            <a:r>
              <a:rPr lang="en-US" sz="2800" b="1">
                <a:solidFill>
                  <a:schemeClr val="accent2"/>
                </a:solidFill>
              </a:rPr>
              <a:t>Purpose:</a:t>
            </a:r>
            <a:r>
              <a:rPr lang="en-US" sz="2800" b="1"/>
              <a:t> Study issues related to sharing the roadway with motorcycles, slow moving vehicles, emergency vehicles, trolleys and carpoolers.</a:t>
            </a:r>
            <a:endParaRPr lang="en-US" sz="2800" b="1">
              <a:solidFill>
                <a:srgbClr val="CC0000"/>
              </a:solidFill>
            </a:endParaRPr>
          </a:p>
        </p:txBody>
      </p:sp>
      <p:pic>
        <p:nvPicPr>
          <p:cNvPr id="25604"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667000" y="3581400"/>
            <a:ext cx="3200400"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560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5">
                <p:cTn id="7" fill="hold" display="0">
                  <p:stCondLst>
                    <p:cond delay="indefinite"/>
                  </p:stCondLst>
                  <p:endCondLst>
                    <p:cond evt="onPrev" delay="0">
                      <p:tgtEl>
                        <p:sldTgt/>
                      </p:tgtEl>
                    </p:cond>
                    <p:cond evt="onStopAudio" delay="0">
                      <p:tgtEl>
                        <p:sldTgt/>
                      </p:tgtEl>
                    </p:cond>
                  </p:endCondLst>
                </p:cTn>
                <p:tgtEl>
                  <p:spTgt spid="25606"/>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75781" name="Rectangle 5"/>
          <p:cNvSpPr>
            <a:spLocks noChangeArrowheads="1"/>
          </p:cNvSpPr>
          <p:nvPr/>
        </p:nvSpPr>
        <p:spPr bwMode="auto">
          <a:xfrm>
            <a:off x="0" y="3733800"/>
            <a:ext cx="9144000" cy="1371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solidFill>
                  <a:schemeClr val="accent2"/>
                </a:solidFill>
              </a:rPr>
              <a:t>      As a passenger on a motorcycle, you should learn how to </a:t>
            </a:r>
            <a:r>
              <a:rPr lang="en-US" b="1" i="1">
                <a:solidFill>
                  <a:schemeClr val="accent2"/>
                </a:solidFill>
              </a:rPr>
              <a:t>lean with the operator</a:t>
            </a:r>
            <a:r>
              <a:rPr lang="en-US" b="1">
                <a:solidFill>
                  <a:schemeClr val="accent2"/>
                </a:solidFill>
              </a:rPr>
              <a:t> during turns and curves. Passengers are also required to wear an approved helmet and keep their feet on the passenger pegs at all times.</a:t>
            </a:r>
          </a:p>
        </p:txBody>
      </p:sp>
      <p:sp>
        <p:nvSpPr>
          <p:cNvPr id="75782" name="WordArt 6"/>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sp>
        <p:nvSpPr>
          <p:cNvPr id="75783" name="WordArt 7"/>
          <p:cNvSpPr>
            <a:spLocks noChangeArrowheads="1" noChangeShapeType="1" noTextEdit="1"/>
          </p:cNvSpPr>
          <p:nvPr/>
        </p:nvSpPr>
        <p:spPr bwMode="auto">
          <a:xfrm>
            <a:off x="2971800" y="1600200"/>
            <a:ext cx="2971800" cy="2508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Carrying Passengers </a:t>
            </a:r>
          </a:p>
        </p:txBody>
      </p:sp>
      <p:pic>
        <p:nvPicPr>
          <p:cNvPr id="75786" name="Picture 10"/>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2353814">
            <a:off x="6629400" y="1676400"/>
            <a:ext cx="1712913" cy="152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87" name="Rectangle 11"/>
          <p:cNvSpPr>
            <a:spLocks noChangeArrowheads="1"/>
          </p:cNvSpPr>
          <p:nvPr/>
        </p:nvSpPr>
        <p:spPr bwMode="auto">
          <a:xfrm>
            <a:off x="0" y="2286000"/>
            <a:ext cx="6629400" cy="13716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When carrying passengers, the operator should recognize the likelihood of poorer handling and acceleration of the motorcycle and compensate for it.</a:t>
            </a:r>
          </a:p>
          <a:p>
            <a:pPr marL="342900" indent="-342900">
              <a:lnSpc>
                <a:spcPct val="90000"/>
              </a:lnSpc>
              <a:spcBef>
                <a:spcPct val="20000"/>
              </a:spcBef>
            </a:pPr>
            <a:r>
              <a:rPr lang="en-US" b="1"/>
              <a:t>      </a:t>
            </a:r>
            <a:r>
              <a:rPr lang="en-US" b="1">
                <a:solidFill>
                  <a:srgbClr val="800000"/>
                </a:solidFill>
              </a:rPr>
              <a:t>Do not think that your bike will perform the                      same with twice the load on the engine.</a:t>
            </a:r>
          </a:p>
        </p:txBody>
      </p:sp>
      <p:sp>
        <p:nvSpPr>
          <p:cNvPr id="75788" name="Rectangle 12"/>
          <p:cNvSpPr>
            <a:spLocks noChangeArrowheads="1"/>
          </p:cNvSpPr>
          <p:nvPr/>
        </p:nvSpPr>
        <p:spPr bwMode="auto">
          <a:xfrm>
            <a:off x="914400" y="5029200"/>
            <a:ext cx="70104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i="1"/>
              <a:t>Let’s conclude this section by exploring passenger</a:t>
            </a:r>
          </a:p>
          <a:p>
            <a:pPr algn="ctr"/>
            <a:r>
              <a:rPr lang="en-US" b="1" i="1"/>
              <a:t>vehicle responsibilities toward motorcyclist.</a:t>
            </a:r>
          </a:p>
        </p:txBody>
      </p:sp>
      <p:pic>
        <p:nvPicPr>
          <p:cNvPr id="75792" name="Picture 1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533400"/>
            <a:ext cx="1066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93" name="Rectangle 17"/>
          <p:cNvSpPr>
            <a:spLocks noGrp="1" noChangeArrowheads="1"/>
          </p:cNvSpPr>
          <p:nvPr>
            <p:ph type="title"/>
          </p:nvPr>
        </p:nvSpPr>
        <p:spPr>
          <a:xfrm>
            <a:off x="0" y="0"/>
            <a:ext cx="1828800" cy="990600"/>
          </a:xfrm>
          <a:noFill/>
          <a:ln/>
        </p:spPr>
        <p:txBody>
          <a:bodyPr/>
          <a:lstStyle/>
          <a:p>
            <a:r>
              <a:rPr lang="en-US" sz="1400" b="1"/>
              <a:t>   Sharing the Road</a:t>
            </a:r>
            <a:br>
              <a:rPr lang="en-US" sz="1400" b="1"/>
            </a:br>
            <a:r>
              <a:rPr lang="en-US" sz="1000" b="1">
                <a:solidFill>
                  <a:srgbClr val="CC0000"/>
                </a:solidFill>
              </a:rPr>
              <a:t/>
            </a:r>
            <a:br>
              <a:rPr lang="en-US" sz="1000" b="1">
                <a:solidFill>
                  <a:srgbClr val="CC0000"/>
                </a:solidFill>
              </a:rPr>
            </a:br>
            <a:endParaRPr lang="en-US" sz="1000" b="1">
              <a:solidFill>
                <a:srgbClr val="CC000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783"/>
                                        </p:tgtEl>
                                        <p:attrNameLst>
                                          <p:attrName>style.visibility</p:attrName>
                                        </p:attrNameLst>
                                      </p:cBhvr>
                                      <p:to>
                                        <p:strVal val="visible"/>
                                      </p:to>
                                    </p:set>
                                    <p:animEffect transition="in" filter="wipe(left)">
                                      <p:cBhvr>
                                        <p:cTn id="7" dur="500"/>
                                        <p:tgtEl>
                                          <p:spTgt spid="75783"/>
                                        </p:tgtEl>
                                      </p:cBhvr>
                                    </p:animEffect>
                                  </p:childTnLst>
                                </p:cTn>
                              </p:par>
                            </p:childTnLst>
                          </p:cTn>
                        </p:par>
                        <p:par>
                          <p:cTn id="8" fill="hold" nodeType="afterGroup">
                            <p:stCondLst>
                              <p:cond delay="50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75786"/>
                                        </p:tgtEl>
                                        <p:attrNameLst>
                                          <p:attrName>style.visibility</p:attrName>
                                        </p:attrNameLst>
                                      </p:cBhvr>
                                      <p:to>
                                        <p:strVal val="visible"/>
                                      </p:to>
                                    </p:set>
                                    <p:anim calcmode="lin" valueType="num">
                                      <p:cBhvr>
                                        <p:cTn id="11" dur="1000" fill="hold"/>
                                        <p:tgtEl>
                                          <p:spTgt spid="75786"/>
                                        </p:tgtEl>
                                        <p:attrNameLst>
                                          <p:attrName>ppt_w</p:attrName>
                                        </p:attrNameLst>
                                      </p:cBhvr>
                                      <p:tavLst>
                                        <p:tav tm="0">
                                          <p:val>
                                            <p:fltVal val="0"/>
                                          </p:val>
                                        </p:tav>
                                        <p:tav tm="100000">
                                          <p:val>
                                            <p:strVal val="#ppt_w"/>
                                          </p:val>
                                        </p:tav>
                                      </p:tavLst>
                                    </p:anim>
                                    <p:anim calcmode="lin" valueType="num">
                                      <p:cBhvr>
                                        <p:cTn id="12" dur="1000" fill="hold"/>
                                        <p:tgtEl>
                                          <p:spTgt spid="75786"/>
                                        </p:tgtEl>
                                        <p:attrNameLst>
                                          <p:attrName>ppt_h</p:attrName>
                                        </p:attrNameLst>
                                      </p:cBhvr>
                                      <p:tavLst>
                                        <p:tav tm="0">
                                          <p:val>
                                            <p:fltVal val="0"/>
                                          </p:val>
                                        </p:tav>
                                        <p:tav tm="100000">
                                          <p:val>
                                            <p:strVal val="#ppt_h"/>
                                          </p:val>
                                        </p:tav>
                                      </p:tavLst>
                                    </p:anim>
                                    <p:anim calcmode="lin" valueType="num">
                                      <p:cBhvr>
                                        <p:cTn id="13" dur="1000" fill="hold"/>
                                        <p:tgtEl>
                                          <p:spTgt spid="75786"/>
                                        </p:tgtEl>
                                        <p:attrNameLst>
                                          <p:attrName>style.rotation</p:attrName>
                                        </p:attrNameLst>
                                      </p:cBhvr>
                                      <p:tavLst>
                                        <p:tav tm="0">
                                          <p:val>
                                            <p:fltVal val="90"/>
                                          </p:val>
                                        </p:tav>
                                        <p:tav tm="100000">
                                          <p:val>
                                            <p:fltVal val="0"/>
                                          </p:val>
                                        </p:tav>
                                      </p:tavLst>
                                    </p:anim>
                                    <p:animEffect transition="in" filter="fade">
                                      <p:cBhvr>
                                        <p:cTn id="14" dur="1000"/>
                                        <p:tgtEl>
                                          <p:spTgt spid="7578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75787">
                                            <p:txEl>
                                              <p:pRg st="0" end="0"/>
                                            </p:txEl>
                                          </p:spTgt>
                                        </p:tgtEl>
                                        <p:attrNameLst>
                                          <p:attrName>style.visibility</p:attrName>
                                        </p:attrNameLst>
                                      </p:cBhvr>
                                      <p:to>
                                        <p:strVal val="visible"/>
                                      </p:to>
                                    </p:set>
                                    <p:animEffect transition="in" filter="wipe(up)">
                                      <p:cBhvr>
                                        <p:cTn id="19" dur="500"/>
                                        <p:tgtEl>
                                          <p:spTgt spid="75787">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75787">
                                            <p:txEl>
                                              <p:pRg st="1" end="1"/>
                                            </p:txEl>
                                          </p:spTgt>
                                        </p:tgtEl>
                                        <p:attrNameLst>
                                          <p:attrName>style.visibility</p:attrName>
                                        </p:attrNameLst>
                                      </p:cBhvr>
                                      <p:to>
                                        <p:strVal val="visible"/>
                                      </p:to>
                                    </p:set>
                                    <p:animEffect transition="in" filter="wipe(up)">
                                      <p:cBhvr>
                                        <p:cTn id="24" dur="500"/>
                                        <p:tgtEl>
                                          <p:spTgt spid="75787">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5781"/>
                                        </p:tgtEl>
                                        <p:attrNameLst>
                                          <p:attrName>style.visibility</p:attrName>
                                        </p:attrNameLst>
                                      </p:cBhvr>
                                      <p:to>
                                        <p:strVal val="visible"/>
                                      </p:to>
                                    </p:set>
                                    <p:animEffect transition="in" filter="wipe(up)">
                                      <p:cBhvr>
                                        <p:cTn id="29" dur="500"/>
                                        <p:tgtEl>
                                          <p:spTgt spid="7578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3" presetClass="entr" presetSubtype="272" fill="hold" grpId="0" nodeType="clickEffect">
                                  <p:stCondLst>
                                    <p:cond delay="0"/>
                                  </p:stCondLst>
                                  <p:childTnLst>
                                    <p:set>
                                      <p:cBhvr>
                                        <p:cTn id="33" dur="1" fill="hold">
                                          <p:stCondLst>
                                            <p:cond delay="0"/>
                                          </p:stCondLst>
                                        </p:cTn>
                                        <p:tgtEl>
                                          <p:spTgt spid="75788"/>
                                        </p:tgtEl>
                                        <p:attrNameLst>
                                          <p:attrName>style.visibility</p:attrName>
                                        </p:attrNameLst>
                                      </p:cBhvr>
                                      <p:to>
                                        <p:strVal val="visible"/>
                                      </p:to>
                                    </p:set>
                                    <p:anim calcmode="lin" valueType="num">
                                      <p:cBhvr>
                                        <p:cTn id="34" dur="500" fill="hold"/>
                                        <p:tgtEl>
                                          <p:spTgt spid="75788"/>
                                        </p:tgtEl>
                                        <p:attrNameLst>
                                          <p:attrName>ppt_w</p:attrName>
                                        </p:attrNameLst>
                                      </p:cBhvr>
                                      <p:tavLst>
                                        <p:tav tm="0">
                                          <p:val>
                                            <p:strVal val="2/3*#ppt_w"/>
                                          </p:val>
                                        </p:tav>
                                        <p:tav tm="100000">
                                          <p:val>
                                            <p:strVal val="#ppt_w"/>
                                          </p:val>
                                        </p:tav>
                                      </p:tavLst>
                                    </p:anim>
                                    <p:anim calcmode="lin" valueType="num">
                                      <p:cBhvr>
                                        <p:cTn id="35" dur="500" fill="hold"/>
                                        <p:tgtEl>
                                          <p:spTgt spid="75788"/>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p:bldP spid="75783" grpId="0" animBg="1"/>
      <p:bldP spid="75787" grpId="0" build="p"/>
      <p:bldP spid="7578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76805" name="Rectangle 5"/>
          <p:cNvSpPr>
            <a:spLocks noChangeArrowheads="1"/>
          </p:cNvSpPr>
          <p:nvPr/>
        </p:nvSpPr>
        <p:spPr bwMode="auto">
          <a:xfrm>
            <a:off x="0" y="2133600"/>
            <a:ext cx="5867400" cy="2590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solidFill>
                  <a:schemeClr val="accent2"/>
                </a:solidFill>
              </a:rPr>
              <a:t>      </a:t>
            </a:r>
            <a:r>
              <a:rPr lang="en-US" b="1">
                <a:solidFill>
                  <a:srgbClr val="800000"/>
                </a:solidFill>
              </a:rPr>
              <a:t>As a passenger vehicle driver, you should take specific actions to safely share the road with motorcycles, including:</a:t>
            </a:r>
            <a:r>
              <a:rPr lang="en-US" b="1">
                <a:solidFill>
                  <a:schemeClr val="accent2"/>
                </a:solidFill>
              </a:rPr>
              <a:t> (a) looking for them when lane changing (blind spot head check)   and when making turns (correctly judging their speed), (b) allowing a four-second following distance when following one, (c) realizing they can legal split lanes with other vehicles, and,   (e) realizing that adverse road conditions (potholes, etc.) are dangerous for motorcycles.</a:t>
            </a:r>
          </a:p>
        </p:txBody>
      </p:sp>
      <p:sp>
        <p:nvSpPr>
          <p:cNvPr id="76806" name="WordArt 6"/>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sp>
        <p:nvSpPr>
          <p:cNvPr id="76807" name="WordArt 7"/>
          <p:cNvSpPr>
            <a:spLocks noChangeArrowheads="1" noChangeShapeType="1" noTextEdit="1"/>
          </p:cNvSpPr>
          <p:nvPr/>
        </p:nvSpPr>
        <p:spPr bwMode="auto">
          <a:xfrm>
            <a:off x="2514600" y="1524000"/>
            <a:ext cx="3657600" cy="3270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Passenger vehicle responsibilities</a:t>
            </a:r>
          </a:p>
        </p:txBody>
      </p:sp>
      <p:sp>
        <p:nvSpPr>
          <p:cNvPr id="76810" name="Rectangle 10"/>
          <p:cNvSpPr>
            <a:spLocks noChangeArrowheads="1"/>
          </p:cNvSpPr>
          <p:nvPr/>
        </p:nvSpPr>
        <p:spPr bwMode="auto">
          <a:xfrm>
            <a:off x="0" y="4876800"/>
            <a:ext cx="5257800" cy="1828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Motorcycle signal lights don’t always turn off by themselves. Don’t turn just because an approaching motorcycle has a turn signal on. The rider may plan to turn just beyond you. Wait until the cyclist actually starts turning before proceeding.</a:t>
            </a:r>
            <a:endParaRPr lang="en-US" b="1">
              <a:solidFill>
                <a:srgbClr val="800000"/>
              </a:solidFill>
            </a:endParaRPr>
          </a:p>
        </p:txBody>
      </p:sp>
      <p:pic>
        <p:nvPicPr>
          <p:cNvPr id="7681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15038" y="2286000"/>
            <a:ext cx="884237"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13" name="Picture 13" descr="TN00543_"/>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162800" y="1600200"/>
            <a:ext cx="1600200" cy="857250"/>
          </a:xfrm>
          <a:prstGeom prst="rect">
            <a:avLst/>
          </a:prstGeom>
          <a:noFill/>
          <a:extLst>
            <a:ext uri="{909E8E84-426E-40DD-AFC4-6F175D3DCCD1}">
              <a14:hiddenFill xmlns:a14="http://schemas.microsoft.com/office/drawing/2010/main">
                <a:solidFill>
                  <a:srgbClr val="FFFFFF"/>
                </a:solidFill>
              </a14:hiddenFill>
            </a:ext>
          </a:extLst>
        </p:spPr>
      </p:pic>
      <p:sp>
        <p:nvSpPr>
          <p:cNvPr id="76814" name="Rectangle 14"/>
          <p:cNvSpPr>
            <a:spLocks noChangeArrowheads="1"/>
          </p:cNvSpPr>
          <p:nvPr/>
        </p:nvSpPr>
        <p:spPr bwMode="auto">
          <a:xfrm>
            <a:off x="5410200" y="3886200"/>
            <a:ext cx="3505200" cy="2971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a:t>
            </a:r>
            <a:r>
              <a:rPr lang="en-US" b="1">
                <a:solidFill>
                  <a:srgbClr val="800000"/>
                </a:solidFill>
              </a:rPr>
              <a:t>Motorcycles fall more   often on wet or icy roads,  on metal surfaces such   as bridge gratings and railroad tracks, and on gravel.</a:t>
            </a:r>
          </a:p>
          <a:p>
            <a:pPr marL="342900" indent="-342900">
              <a:lnSpc>
                <a:spcPct val="90000"/>
              </a:lnSpc>
              <a:spcBef>
                <a:spcPct val="20000"/>
              </a:spcBef>
            </a:pPr>
            <a:r>
              <a:rPr lang="en-US" b="1"/>
              <a:t>      It is also more difficult for cyclists to quickly change their path of travel in emergency situations. </a:t>
            </a:r>
            <a:endParaRPr lang="en-US" b="1">
              <a:solidFill>
                <a:srgbClr val="800000"/>
              </a:solidFill>
            </a:endParaRPr>
          </a:p>
        </p:txBody>
      </p:sp>
      <p:pic>
        <p:nvPicPr>
          <p:cNvPr id="76818" name="Picture 18"/>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800" y="533400"/>
            <a:ext cx="1066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819" name="Rectangle 19"/>
          <p:cNvSpPr>
            <a:spLocks noGrp="1" noChangeArrowheads="1"/>
          </p:cNvSpPr>
          <p:nvPr>
            <p:ph type="title"/>
          </p:nvPr>
        </p:nvSpPr>
        <p:spPr>
          <a:xfrm>
            <a:off x="0" y="0"/>
            <a:ext cx="1828800" cy="990600"/>
          </a:xfrm>
          <a:noFill/>
          <a:ln/>
        </p:spPr>
        <p:txBody>
          <a:bodyPr/>
          <a:lstStyle/>
          <a:p>
            <a:r>
              <a:rPr lang="en-US" sz="1400" b="1"/>
              <a:t>   Sharing the Road</a:t>
            </a:r>
            <a:br>
              <a:rPr lang="en-US" sz="1400" b="1"/>
            </a:br>
            <a:r>
              <a:rPr lang="en-US" sz="1000" b="1">
                <a:solidFill>
                  <a:srgbClr val="CC0000"/>
                </a:solidFill>
              </a:rPr>
              <a:t/>
            </a:r>
            <a:br>
              <a:rPr lang="en-US" sz="1000" b="1">
                <a:solidFill>
                  <a:srgbClr val="CC0000"/>
                </a:solidFill>
              </a:rPr>
            </a:br>
            <a:endParaRPr lang="en-US" sz="1000" b="1">
              <a:solidFill>
                <a:srgbClr val="CC000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6807"/>
                                        </p:tgtEl>
                                        <p:attrNameLst>
                                          <p:attrName>style.visibility</p:attrName>
                                        </p:attrNameLst>
                                      </p:cBhvr>
                                      <p:to>
                                        <p:strVal val="visible"/>
                                      </p:to>
                                    </p:set>
                                    <p:animEffect transition="in" filter="wipe(left)">
                                      <p:cBhvr>
                                        <p:cTn id="7" dur="500"/>
                                        <p:tgtEl>
                                          <p:spTgt spid="76807"/>
                                        </p:tgtEl>
                                      </p:cBhvr>
                                    </p:animEffect>
                                  </p:childTnLst>
                                </p:cTn>
                              </p:par>
                            </p:childTnLst>
                          </p:cTn>
                        </p:par>
                        <p:par>
                          <p:cTn id="8" fill="hold" nodeType="afterGroup">
                            <p:stCondLst>
                              <p:cond delay="500"/>
                            </p:stCondLst>
                            <p:childTnLst>
                              <p:par>
                                <p:cTn id="9" presetID="2" presetClass="entr" presetSubtype="3" fill="hold" nodeType="afterEffect">
                                  <p:stCondLst>
                                    <p:cond delay="0"/>
                                  </p:stCondLst>
                                  <p:childTnLst>
                                    <p:set>
                                      <p:cBhvr>
                                        <p:cTn id="10" dur="1" fill="hold">
                                          <p:stCondLst>
                                            <p:cond delay="0"/>
                                          </p:stCondLst>
                                        </p:cTn>
                                        <p:tgtEl>
                                          <p:spTgt spid="76813"/>
                                        </p:tgtEl>
                                        <p:attrNameLst>
                                          <p:attrName>style.visibility</p:attrName>
                                        </p:attrNameLst>
                                      </p:cBhvr>
                                      <p:to>
                                        <p:strVal val="visible"/>
                                      </p:to>
                                    </p:set>
                                    <p:anim calcmode="lin" valueType="num">
                                      <p:cBhvr additive="base">
                                        <p:cTn id="11" dur="1000" fill="hold"/>
                                        <p:tgtEl>
                                          <p:spTgt spid="76813"/>
                                        </p:tgtEl>
                                        <p:attrNameLst>
                                          <p:attrName>ppt_x</p:attrName>
                                        </p:attrNameLst>
                                      </p:cBhvr>
                                      <p:tavLst>
                                        <p:tav tm="0">
                                          <p:val>
                                            <p:strVal val="1+#ppt_w/2"/>
                                          </p:val>
                                        </p:tav>
                                        <p:tav tm="100000">
                                          <p:val>
                                            <p:strVal val="#ppt_x"/>
                                          </p:val>
                                        </p:tav>
                                      </p:tavLst>
                                    </p:anim>
                                    <p:anim calcmode="lin" valueType="num">
                                      <p:cBhvr additive="base">
                                        <p:cTn id="12" dur="1000" fill="hold"/>
                                        <p:tgtEl>
                                          <p:spTgt spid="76813"/>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6805"/>
                                        </p:tgtEl>
                                        <p:attrNameLst>
                                          <p:attrName>style.visibility</p:attrName>
                                        </p:attrNameLst>
                                      </p:cBhvr>
                                      <p:to>
                                        <p:strVal val="visible"/>
                                      </p:to>
                                    </p:set>
                                    <p:animEffect transition="in" filter="wipe(up)">
                                      <p:cBhvr>
                                        <p:cTn id="17" dur="500"/>
                                        <p:tgtEl>
                                          <p:spTgt spid="768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6810">
                                            <p:txEl>
                                              <p:pRg st="0" end="0"/>
                                            </p:txEl>
                                          </p:spTgt>
                                        </p:tgtEl>
                                        <p:attrNameLst>
                                          <p:attrName>style.visibility</p:attrName>
                                        </p:attrNameLst>
                                      </p:cBhvr>
                                      <p:to>
                                        <p:strVal val="visible"/>
                                      </p:to>
                                    </p:set>
                                    <p:animEffect transition="in" filter="wipe(up)">
                                      <p:cBhvr>
                                        <p:cTn id="22" dur="500"/>
                                        <p:tgtEl>
                                          <p:spTgt spid="76810">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6814">
                                            <p:txEl>
                                              <p:pRg st="0" end="0"/>
                                            </p:txEl>
                                          </p:spTgt>
                                        </p:tgtEl>
                                        <p:attrNameLst>
                                          <p:attrName>style.visibility</p:attrName>
                                        </p:attrNameLst>
                                      </p:cBhvr>
                                      <p:to>
                                        <p:strVal val="visible"/>
                                      </p:to>
                                    </p:set>
                                    <p:animEffect transition="in" filter="wipe(up)">
                                      <p:cBhvr>
                                        <p:cTn id="27" dur="500"/>
                                        <p:tgtEl>
                                          <p:spTgt spid="76814">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6814">
                                            <p:txEl>
                                              <p:pRg st="1" end="1"/>
                                            </p:txEl>
                                          </p:spTgt>
                                        </p:tgtEl>
                                        <p:attrNameLst>
                                          <p:attrName>style.visibility</p:attrName>
                                        </p:attrNameLst>
                                      </p:cBhvr>
                                      <p:to>
                                        <p:strVal val="visible"/>
                                      </p:to>
                                    </p:set>
                                    <p:animEffect transition="in" filter="wipe(up)">
                                      <p:cBhvr>
                                        <p:cTn id="32" dur="500"/>
                                        <p:tgtEl>
                                          <p:spTgt spid="768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5" grpId="0"/>
      <p:bldP spid="76807" grpId="0" animBg="1"/>
      <p:bldP spid="76810" grpId="0" build="p"/>
      <p:bldP spid="7681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0" y="2057400"/>
            <a:ext cx="4876800" cy="2819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2000"/>
              <a:t>     </a:t>
            </a:r>
            <a:endParaRPr lang="en-US" sz="2000" b="1">
              <a:solidFill>
                <a:srgbClr val="800000"/>
              </a:solidFill>
            </a:endParaRPr>
          </a:p>
        </p:txBody>
      </p:sp>
      <p:sp>
        <p:nvSpPr>
          <p:cNvPr id="77829" name="Rectangle 5"/>
          <p:cNvSpPr>
            <a:spLocks noChangeArrowheads="1"/>
          </p:cNvSpPr>
          <p:nvPr/>
        </p:nvSpPr>
        <p:spPr bwMode="auto">
          <a:xfrm>
            <a:off x="0" y="2438400"/>
            <a:ext cx="3886200" cy="1600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solidFill>
                  <a:schemeClr val="accent2"/>
                </a:solidFill>
              </a:rPr>
              <a:t>      </a:t>
            </a:r>
            <a:r>
              <a:rPr lang="en-US" b="1">
                <a:solidFill>
                  <a:srgbClr val="800000"/>
                </a:solidFill>
              </a:rPr>
              <a:t>Motorcycles are harder to see at night because they only have one taillight and usually only one headlight.</a:t>
            </a:r>
            <a:endParaRPr lang="en-US" b="1">
              <a:solidFill>
                <a:schemeClr val="accent2"/>
              </a:solidFill>
            </a:endParaRPr>
          </a:p>
        </p:txBody>
      </p:sp>
      <p:sp>
        <p:nvSpPr>
          <p:cNvPr id="77830" name="WordArt 6"/>
          <p:cNvSpPr>
            <a:spLocks noChangeArrowheads="1" noChangeShapeType="1" noTextEdit="1"/>
          </p:cNvSpPr>
          <p:nvPr/>
        </p:nvSpPr>
        <p:spPr bwMode="auto">
          <a:xfrm>
            <a:off x="2590800" y="533400"/>
            <a:ext cx="5130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2">
              <a:avLst>
                <a:gd name="adj1" fmla="val 13005"/>
                <a:gd name="adj2" fmla="val 0"/>
              </a:avLst>
            </a:prstTxWarp>
          </a:bodyPr>
          <a:lstStyle/>
          <a:p>
            <a:pPr algn="ctr"/>
            <a:r>
              <a:rPr lang="en-US" sz="3600" kern="10">
                <a:solidFill>
                  <a:srgbClr val="FF6600"/>
                </a:solidFill>
                <a:effectLst>
                  <a:outerShdw dist="17961" dir="2700000" algn="ctr" rotWithShape="0">
                    <a:schemeClr val="tx1">
                      <a:alpha val="80000"/>
                    </a:schemeClr>
                  </a:outerShdw>
                </a:effectLst>
                <a:latin typeface="Times New Roman"/>
                <a:cs typeface="Times New Roman"/>
              </a:rPr>
              <a:t>SHARING the ROAD with Motorcyles</a:t>
            </a:r>
          </a:p>
        </p:txBody>
      </p:sp>
      <p:sp>
        <p:nvSpPr>
          <p:cNvPr id="77831" name="WordArt 7"/>
          <p:cNvSpPr>
            <a:spLocks noChangeArrowheads="1" noChangeShapeType="1" noTextEdit="1"/>
          </p:cNvSpPr>
          <p:nvPr/>
        </p:nvSpPr>
        <p:spPr bwMode="auto">
          <a:xfrm>
            <a:off x="2209800" y="1524000"/>
            <a:ext cx="5410200" cy="304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CC00"/>
                </a:solidFill>
                <a:latin typeface="Arial Black"/>
              </a:rPr>
              <a:t>Passenger vehicle responsibilities in darkness</a:t>
            </a:r>
          </a:p>
        </p:txBody>
      </p:sp>
      <p:sp>
        <p:nvSpPr>
          <p:cNvPr id="77833" name="Rectangle 9"/>
          <p:cNvSpPr>
            <a:spLocks noChangeArrowheads="1"/>
          </p:cNvSpPr>
          <p:nvPr/>
        </p:nvSpPr>
        <p:spPr bwMode="auto">
          <a:xfrm>
            <a:off x="0" y="3733800"/>
            <a:ext cx="4191000" cy="2209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If you see a vehicle with one light coming toward you, drive as far to the right as possible. It could be a bicycle or motorcycle, but it could also be a car with a burnt-out headlight.</a:t>
            </a:r>
            <a:endParaRPr lang="en-US" b="1">
              <a:solidFill>
                <a:srgbClr val="800000"/>
              </a:solidFill>
            </a:endParaRPr>
          </a:p>
        </p:txBody>
      </p:sp>
      <p:sp>
        <p:nvSpPr>
          <p:cNvPr id="77836" name="Rectangle 12"/>
          <p:cNvSpPr>
            <a:spLocks noChangeArrowheads="1"/>
          </p:cNvSpPr>
          <p:nvPr/>
        </p:nvSpPr>
        <p:spPr bwMode="auto">
          <a:xfrm>
            <a:off x="304800" y="5943600"/>
            <a:ext cx="8382000" cy="762000"/>
          </a:xfrm>
          <a:prstGeom prst="rect">
            <a:avLst/>
          </a:prstGeom>
          <a:gradFill rotWithShape="1">
            <a:gsLst>
              <a:gs pos="0">
                <a:srgbClr val="008000"/>
              </a:gs>
              <a:gs pos="50000">
                <a:srgbClr val="FFFFFF"/>
              </a:gs>
              <a:gs pos="100000">
                <a:srgbClr val="008000"/>
              </a:gs>
            </a:gsLst>
            <a:lin ang="540000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b="1"/>
              <a:t>     </a:t>
            </a:r>
            <a:r>
              <a:rPr lang="en-US" b="1">
                <a:solidFill>
                  <a:srgbClr val="800000"/>
                </a:solidFill>
              </a:rPr>
              <a:t> One</a:t>
            </a:r>
            <a:r>
              <a:rPr lang="en-US" b="1"/>
              <a:t> </a:t>
            </a:r>
            <a:r>
              <a:rPr lang="en-US" b="1">
                <a:solidFill>
                  <a:srgbClr val="800000"/>
                </a:solidFill>
              </a:rPr>
              <a:t>final thought: </a:t>
            </a:r>
            <a:r>
              <a:rPr lang="en-US" b="1">
                <a:solidFill>
                  <a:schemeClr val="accent2"/>
                </a:solidFill>
              </a:rPr>
              <a:t>We all have to share the road together. Show respect, courtesy, and treat others the way you desire to be treated.</a:t>
            </a:r>
          </a:p>
        </p:txBody>
      </p:sp>
      <p:pic>
        <p:nvPicPr>
          <p:cNvPr id="77837" name="Picture 13" descr="j0160594"/>
          <p:cNvPicPr>
            <a:picLocks noChangeAspect="1" noChangeArrowheads="1"/>
          </p:cNvPicPr>
          <p:nvPr/>
        </p:nvPicPr>
        <p:blipFill>
          <a:blip r:embed="rId2" cstate="email">
            <a:lum bright="-18000"/>
            <a:extLst>
              <a:ext uri="{28A0092B-C50C-407E-A947-70E740481C1C}">
                <a14:useLocalDpi xmlns:a14="http://schemas.microsoft.com/office/drawing/2010/main"/>
              </a:ext>
            </a:extLst>
          </a:blip>
          <a:srcRect r="1616"/>
          <a:stretch>
            <a:fillRect/>
          </a:stretch>
        </p:blipFill>
        <p:spPr bwMode="auto">
          <a:xfrm>
            <a:off x="4953000" y="2209800"/>
            <a:ext cx="3733800" cy="3443288"/>
          </a:xfrm>
          <a:prstGeom prst="rect">
            <a:avLst/>
          </a:prstGeom>
          <a:noFill/>
          <a:ln w="571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7834" name="Picture 10"/>
          <p:cNvPicPr>
            <a:picLocks noChangeAspect="1" noChangeArrowheads="1"/>
          </p:cNvPicPr>
          <p:nvPr/>
        </p:nvPicPr>
        <p:blipFill>
          <a:blip r:embed="rId3" cstate="email">
            <a:lum bright="-24000"/>
            <a:extLst>
              <a:ext uri="{28A0092B-C50C-407E-A947-70E740481C1C}">
                <a14:useLocalDpi xmlns:a14="http://schemas.microsoft.com/office/drawing/2010/main"/>
              </a:ext>
            </a:extLst>
          </a:blip>
          <a:srcRect/>
          <a:stretch>
            <a:fillRect/>
          </a:stretch>
        </p:blipFill>
        <p:spPr bwMode="auto">
          <a:xfrm>
            <a:off x="6297613" y="4267200"/>
            <a:ext cx="4413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841" name="Picture 1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04800" y="533400"/>
            <a:ext cx="10668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842" name="Rectangle 18"/>
          <p:cNvSpPr>
            <a:spLocks noGrp="1" noChangeArrowheads="1"/>
          </p:cNvSpPr>
          <p:nvPr>
            <p:ph type="title"/>
          </p:nvPr>
        </p:nvSpPr>
        <p:spPr>
          <a:xfrm>
            <a:off x="0" y="0"/>
            <a:ext cx="1828800" cy="990600"/>
          </a:xfrm>
          <a:noFill/>
          <a:ln/>
        </p:spPr>
        <p:txBody>
          <a:bodyPr/>
          <a:lstStyle/>
          <a:p>
            <a:r>
              <a:rPr lang="en-US" sz="1400" b="1"/>
              <a:t>   Sharing the Road</a:t>
            </a:r>
            <a:br>
              <a:rPr lang="en-US" sz="1400" b="1"/>
            </a:br>
            <a:r>
              <a:rPr lang="en-US" sz="1000" b="1">
                <a:solidFill>
                  <a:srgbClr val="CC0000"/>
                </a:solidFill>
              </a:rPr>
              <a:t/>
            </a:r>
            <a:br>
              <a:rPr lang="en-US" sz="1000" b="1">
                <a:solidFill>
                  <a:srgbClr val="CC0000"/>
                </a:solidFill>
              </a:rPr>
            </a:br>
            <a:endParaRPr lang="en-US" sz="1000" b="1">
              <a:solidFill>
                <a:srgbClr val="CC000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7831"/>
                                        </p:tgtEl>
                                        <p:attrNameLst>
                                          <p:attrName>style.visibility</p:attrName>
                                        </p:attrNameLst>
                                      </p:cBhvr>
                                      <p:to>
                                        <p:strVal val="visible"/>
                                      </p:to>
                                    </p:set>
                                    <p:animEffect transition="in" filter="wipe(left)">
                                      <p:cBhvr>
                                        <p:cTn id="7" dur="500"/>
                                        <p:tgtEl>
                                          <p:spTgt spid="778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7829"/>
                                        </p:tgtEl>
                                        <p:attrNameLst>
                                          <p:attrName>style.visibility</p:attrName>
                                        </p:attrNameLst>
                                      </p:cBhvr>
                                      <p:to>
                                        <p:strVal val="visible"/>
                                      </p:to>
                                    </p:set>
                                    <p:animEffect transition="in" filter="wipe(up)">
                                      <p:cBhvr>
                                        <p:cTn id="12" dur="500"/>
                                        <p:tgtEl>
                                          <p:spTgt spid="778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7833">
                                            <p:txEl>
                                              <p:pRg st="0" end="0"/>
                                            </p:txEl>
                                          </p:spTgt>
                                        </p:tgtEl>
                                        <p:attrNameLst>
                                          <p:attrName>style.visibility</p:attrName>
                                        </p:attrNameLst>
                                      </p:cBhvr>
                                      <p:to>
                                        <p:strVal val="visible"/>
                                      </p:to>
                                    </p:set>
                                    <p:animEffect transition="in" filter="wipe(up)">
                                      <p:cBhvr>
                                        <p:cTn id="17" dur="500"/>
                                        <p:tgtEl>
                                          <p:spTgt spid="7783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272" fill="hold" grpId="1" nodeType="clickEffect">
                                  <p:stCondLst>
                                    <p:cond delay="0"/>
                                  </p:stCondLst>
                                  <p:childTnLst>
                                    <p:set>
                                      <p:cBhvr>
                                        <p:cTn id="21" dur="1" fill="hold">
                                          <p:stCondLst>
                                            <p:cond delay="0"/>
                                          </p:stCondLst>
                                        </p:cTn>
                                        <p:tgtEl>
                                          <p:spTgt spid="77836">
                                            <p:bg/>
                                          </p:spTgt>
                                        </p:tgtEl>
                                        <p:attrNameLst>
                                          <p:attrName>style.visibility</p:attrName>
                                        </p:attrNameLst>
                                      </p:cBhvr>
                                      <p:to>
                                        <p:strVal val="visible"/>
                                      </p:to>
                                    </p:set>
                                    <p:anim calcmode="lin" valueType="num">
                                      <p:cBhvr>
                                        <p:cTn id="22" dur="1000" fill="hold"/>
                                        <p:tgtEl>
                                          <p:spTgt spid="77836">
                                            <p:bg/>
                                          </p:spTgt>
                                        </p:tgtEl>
                                        <p:attrNameLst>
                                          <p:attrName>ppt_w</p:attrName>
                                        </p:attrNameLst>
                                      </p:cBhvr>
                                      <p:tavLst>
                                        <p:tav tm="0">
                                          <p:val>
                                            <p:strVal val="2/3*#ppt_w"/>
                                          </p:val>
                                        </p:tav>
                                        <p:tav tm="100000">
                                          <p:val>
                                            <p:strVal val="#ppt_w"/>
                                          </p:val>
                                        </p:tav>
                                      </p:tavLst>
                                    </p:anim>
                                    <p:anim calcmode="lin" valueType="num">
                                      <p:cBhvr>
                                        <p:cTn id="23" dur="1000" fill="hold"/>
                                        <p:tgtEl>
                                          <p:spTgt spid="77836">
                                            <p:bg/>
                                          </p:spTgt>
                                        </p:tgtEl>
                                        <p:attrNameLst>
                                          <p:attrName>ppt_h</p:attrName>
                                        </p:attrNameLst>
                                      </p:cBhvr>
                                      <p:tavLst>
                                        <p:tav tm="0">
                                          <p:val>
                                            <p:strVal val="2/3*#ppt_h"/>
                                          </p:val>
                                        </p:tav>
                                        <p:tav tm="100000">
                                          <p:val>
                                            <p:strVal val="#ppt_h"/>
                                          </p:val>
                                        </p:tav>
                                      </p:tavLst>
                                    </p:anim>
                                  </p:childTnLst>
                                </p:cTn>
                              </p:par>
                              <p:par>
                                <p:cTn id="24" presetID="23" presetClass="entr" presetSubtype="272" fill="hold" grpId="1" nodeType="withEffect">
                                  <p:stCondLst>
                                    <p:cond delay="0"/>
                                  </p:stCondLst>
                                  <p:childTnLst>
                                    <p:set>
                                      <p:cBhvr>
                                        <p:cTn id="25" dur="1" fill="hold">
                                          <p:stCondLst>
                                            <p:cond delay="0"/>
                                          </p:stCondLst>
                                        </p:cTn>
                                        <p:tgtEl>
                                          <p:spTgt spid="77836">
                                            <p:txEl>
                                              <p:pRg st="0" end="0"/>
                                            </p:txEl>
                                          </p:spTgt>
                                        </p:tgtEl>
                                        <p:attrNameLst>
                                          <p:attrName>style.visibility</p:attrName>
                                        </p:attrNameLst>
                                      </p:cBhvr>
                                      <p:to>
                                        <p:strVal val="visible"/>
                                      </p:to>
                                    </p:set>
                                    <p:anim calcmode="lin" valueType="num">
                                      <p:cBhvr>
                                        <p:cTn id="26" dur="1000" fill="hold"/>
                                        <p:tgtEl>
                                          <p:spTgt spid="77836">
                                            <p:txEl>
                                              <p:pRg st="0" end="0"/>
                                            </p:txEl>
                                          </p:spTgt>
                                        </p:tgtEl>
                                        <p:attrNameLst>
                                          <p:attrName>ppt_w</p:attrName>
                                        </p:attrNameLst>
                                      </p:cBhvr>
                                      <p:tavLst>
                                        <p:tav tm="0">
                                          <p:val>
                                            <p:strVal val="2/3*#ppt_w"/>
                                          </p:val>
                                        </p:tav>
                                        <p:tav tm="100000">
                                          <p:val>
                                            <p:strVal val="#ppt_w"/>
                                          </p:val>
                                        </p:tav>
                                      </p:tavLst>
                                    </p:anim>
                                    <p:anim calcmode="lin" valueType="num">
                                      <p:cBhvr>
                                        <p:cTn id="27" dur="1000" fill="hold"/>
                                        <p:tgtEl>
                                          <p:spTgt spid="77836">
                                            <p:txEl>
                                              <p:pRg st="0" end="0"/>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P spid="77831" grpId="0" animBg="1"/>
      <p:bldP spid="77833" grpId="0" build="p"/>
      <p:bldP spid="77836" grpId="1"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ChangeArrowheads="1"/>
          </p:cNvSpPr>
          <p:nvPr/>
        </p:nvSpPr>
        <p:spPr bwMode="auto">
          <a:xfrm>
            <a:off x="2438400" y="6096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i="1"/>
              <a:t>SHARING the ROAD with SLOW MOVING VEHICLES</a:t>
            </a:r>
          </a:p>
        </p:txBody>
      </p:sp>
      <p:pic>
        <p:nvPicPr>
          <p:cNvPr id="88069"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0" y="1524000"/>
            <a:ext cx="1828800" cy="155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070"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 y="5019675"/>
            <a:ext cx="1752600" cy="144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071"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971800" y="4953000"/>
            <a:ext cx="33528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072" name="Picture 8"/>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34200" y="5040313"/>
            <a:ext cx="15240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073" name="Picture 9"/>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81000" y="1219200"/>
            <a:ext cx="1628775"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8074" name="Rectangle 10"/>
          <p:cNvSpPr>
            <a:spLocks noChangeArrowheads="1"/>
          </p:cNvSpPr>
          <p:nvPr/>
        </p:nvSpPr>
        <p:spPr bwMode="auto">
          <a:xfrm>
            <a:off x="2286000" y="2590800"/>
            <a:ext cx="4495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a:t>
            </a:r>
            <a:r>
              <a:rPr lang="en-US" sz="2000" b="1">
                <a:solidFill>
                  <a:schemeClr val="accent2"/>
                </a:solidFill>
              </a:rPr>
              <a:t>Some vehicles have difficulty keeping up with the speed of traffic. Examples include:</a:t>
            </a:r>
          </a:p>
          <a:p>
            <a:pPr marL="342900" indent="-342900" eaLnBrk="0" hangingPunct="0">
              <a:lnSpc>
                <a:spcPct val="90000"/>
              </a:lnSpc>
              <a:spcBef>
                <a:spcPct val="20000"/>
              </a:spcBef>
            </a:pPr>
            <a:r>
              <a:rPr lang="en-US" sz="2000" b="1"/>
              <a:t>     (a) horse-drawn carriages, (b) construction equipment, (c) farm tractors, and (d) old historical vehicles. </a:t>
            </a:r>
            <a:endParaRPr lang="en-US" sz="2000" b="1">
              <a:solidFill>
                <a:srgbClr val="CC0000"/>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8074">
                                            <p:txEl>
                                              <p:pRg st="0" end="0"/>
                                            </p:txEl>
                                          </p:spTgt>
                                        </p:tgtEl>
                                        <p:attrNameLst>
                                          <p:attrName>style.visibility</p:attrName>
                                        </p:attrNameLst>
                                      </p:cBhvr>
                                      <p:to>
                                        <p:strVal val="visible"/>
                                      </p:to>
                                    </p:set>
                                    <p:animEffect transition="in" filter="wipe(up)">
                                      <p:cBhvr>
                                        <p:cTn id="7" dur="500"/>
                                        <p:tgtEl>
                                          <p:spTgt spid="880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8074">
                                            <p:txEl>
                                              <p:pRg st="1" end="1"/>
                                            </p:txEl>
                                          </p:spTgt>
                                        </p:tgtEl>
                                        <p:attrNameLst>
                                          <p:attrName>style.visibility</p:attrName>
                                        </p:attrNameLst>
                                      </p:cBhvr>
                                      <p:to>
                                        <p:strVal val="visible"/>
                                      </p:to>
                                    </p:set>
                                    <p:animEffect transition="in" filter="wipe(up)">
                                      <p:cBhvr>
                                        <p:cTn id="12" dur="500"/>
                                        <p:tgtEl>
                                          <p:spTgt spid="880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ChangeArrowheads="1"/>
          </p:cNvSpPr>
          <p:nvPr/>
        </p:nvSpPr>
        <p:spPr bwMode="auto">
          <a:xfrm>
            <a:off x="2438400" y="6096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i="1"/>
              <a:t>SHARING the ROAD with SLOW MOVING VEHICLES</a:t>
            </a:r>
          </a:p>
        </p:txBody>
      </p:sp>
      <p:pic>
        <p:nvPicPr>
          <p:cNvPr id="89093"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0" y="1524000"/>
            <a:ext cx="1828800" cy="155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094"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 y="5019675"/>
            <a:ext cx="1752600" cy="144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095"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971800" y="4953000"/>
            <a:ext cx="33528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096" name="Picture 8"/>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34200" y="5040313"/>
            <a:ext cx="15240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097" name="Picture 9"/>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81000" y="1219200"/>
            <a:ext cx="1628775"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098" name="Rectangle 10"/>
          <p:cNvSpPr>
            <a:spLocks noChangeArrowheads="1"/>
          </p:cNvSpPr>
          <p:nvPr/>
        </p:nvSpPr>
        <p:spPr bwMode="auto">
          <a:xfrm>
            <a:off x="2286000" y="2590800"/>
            <a:ext cx="4495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a:t>
            </a:r>
            <a:r>
              <a:rPr lang="en-US" sz="2000" b="1">
                <a:solidFill>
                  <a:srgbClr val="CC0000"/>
                </a:solidFill>
              </a:rPr>
              <a:t>Slow moving vehicles may have orange colored triangle signs on their back to warn you that they are traveling slower than other traffic.</a:t>
            </a:r>
          </a:p>
          <a:p>
            <a:pPr marL="342900" indent="-342900" eaLnBrk="0" hangingPunct="0">
              <a:lnSpc>
                <a:spcPct val="90000"/>
              </a:lnSpc>
              <a:spcBef>
                <a:spcPct val="20000"/>
              </a:spcBef>
            </a:pPr>
            <a:r>
              <a:rPr lang="en-US" sz="2000" b="1">
                <a:solidFill>
                  <a:schemeClr val="accent2"/>
                </a:solidFill>
              </a:rPr>
              <a:t>     You should adjust you speed or lane position before reaching them.</a:t>
            </a:r>
            <a:endParaRPr lang="en-US" sz="2000" b="1">
              <a:solidFill>
                <a:srgbClr val="CC0000"/>
              </a:solidFill>
            </a:endParaRPr>
          </a:p>
        </p:txBody>
      </p:sp>
      <p:pic>
        <p:nvPicPr>
          <p:cNvPr id="89099" name="Picture 11"/>
          <p:cNvPicPr>
            <a:picLocks noChangeAspect="1" noChangeArrowheads="1"/>
          </p:cNvPicPr>
          <p:nvPr/>
        </p:nvPicPr>
        <p:blipFill>
          <a:blip r:embed="rId7" cstate="email">
            <a:lum bright="20000"/>
            <a:extLst>
              <a:ext uri="{28A0092B-C50C-407E-A947-70E740481C1C}">
                <a14:useLocalDpi xmlns:a14="http://schemas.microsoft.com/office/drawing/2010/main"/>
              </a:ext>
            </a:extLst>
          </a:blip>
          <a:srcRect/>
          <a:stretch>
            <a:fillRect/>
          </a:stretch>
        </p:blipFill>
        <p:spPr bwMode="auto">
          <a:xfrm>
            <a:off x="7010400" y="3505200"/>
            <a:ext cx="1219200" cy="104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3000"/>
                                  </p:stCondLst>
                                  <p:childTnLst>
                                    <p:set>
                                      <p:cBhvr>
                                        <p:cTn id="6" dur="1" fill="hold">
                                          <p:stCondLst>
                                            <p:cond delay="0"/>
                                          </p:stCondLst>
                                        </p:cTn>
                                        <p:tgtEl>
                                          <p:spTgt spid="89099"/>
                                        </p:tgtEl>
                                        <p:attrNameLst>
                                          <p:attrName>style.visibility</p:attrName>
                                        </p:attrNameLst>
                                      </p:cBhvr>
                                      <p:to>
                                        <p:strVal val="visible"/>
                                      </p:to>
                                    </p:set>
                                    <p:animEffect transition="in" filter="dissolve">
                                      <p:cBhvr>
                                        <p:cTn id="7" dur="500"/>
                                        <p:tgtEl>
                                          <p:spTgt spid="89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ChangeArrowheads="1"/>
          </p:cNvSpPr>
          <p:nvPr/>
        </p:nvSpPr>
        <p:spPr bwMode="auto">
          <a:xfrm>
            <a:off x="2438400" y="6096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i="1"/>
              <a:t>SHARING the ROAD with SLOW MOVING VEHICLES</a:t>
            </a:r>
          </a:p>
        </p:txBody>
      </p:sp>
      <p:pic>
        <p:nvPicPr>
          <p:cNvPr id="90117" name="Picture 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0" y="1524000"/>
            <a:ext cx="1828800" cy="155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118"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 y="5019675"/>
            <a:ext cx="1752600" cy="144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119"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971800" y="4953000"/>
            <a:ext cx="33528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120" name="Picture 8"/>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34200" y="5040313"/>
            <a:ext cx="1524000"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121" name="Picture 9"/>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81000" y="1219200"/>
            <a:ext cx="1628775"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0122" name="Rectangle 10"/>
          <p:cNvSpPr>
            <a:spLocks noChangeArrowheads="1"/>
          </p:cNvSpPr>
          <p:nvPr/>
        </p:nvSpPr>
        <p:spPr bwMode="auto">
          <a:xfrm>
            <a:off x="2209800" y="1981200"/>
            <a:ext cx="47244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a:t>
            </a:r>
            <a:r>
              <a:rPr lang="en-US" sz="2000" b="1">
                <a:solidFill>
                  <a:schemeClr val="accent2"/>
                </a:solidFill>
              </a:rPr>
              <a:t>Some vehicles, like garbage trucks make frequent stops. They may have a sign indicating this. Do not follow these vehicles too closely and prepared to stop.</a:t>
            </a:r>
          </a:p>
          <a:p>
            <a:pPr marL="342900" indent="-342900" eaLnBrk="0" hangingPunct="0">
              <a:lnSpc>
                <a:spcPct val="90000"/>
              </a:lnSpc>
              <a:spcBef>
                <a:spcPct val="20000"/>
              </a:spcBef>
            </a:pPr>
            <a:r>
              <a:rPr lang="en-US" sz="2000" b="1">
                <a:solidFill>
                  <a:srgbClr val="CC0000"/>
                </a:solidFill>
              </a:rPr>
              <a:t>     Watch for large trucks and small, under-powered cars, because on long or steep hills they lose power quickly. When entering traffic they take longer to get up to speed.</a:t>
            </a: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0" y="2743200"/>
            <a:ext cx="5562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Emergency vehicles include:</a:t>
            </a:r>
            <a:r>
              <a:rPr lang="en-US" sz="2000" b="1">
                <a:solidFill>
                  <a:schemeClr val="accent2"/>
                </a:solidFill>
              </a:rPr>
              <a:t> ambulances, law enforcement, fire fighting, forestry, lifeguard, and other rescue and lifesaving vehicles.</a:t>
            </a:r>
          </a:p>
          <a:p>
            <a:pPr marL="342900" indent="-342900" eaLnBrk="0" hangingPunct="0">
              <a:lnSpc>
                <a:spcPct val="90000"/>
              </a:lnSpc>
              <a:spcBef>
                <a:spcPct val="20000"/>
              </a:spcBef>
            </a:pPr>
            <a:r>
              <a:rPr lang="en-US" sz="2000" b="1">
                <a:solidFill>
                  <a:schemeClr val="accent2"/>
                </a:solidFill>
              </a:rPr>
              <a:t>     </a:t>
            </a:r>
            <a:r>
              <a:rPr lang="en-US" sz="2000" b="1">
                <a:solidFill>
                  <a:srgbClr val="CC0000"/>
                </a:solidFill>
              </a:rPr>
              <a:t>When you encounter them on the roadway, be courteous. Act like you would want other drivers to act if you were the one who needed help.</a:t>
            </a:r>
          </a:p>
          <a:p>
            <a:pPr marL="342900" indent="-342900" eaLnBrk="0" hangingPunct="0">
              <a:lnSpc>
                <a:spcPct val="90000"/>
              </a:lnSpc>
              <a:spcBef>
                <a:spcPct val="20000"/>
              </a:spcBef>
            </a:pPr>
            <a:r>
              <a:rPr lang="en-US" sz="2000" b="1">
                <a:solidFill>
                  <a:schemeClr val="accent2"/>
                </a:solidFill>
              </a:rPr>
              <a:t>     When responding to a call, they will have at least one lighted red lamp and sound a siren. They may also flash white, red, yellow, and blue lights.</a:t>
            </a:r>
            <a:endParaRPr lang="en-US" sz="2000" b="1">
              <a:solidFill>
                <a:srgbClr val="CC0000"/>
              </a:solidFill>
            </a:endParaRPr>
          </a:p>
        </p:txBody>
      </p:sp>
      <p:sp>
        <p:nvSpPr>
          <p:cNvPr id="91141" name="Rectangle 5"/>
          <p:cNvSpPr>
            <a:spLocks noChangeArrowheads="1"/>
          </p:cNvSpPr>
          <p:nvPr/>
        </p:nvSpPr>
        <p:spPr bwMode="auto">
          <a:xfrm>
            <a:off x="5638800" y="2819400"/>
            <a:ext cx="29718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You must yield the right of way to a police car, fire engine, ambulance or other emergency vehicle using a siren or red light.</a:t>
            </a:r>
          </a:p>
        </p:txBody>
      </p:sp>
      <p:sp>
        <p:nvSpPr>
          <p:cNvPr id="91142" name="Rectangle 6"/>
          <p:cNvSpPr>
            <a:spLocks noChangeArrowheads="1"/>
          </p:cNvSpPr>
          <p:nvPr/>
        </p:nvSpPr>
        <p:spPr bwMode="auto">
          <a:xfrm>
            <a:off x="2438400" y="6096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i="1"/>
              <a:t>SHARING the ROAD with EMERGENCY VEHICLES</a:t>
            </a:r>
          </a:p>
        </p:txBody>
      </p:sp>
      <p:pic>
        <p:nvPicPr>
          <p:cNvPr id="91143" name="SN013159.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6">
            <a:extLst>
              <a:ext uri="{28A0092B-C50C-407E-A947-70E740481C1C}">
                <a14:useLocalDpi xmlns:a14="http://schemas.microsoft.com/office/drawing/2010/main" val="0"/>
              </a:ext>
            </a:extLst>
          </a:blip>
          <a:srcRect/>
          <a:stretch>
            <a:fillRect/>
          </a:stretch>
        </p:blipFill>
        <p:spPr bwMode="auto">
          <a:xfrm>
            <a:off x="1447800" y="167640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91144" name="SN013160.wav">
            <a:hlinkClick r:id="" action="ppaction://media"/>
          </p:cNvPr>
          <p:cNvPicPr>
            <a:picLocks noChangeAspect="1" noChangeArrowheads="1"/>
          </p:cNvPicPr>
          <p:nvPr>
            <a:audioFile r:link="rId4"/>
            <p:extLst>
              <p:ext uri="{DAA4B4D4-6D71-4841-9C94-3DE7FCFB9230}">
                <p14:media xmlns:p14="http://schemas.microsoft.com/office/powerpoint/2010/main" r:embed="rId3"/>
              </p:ext>
            </p:extLst>
          </p:nvPr>
        </p:nvPicPr>
        <p:blipFill>
          <a:blip r:embed="rId6">
            <a:extLst>
              <a:ext uri="{28A0092B-C50C-407E-A947-70E740481C1C}">
                <a14:useLocalDpi xmlns:a14="http://schemas.microsoft.com/office/drawing/2010/main" val="0"/>
              </a:ext>
            </a:extLst>
          </a:blip>
          <a:srcRect/>
          <a:stretch>
            <a:fillRect/>
          </a:stretch>
        </p:blipFill>
        <p:spPr bwMode="auto">
          <a:xfrm>
            <a:off x="990600" y="175260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91145" name="Picture 9"/>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858000" y="5029200"/>
            <a:ext cx="1752600" cy="139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146" name="Picture 10"/>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304800" y="1371600"/>
            <a:ext cx="20574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147" name="Picture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7086600" y="1219200"/>
            <a:ext cx="1622425"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1140">
                                            <p:txEl>
                                              <p:pRg st="0" end="0"/>
                                            </p:txEl>
                                          </p:spTgt>
                                        </p:tgtEl>
                                        <p:attrNameLst>
                                          <p:attrName>style.visibility</p:attrName>
                                        </p:attrNameLst>
                                      </p:cBhvr>
                                      <p:to>
                                        <p:strVal val="visible"/>
                                      </p:to>
                                    </p:set>
                                    <p:animEffect transition="in" filter="wipe(up)">
                                      <p:cBhvr>
                                        <p:cTn id="7" dur="500"/>
                                        <p:tgtEl>
                                          <p:spTgt spid="911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1140">
                                            <p:txEl>
                                              <p:pRg st="1" end="1"/>
                                            </p:txEl>
                                          </p:spTgt>
                                        </p:tgtEl>
                                        <p:attrNameLst>
                                          <p:attrName>style.visibility</p:attrName>
                                        </p:attrNameLst>
                                      </p:cBhvr>
                                      <p:to>
                                        <p:strVal val="visible"/>
                                      </p:to>
                                    </p:set>
                                    <p:animEffect transition="in" filter="wipe(up)">
                                      <p:cBhvr>
                                        <p:cTn id="12" dur="500"/>
                                        <p:tgtEl>
                                          <p:spTgt spid="9114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1140">
                                            <p:txEl>
                                              <p:pRg st="2" end="2"/>
                                            </p:txEl>
                                          </p:spTgt>
                                        </p:tgtEl>
                                        <p:attrNameLst>
                                          <p:attrName>style.visibility</p:attrName>
                                        </p:attrNameLst>
                                      </p:cBhvr>
                                      <p:to>
                                        <p:strVal val="visible"/>
                                      </p:to>
                                    </p:set>
                                    <p:animEffect transition="in" filter="wipe(up)">
                                      <p:cBhvr>
                                        <p:cTn id="17" dur="500"/>
                                        <p:tgtEl>
                                          <p:spTgt spid="9114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1141"/>
                                        </p:tgtEl>
                                        <p:attrNameLst>
                                          <p:attrName>style.visibility</p:attrName>
                                        </p:attrNameLst>
                                      </p:cBhvr>
                                      <p:to>
                                        <p:strVal val="visible"/>
                                      </p:to>
                                    </p:set>
                                    <p:animEffect transition="in" filter="wipe(up)">
                                      <p:cBhvr>
                                        <p:cTn id="22" dur="500"/>
                                        <p:tgtEl>
                                          <p:spTgt spid="91141"/>
                                        </p:tgtEl>
                                      </p:cBhvr>
                                    </p:animEffect>
                                  </p:childTnLst>
                                </p:cTn>
                              </p:par>
                            </p:childTnLst>
                          </p:cTn>
                        </p:par>
                        <p:par>
                          <p:cTn id="23" fill="hold" nodeType="afterGroup">
                            <p:stCondLst>
                              <p:cond delay="500"/>
                            </p:stCondLst>
                            <p:childTnLst>
                              <p:par>
                                <p:cTn id="24" presetID="1" presetClass="mediacall" presetSubtype="0" fill="hold" nodeType="afterEffect">
                                  <p:stCondLst>
                                    <p:cond delay="0"/>
                                  </p:stCondLst>
                                  <p:childTnLst>
                                    <p:cmd type="call" cmd="playFrom(0.0)">
                                      <p:cBhvr>
                                        <p:cTn id="25" dur="2313" fill="hold"/>
                                        <p:tgtEl>
                                          <p:spTgt spid="91143"/>
                                        </p:tgtEl>
                                      </p:cBhvr>
                                    </p:cmd>
                                  </p:childTnLst>
                                </p:cTn>
                              </p:par>
                            </p:childTnLst>
                          </p:cTn>
                        </p:par>
                        <p:par>
                          <p:cTn id="26" fill="hold" nodeType="afterGroup">
                            <p:stCondLst>
                              <p:cond delay="2813"/>
                            </p:stCondLst>
                            <p:childTnLst>
                              <p:par>
                                <p:cTn id="27" presetID="1" presetClass="mediacall" presetSubtype="0" fill="hold" nodeType="afterEffect">
                                  <p:stCondLst>
                                    <p:cond delay="0"/>
                                  </p:stCondLst>
                                  <p:childTnLst>
                                    <p:cmd type="call" cmd="playFrom(0.0)">
                                      <p:cBhvr>
                                        <p:cTn id="28" dur="4490" fill="hold"/>
                                        <p:tgtEl>
                                          <p:spTgt spid="9114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9" fill="hold" display="0">
                  <p:stCondLst>
                    <p:cond delay="indefinite"/>
                  </p:stCondLst>
                  <p:endCondLst>
                    <p:cond evt="onPrev" delay="0">
                      <p:tgtEl>
                        <p:sldTgt/>
                      </p:tgtEl>
                    </p:cond>
                    <p:cond evt="onStopAudio" delay="0">
                      <p:tgtEl>
                        <p:sldTgt/>
                      </p:tgtEl>
                    </p:cond>
                  </p:endCondLst>
                </p:cTn>
                <p:tgtEl>
                  <p:spTgt spid="91143"/>
                </p:tgtEl>
              </p:cMediaNode>
            </p:audio>
            <p:audio>
              <p:cMediaNode>
                <p:cTn id="30" fill="hold" display="0">
                  <p:stCondLst>
                    <p:cond delay="indefinite"/>
                  </p:stCondLst>
                  <p:endCondLst>
                    <p:cond evt="onPrev" delay="0">
                      <p:tgtEl>
                        <p:sldTgt/>
                      </p:tgtEl>
                    </p:cond>
                    <p:cond evt="onStopAudio" delay="0">
                      <p:tgtEl>
                        <p:sldTgt/>
                      </p:tgtEl>
                    </p:cond>
                  </p:endCondLst>
                </p:cTn>
                <p:tgtEl>
                  <p:spTgt spid="91144"/>
                </p:tgtEl>
              </p:cMediaNode>
            </p:audio>
          </p:childTnLst>
        </p:cTn>
      </p:par>
    </p:tnLst>
    <p:bldLst>
      <p:bldP spid="91140" grpId="0" build="p" autoUpdateAnimBg="0"/>
      <p:bldP spid="9114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ChangeArrowheads="1"/>
          </p:cNvSpPr>
          <p:nvPr/>
        </p:nvSpPr>
        <p:spPr bwMode="auto">
          <a:xfrm>
            <a:off x="0" y="2743200"/>
            <a:ext cx="4800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a:t>
            </a:r>
            <a:r>
              <a:rPr lang="en-US" sz="2000" b="1">
                <a:solidFill>
                  <a:schemeClr val="accent2"/>
                </a:solidFill>
              </a:rPr>
              <a:t>When you are driving be alert for the lights and siren of approaching emergency vehicles. Do not play your sound system so loud as to not hear them.</a:t>
            </a:r>
          </a:p>
          <a:p>
            <a:pPr marL="342900" indent="-342900" eaLnBrk="0" hangingPunct="0">
              <a:lnSpc>
                <a:spcPct val="90000"/>
              </a:lnSpc>
              <a:spcBef>
                <a:spcPct val="20000"/>
              </a:spcBef>
            </a:pPr>
            <a:r>
              <a:rPr lang="en-US" sz="2000" b="1"/>
              <a:t>     If you hear sirens but do not see the emergency vehicle, slow down and be prepared to stop. Do not panic. Scan the roadway and your mirrors. Approach intersections with caution – the emergency vehicle may be approaching quickly from a side street.</a:t>
            </a:r>
            <a:endParaRPr lang="en-US" sz="2000" b="1">
              <a:solidFill>
                <a:srgbClr val="CC0000"/>
              </a:solidFill>
            </a:endParaRPr>
          </a:p>
        </p:txBody>
      </p:sp>
      <p:sp>
        <p:nvSpPr>
          <p:cNvPr id="92165" name="Rectangle 5"/>
          <p:cNvSpPr>
            <a:spLocks noChangeArrowheads="1"/>
          </p:cNvSpPr>
          <p:nvPr/>
        </p:nvSpPr>
        <p:spPr bwMode="auto">
          <a:xfrm>
            <a:off x="4724400" y="2438400"/>
            <a:ext cx="41148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Your responsibility is to pull over as far to the right as possible and stop until they have passed. It does not matter which side of the road it is approaching from.</a:t>
            </a:r>
          </a:p>
          <a:p>
            <a:pPr marL="342900" indent="-342900" eaLnBrk="0" hangingPunct="0">
              <a:lnSpc>
                <a:spcPct val="90000"/>
              </a:lnSpc>
              <a:spcBef>
                <a:spcPct val="20000"/>
              </a:spcBef>
            </a:pPr>
            <a:r>
              <a:rPr lang="en-US" sz="2000" b="1"/>
              <a:t>     </a:t>
            </a:r>
            <a:r>
              <a:rPr lang="en-US" sz="2000" b="1">
                <a:solidFill>
                  <a:srgbClr val="CC0000"/>
                </a:solidFill>
              </a:rPr>
              <a:t>You should not stop in the middle of an intersection. Continue through and then pull over.</a:t>
            </a:r>
          </a:p>
        </p:txBody>
      </p:sp>
      <p:sp>
        <p:nvSpPr>
          <p:cNvPr id="92166" name="Rectangle 6"/>
          <p:cNvSpPr>
            <a:spLocks noChangeArrowheads="1"/>
          </p:cNvSpPr>
          <p:nvPr/>
        </p:nvSpPr>
        <p:spPr bwMode="auto">
          <a:xfrm>
            <a:off x="2438400" y="6096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i="1"/>
              <a:t>SHARING the ROAD with EMERGENCY VEHICLES</a:t>
            </a:r>
          </a:p>
        </p:txBody>
      </p:sp>
      <p:pic>
        <p:nvPicPr>
          <p:cNvPr id="92167" name="Picture 7"/>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0" y="5029200"/>
            <a:ext cx="1752600" cy="139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68" name="Picture 8"/>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1371600"/>
            <a:ext cx="20574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69" name="Picture 9"/>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86600" y="1219200"/>
            <a:ext cx="1622425"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164">
                                            <p:txEl>
                                              <p:pRg st="0" end="0"/>
                                            </p:txEl>
                                          </p:spTgt>
                                        </p:tgtEl>
                                        <p:attrNameLst>
                                          <p:attrName>style.visibility</p:attrName>
                                        </p:attrNameLst>
                                      </p:cBhvr>
                                      <p:to>
                                        <p:strVal val="visible"/>
                                      </p:to>
                                    </p:set>
                                    <p:animEffect transition="in" filter="wipe(up)">
                                      <p:cBhvr>
                                        <p:cTn id="7" dur="500"/>
                                        <p:tgtEl>
                                          <p:spTgt spid="921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164">
                                            <p:txEl>
                                              <p:pRg st="1" end="1"/>
                                            </p:txEl>
                                          </p:spTgt>
                                        </p:tgtEl>
                                        <p:attrNameLst>
                                          <p:attrName>style.visibility</p:attrName>
                                        </p:attrNameLst>
                                      </p:cBhvr>
                                      <p:to>
                                        <p:strVal val="visible"/>
                                      </p:to>
                                    </p:set>
                                    <p:animEffect transition="in" filter="wipe(up)">
                                      <p:cBhvr>
                                        <p:cTn id="12" dur="500"/>
                                        <p:tgtEl>
                                          <p:spTgt spid="9216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2165"/>
                                        </p:tgtEl>
                                        <p:attrNameLst>
                                          <p:attrName>style.visibility</p:attrName>
                                        </p:attrNameLst>
                                      </p:cBhvr>
                                      <p:to>
                                        <p:strVal val="visible"/>
                                      </p:to>
                                    </p:set>
                                    <p:animEffect transition="in" filter="wipe(up)">
                                      <p:cBhvr>
                                        <p:cTn id="17" dur="500"/>
                                        <p:tgtEl>
                                          <p:spTgt spid="9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build="p" autoUpdateAnimBg="0"/>
      <p:bldP spid="9216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ChangeArrowheads="1"/>
          </p:cNvSpPr>
          <p:nvPr/>
        </p:nvSpPr>
        <p:spPr bwMode="auto">
          <a:xfrm>
            <a:off x="0" y="2743200"/>
            <a:ext cx="4800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When on the freeway and an emergency vehicle approaches from behind, you should yield the right of way. Usually this means moving out of the left most lane, slowing your vehicle, and allow the emergency vehicle to pass.</a:t>
            </a:r>
          </a:p>
          <a:p>
            <a:pPr marL="342900" indent="-342900" eaLnBrk="0" hangingPunct="0">
              <a:lnSpc>
                <a:spcPct val="90000"/>
              </a:lnSpc>
              <a:spcBef>
                <a:spcPct val="20000"/>
              </a:spcBef>
            </a:pPr>
            <a:r>
              <a:rPr lang="en-US" sz="2000" b="1">
                <a:solidFill>
                  <a:schemeClr val="accent2"/>
                </a:solidFill>
              </a:rPr>
              <a:t>     You must also get out of the way of emergency vehicles trying to enter or exit the highway.</a:t>
            </a:r>
          </a:p>
          <a:p>
            <a:pPr marL="342900" indent="-342900" eaLnBrk="0" hangingPunct="0">
              <a:lnSpc>
                <a:spcPct val="90000"/>
              </a:lnSpc>
              <a:spcBef>
                <a:spcPct val="20000"/>
              </a:spcBef>
            </a:pPr>
            <a:r>
              <a:rPr lang="en-US" sz="2000" b="1">
                <a:solidFill>
                  <a:schemeClr val="accent2"/>
                </a:solidFill>
              </a:rPr>
              <a:t>     </a:t>
            </a:r>
            <a:r>
              <a:rPr lang="en-US" sz="2000" b="1" i="1">
                <a:solidFill>
                  <a:srgbClr val="CC0000"/>
                </a:solidFill>
              </a:rPr>
              <a:t>Do not pull over to the side on a multi-lane freeway and stop – this is very dangerous.</a:t>
            </a:r>
          </a:p>
        </p:txBody>
      </p:sp>
      <p:sp>
        <p:nvSpPr>
          <p:cNvPr id="93189" name="Rectangle 5"/>
          <p:cNvSpPr>
            <a:spLocks noChangeArrowheads="1"/>
          </p:cNvSpPr>
          <p:nvPr/>
        </p:nvSpPr>
        <p:spPr bwMode="auto">
          <a:xfrm>
            <a:off x="4724400" y="2438400"/>
            <a:ext cx="4038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a:t>
            </a:r>
            <a:r>
              <a:rPr lang="en-US" sz="2000" b="1">
                <a:solidFill>
                  <a:schemeClr val="accent2"/>
                </a:solidFill>
              </a:rPr>
              <a:t>If you are a pedestrian you should proceed to the nearest curb or place of safety and remain there until the vehicle has passed.</a:t>
            </a:r>
          </a:p>
          <a:p>
            <a:pPr marL="342900" indent="-342900" eaLnBrk="0" hangingPunct="0">
              <a:lnSpc>
                <a:spcPct val="90000"/>
              </a:lnSpc>
              <a:spcBef>
                <a:spcPct val="20000"/>
              </a:spcBef>
            </a:pPr>
            <a:r>
              <a:rPr lang="en-US" sz="2000" b="1"/>
              <a:t>     Sometimes emergency vehicles will use the wrong side of the street to continue on their way.                   Emergency                 vehicles may                        use a loud                      speaker to                          talk to                               drivers blocking their path.</a:t>
            </a:r>
            <a:endParaRPr lang="en-US" sz="2000" b="1">
              <a:solidFill>
                <a:srgbClr val="CC0000"/>
              </a:solidFill>
            </a:endParaRPr>
          </a:p>
        </p:txBody>
      </p:sp>
      <p:sp>
        <p:nvSpPr>
          <p:cNvPr id="93190" name="Rectangle 6"/>
          <p:cNvSpPr>
            <a:spLocks noChangeArrowheads="1"/>
          </p:cNvSpPr>
          <p:nvPr/>
        </p:nvSpPr>
        <p:spPr bwMode="auto">
          <a:xfrm>
            <a:off x="2438400" y="6096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i="1"/>
              <a:t>SHARING the ROAD with EMERGENCY VEHICLES</a:t>
            </a:r>
          </a:p>
        </p:txBody>
      </p:sp>
      <p:pic>
        <p:nvPicPr>
          <p:cNvPr id="93191" name="Picture 7"/>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0" y="5029200"/>
            <a:ext cx="1752600" cy="139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3192" name="Picture 8"/>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1371600"/>
            <a:ext cx="20574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3193" name="Picture 9"/>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86600" y="1219200"/>
            <a:ext cx="1622425"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3188">
                                            <p:txEl>
                                              <p:pRg st="0" end="0"/>
                                            </p:txEl>
                                          </p:spTgt>
                                        </p:tgtEl>
                                        <p:attrNameLst>
                                          <p:attrName>style.visibility</p:attrName>
                                        </p:attrNameLst>
                                      </p:cBhvr>
                                      <p:to>
                                        <p:strVal val="visible"/>
                                      </p:to>
                                    </p:set>
                                    <p:animEffect transition="in" filter="wipe(up)">
                                      <p:cBhvr>
                                        <p:cTn id="7" dur="500"/>
                                        <p:tgtEl>
                                          <p:spTgt spid="931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3188">
                                            <p:txEl>
                                              <p:pRg st="1" end="1"/>
                                            </p:txEl>
                                          </p:spTgt>
                                        </p:tgtEl>
                                        <p:attrNameLst>
                                          <p:attrName>style.visibility</p:attrName>
                                        </p:attrNameLst>
                                      </p:cBhvr>
                                      <p:to>
                                        <p:strVal val="visible"/>
                                      </p:to>
                                    </p:set>
                                    <p:animEffect transition="in" filter="wipe(up)">
                                      <p:cBhvr>
                                        <p:cTn id="12" dur="500"/>
                                        <p:tgtEl>
                                          <p:spTgt spid="9318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3188">
                                            <p:txEl>
                                              <p:pRg st="2" end="2"/>
                                            </p:txEl>
                                          </p:spTgt>
                                        </p:tgtEl>
                                        <p:attrNameLst>
                                          <p:attrName>style.visibility</p:attrName>
                                        </p:attrNameLst>
                                      </p:cBhvr>
                                      <p:to>
                                        <p:strVal val="visible"/>
                                      </p:to>
                                    </p:set>
                                    <p:animEffect transition="in" filter="wipe(up)">
                                      <p:cBhvr>
                                        <p:cTn id="17" dur="500"/>
                                        <p:tgtEl>
                                          <p:spTgt spid="9318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3189"/>
                                        </p:tgtEl>
                                        <p:attrNameLst>
                                          <p:attrName>style.visibility</p:attrName>
                                        </p:attrNameLst>
                                      </p:cBhvr>
                                      <p:to>
                                        <p:strVal val="visible"/>
                                      </p:to>
                                    </p:set>
                                    <p:animEffect transition="in" filter="wipe(up)">
                                      <p:cBhvr>
                                        <p:cTn id="22" dur="500"/>
                                        <p:tgtEl>
                                          <p:spTgt spid="93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build="p" autoUpdateAnimBg="0"/>
      <p:bldP spid="9318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0" y="2743200"/>
            <a:ext cx="5334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1593903" algn="ctr" rotWithShape="0">
                    <a:schemeClr val="tx1"/>
                  </a:outerShdw>
                </a:effectLst>
              </a14:hiddenEffects>
            </a:ext>
          </a:extLst>
        </p:spPr>
        <p:txBody>
          <a:bodyPr/>
          <a:lstStyle/>
          <a:p>
            <a:pPr marL="342900" indent="-342900" eaLnBrk="0" hangingPunct="0">
              <a:lnSpc>
                <a:spcPct val="90000"/>
              </a:lnSpc>
              <a:spcBef>
                <a:spcPct val="20000"/>
              </a:spcBef>
            </a:pPr>
            <a:r>
              <a:rPr lang="en-US" sz="2000" b="1"/>
              <a:t>     You may be arrested if you drive for sight-seeing purposes to the scene     of a fire, accident, or other disaster. You could interfere with the essential services of emergency personnel.</a:t>
            </a:r>
          </a:p>
          <a:p>
            <a:pPr marL="342900" indent="-342900" eaLnBrk="0" hangingPunct="0">
              <a:lnSpc>
                <a:spcPct val="90000"/>
              </a:lnSpc>
              <a:spcBef>
                <a:spcPct val="20000"/>
              </a:spcBef>
            </a:pPr>
            <a:r>
              <a:rPr lang="en-US" sz="2000" b="1"/>
              <a:t>     </a:t>
            </a:r>
            <a:r>
              <a:rPr lang="en-US" sz="2000" b="1">
                <a:solidFill>
                  <a:srgbClr val="CC0000"/>
                </a:solidFill>
              </a:rPr>
              <a:t>It is also against the law to follow within 300 feet of any emergency vehicle which is answering a call.</a:t>
            </a:r>
          </a:p>
          <a:p>
            <a:pPr marL="342900" indent="-342900" eaLnBrk="0" hangingPunct="0">
              <a:lnSpc>
                <a:spcPct val="90000"/>
              </a:lnSpc>
              <a:spcBef>
                <a:spcPct val="20000"/>
              </a:spcBef>
            </a:pPr>
            <a:r>
              <a:rPr lang="en-US" sz="2000" b="1"/>
              <a:t>     You must never drive over   unprotected fire hoses.</a:t>
            </a:r>
          </a:p>
          <a:p>
            <a:pPr marL="342900" indent="-342900" eaLnBrk="0" hangingPunct="0">
              <a:lnSpc>
                <a:spcPct val="90000"/>
              </a:lnSpc>
              <a:spcBef>
                <a:spcPct val="20000"/>
              </a:spcBef>
            </a:pPr>
            <a:r>
              <a:rPr lang="en-US" sz="2000" b="1"/>
              <a:t>     </a:t>
            </a:r>
            <a:r>
              <a:rPr lang="en-US" sz="2000" b="1">
                <a:solidFill>
                  <a:schemeClr val="accent2"/>
                </a:solidFill>
              </a:rPr>
              <a:t>Obey any order in emergency or special situations, even if it conflicts with existing signs, signals, or laws.</a:t>
            </a:r>
            <a:endParaRPr lang="en-US" sz="2000" b="1" i="1">
              <a:solidFill>
                <a:schemeClr val="accent2"/>
              </a:solidFill>
            </a:endParaRPr>
          </a:p>
        </p:txBody>
      </p:sp>
      <p:sp>
        <p:nvSpPr>
          <p:cNvPr id="94213" name="Rectangle 5"/>
          <p:cNvSpPr>
            <a:spLocks noChangeArrowheads="1"/>
          </p:cNvSpPr>
          <p:nvPr/>
        </p:nvSpPr>
        <p:spPr bwMode="auto">
          <a:xfrm>
            <a:off x="2438400" y="609600"/>
            <a:ext cx="518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i="1"/>
              <a:t>SHARING the ROAD with EMERGENCY VEHICLES</a:t>
            </a:r>
          </a:p>
        </p:txBody>
      </p:sp>
      <p:pic>
        <p:nvPicPr>
          <p:cNvPr id="94214" name="Picture 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0" y="5029200"/>
            <a:ext cx="1752600" cy="139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215"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1371600"/>
            <a:ext cx="20574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216" name="Picture 8"/>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86600" y="1219200"/>
            <a:ext cx="1622425"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217" name="Picture 9"/>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172200" y="2743200"/>
            <a:ext cx="2362200"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4212">
                                            <p:txEl>
                                              <p:pRg st="0" end="0"/>
                                            </p:txEl>
                                          </p:spTgt>
                                        </p:tgtEl>
                                        <p:attrNameLst>
                                          <p:attrName>style.visibility</p:attrName>
                                        </p:attrNameLst>
                                      </p:cBhvr>
                                      <p:to>
                                        <p:strVal val="visible"/>
                                      </p:to>
                                    </p:set>
                                    <p:animEffect transition="in" filter="wipe(up)">
                                      <p:cBhvr>
                                        <p:cTn id="7" dur="500"/>
                                        <p:tgtEl>
                                          <p:spTgt spid="942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4212">
                                            <p:txEl>
                                              <p:pRg st="1" end="1"/>
                                            </p:txEl>
                                          </p:spTgt>
                                        </p:tgtEl>
                                        <p:attrNameLst>
                                          <p:attrName>style.visibility</p:attrName>
                                        </p:attrNameLst>
                                      </p:cBhvr>
                                      <p:to>
                                        <p:strVal val="visible"/>
                                      </p:to>
                                    </p:set>
                                    <p:animEffect transition="in" filter="wipe(up)">
                                      <p:cBhvr>
                                        <p:cTn id="12" dur="500"/>
                                        <p:tgtEl>
                                          <p:spTgt spid="9421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4212">
                                            <p:txEl>
                                              <p:pRg st="2" end="2"/>
                                            </p:txEl>
                                          </p:spTgt>
                                        </p:tgtEl>
                                        <p:attrNameLst>
                                          <p:attrName>style.visibility</p:attrName>
                                        </p:attrNameLst>
                                      </p:cBhvr>
                                      <p:to>
                                        <p:strVal val="visible"/>
                                      </p:to>
                                    </p:set>
                                    <p:animEffect transition="in" filter="wipe(up)">
                                      <p:cBhvr>
                                        <p:cTn id="17" dur="500"/>
                                        <p:tgtEl>
                                          <p:spTgt spid="9421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4212">
                                            <p:txEl>
                                              <p:pRg st="3" end="3"/>
                                            </p:txEl>
                                          </p:spTgt>
                                        </p:tgtEl>
                                        <p:attrNameLst>
                                          <p:attrName>style.visibility</p:attrName>
                                        </p:attrNameLst>
                                      </p:cBhvr>
                                      <p:to>
                                        <p:strVal val="visible"/>
                                      </p:to>
                                    </p:set>
                                    <p:animEffect transition="in" filter="wipe(up)">
                                      <p:cBhvr>
                                        <p:cTn id="22" dur="500"/>
                                        <p:tgtEl>
                                          <p:spTgt spid="942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2446</Words>
  <Application>Microsoft Office PowerPoint</Application>
  <PresentationFormat>On-screen Show (4:3)</PresentationFormat>
  <Paragraphs>153</Paragraphs>
  <Slides>22</Slides>
  <Notes>0</Notes>
  <HiddenSlides>0</HiddenSlides>
  <MMClips>5</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Default Design</vt:lpstr>
      <vt:lpstr>5_Default Design</vt:lpstr>
      <vt:lpstr>PowerPoint Presentation</vt:lpstr>
      <vt:lpstr>Sharing the Road  Purpose: Study issues related to sharing the roadway with motorcycles, slow moving vehicles, emergency vehicles, trolleys and carpoolers.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Sharing the Road </vt:lpstr>
      <vt:lpstr>PowerPoint Presentation</vt:lpstr>
      <vt:lpstr>   Sharing the Road  </vt:lpstr>
      <vt:lpstr>   Sharing the Road  </vt:lpstr>
      <vt:lpstr>   Sharing the Road  </vt:lpstr>
      <vt:lpstr>   Sharing the Road  </vt:lpstr>
      <vt:lpstr>   Sharing the Road  </vt:lpstr>
      <vt:lpstr>   Sharing the Road  </vt:lpstr>
      <vt:lpstr>PowerPoint Presentation</vt:lpstr>
      <vt:lpstr>PowerPoint Presentation</vt:lpstr>
      <vt:lpstr>   Sharing the Road  </vt:lpstr>
      <vt:lpstr>   Sharing the Road  </vt:lpstr>
      <vt:lpstr>   Sharing the Road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2010-10-22T01:51:53Z</dcterms:created>
  <dcterms:modified xsi:type="dcterms:W3CDTF">2014-07-01T23:56:06Z</dcterms:modified>
</cp:coreProperties>
</file>