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1"/>
    <p:sldMasterId id="2147483690" r:id="rId2"/>
    <p:sldMasterId id="2147483719" r:id="rId3"/>
  </p:sldMasterIdLst>
  <p:notesMasterIdLst>
    <p:notesMasterId r:id="rId96"/>
  </p:notesMasterIdLst>
  <p:sldIdLst>
    <p:sldId id="566" r:id="rId4"/>
    <p:sldId id="470" r:id="rId5"/>
    <p:sldId id="471" r:id="rId6"/>
    <p:sldId id="472" r:id="rId7"/>
    <p:sldId id="473" r:id="rId8"/>
    <p:sldId id="474" r:id="rId9"/>
    <p:sldId id="475" r:id="rId10"/>
    <p:sldId id="476" r:id="rId11"/>
    <p:sldId id="477" r:id="rId12"/>
    <p:sldId id="478" r:id="rId13"/>
    <p:sldId id="479" r:id="rId14"/>
    <p:sldId id="480" r:id="rId15"/>
    <p:sldId id="481" r:id="rId16"/>
    <p:sldId id="482" r:id="rId17"/>
    <p:sldId id="466" r:id="rId18"/>
    <p:sldId id="484" r:id="rId19"/>
    <p:sldId id="485" r:id="rId20"/>
    <p:sldId id="486" r:id="rId21"/>
    <p:sldId id="487" r:id="rId22"/>
    <p:sldId id="488" r:id="rId23"/>
    <p:sldId id="489" r:id="rId24"/>
    <p:sldId id="490" r:id="rId25"/>
    <p:sldId id="491" r:id="rId26"/>
    <p:sldId id="492" r:id="rId27"/>
    <p:sldId id="560" r:id="rId28"/>
    <p:sldId id="561" r:id="rId29"/>
    <p:sldId id="494" r:id="rId30"/>
    <p:sldId id="495" r:id="rId31"/>
    <p:sldId id="496" r:id="rId32"/>
    <p:sldId id="497" r:id="rId33"/>
    <p:sldId id="498" r:id="rId34"/>
    <p:sldId id="502" r:id="rId35"/>
    <p:sldId id="503" r:id="rId36"/>
    <p:sldId id="500" r:id="rId37"/>
    <p:sldId id="501" r:id="rId38"/>
    <p:sldId id="563" r:id="rId39"/>
    <p:sldId id="564" r:id="rId40"/>
    <p:sldId id="505" r:id="rId41"/>
    <p:sldId id="506" r:id="rId42"/>
    <p:sldId id="507" r:id="rId43"/>
    <p:sldId id="508" r:id="rId44"/>
    <p:sldId id="509" r:id="rId45"/>
    <p:sldId id="510" r:id="rId46"/>
    <p:sldId id="511" r:id="rId47"/>
    <p:sldId id="512" r:id="rId48"/>
    <p:sldId id="513" r:id="rId49"/>
    <p:sldId id="465" r:id="rId50"/>
    <p:sldId id="515" r:id="rId51"/>
    <p:sldId id="516" r:id="rId52"/>
    <p:sldId id="517" r:id="rId53"/>
    <p:sldId id="518" r:id="rId54"/>
    <p:sldId id="519" r:id="rId55"/>
    <p:sldId id="520" r:id="rId56"/>
    <p:sldId id="521" r:id="rId57"/>
    <p:sldId id="522" r:id="rId58"/>
    <p:sldId id="523" r:id="rId59"/>
    <p:sldId id="524" r:id="rId60"/>
    <p:sldId id="526" r:id="rId61"/>
    <p:sldId id="527" r:id="rId62"/>
    <p:sldId id="528" r:id="rId63"/>
    <p:sldId id="529" r:id="rId64"/>
    <p:sldId id="530" r:id="rId65"/>
    <p:sldId id="531" r:id="rId66"/>
    <p:sldId id="532" r:id="rId67"/>
    <p:sldId id="533" r:id="rId68"/>
    <p:sldId id="534" r:id="rId69"/>
    <p:sldId id="535" r:id="rId70"/>
    <p:sldId id="536" r:id="rId71"/>
    <p:sldId id="537" r:id="rId72"/>
    <p:sldId id="538" r:id="rId73"/>
    <p:sldId id="539" r:id="rId74"/>
    <p:sldId id="540" r:id="rId75"/>
    <p:sldId id="541" r:id="rId76"/>
    <p:sldId id="542" r:id="rId77"/>
    <p:sldId id="543" r:id="rId78"/>
    <p:sldId id="544" r:id="rId79"/>
    <p:sldId id="545" r:id="rId80"/>
    <p:sldId id="546" r:id="rId81"/>
    <p:sldId id="547" r:id="rId82"/>
    <p:sldId id="548" r:id="rId83"/>
    <p:sldId id="549" r:id="rId84"/>
    <p:sldId id="550" r:id="rId85"/>
    <p:sldId id="551" r:id="rId86"/>
    <p:sldId id="552" r:id="rId87"/>
    <p:sldId id="553" r:id="rId88"/>
    <p:sldId id="554" r:id="rId89"/>
    <p:sldId id="567" r:id="rId90"/>
    <p:sldId id="555" r:id="rId91"/>
    <p:sldId id="556" r:id="rId92"/>
    <p:sldId id="557" r:id="rId93"/>
    <p:sldId id="558" r:id="rId94"/>
    <p:sldId id="559" r:id="rId9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CC0000"/>
    <a:srgbClr val="FF3300"/>
    <a:srgbClr val="E9E66A"/>
    <a:srgbClr val="FFCC00"/>
    <a:srgbClr val="777777"/>
    <a:srgbClr val="00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1" d="100"/>
          <a:sy n="91" d="100"/>
        </p:scale>
        <p:origin x="-108" y="-49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Lst>
  </p:outlineViewPr>
  <p:notesTextViewPr>
    <p:cViewPr>
      <p:scale>
        <a:sx n="100" d="100"/>
        <a:sy n="100" d="100"/>
      </p:scale>
      <p:origin x="0" y="0"/>
    </p:cViewPr>
  </p:notesTextViewPr>
  <p:sorterViewPr>
    <p:cViewPr>
      <p:scale>
        <a:sx n="58" d="100"/>
        <a:sy n="58" d="100"/>
      </p:scale>
      <p:origin x="0" y="52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slide" Target="slides/slide86.xml"/><Relationship Id="rId9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_rels/viewProps.xml.rels><?xml version="1.0" encoding="UTF-8" standalone="yes"?>
<Relationships xmlns="http://schemas.openxmlformats.org/package/2006/relationships"><Relationship Id="rId13" Type="http://schemas.openxmlformats.org/officeDocument/2006/relationships/slide" Target="slides/slide19.xml"/><Relationship Id="rId18" Type="http://schemas.openxmlformats.org/officeDocument/2006/relationships/slide" Target="slides/slide28.xml"/><Relationship Id="rId26" Type="http://schemas.openxmlformats.org/officeDocument/2006/relationships/slide" Target="slides/slide43.xml"/><Relationship Id="rId39" Type="http://schemas.openxmlformats.org/officeDocument/2006/relationships/slide" Target="slides/slide66.xml"/><Relationship Id="rId21" Type="http://schemas.openxmlformats.org/officeDocument/2006/relationships/slide" Target="slides/slide37.xml"/><Relationship Id="rId34" Type="http://schemas.openxmlformats.org/officeDocument/2006/relationships/slide" Target="slides/slide60.xml"/><Relationship Id="rId42" Type="http://schemas.openxmlformats.org/officeDocument/2006/relationships/slide" Target="slides/slide69.xml"/><Relationship Id="rId47" Type="http://schemas.openxmlformats.org/officeDocument/2006/relationships/slide" Target="slides/slide75.xml"/><Relationship Id="rId50" Type="http://schemas.openxmlformats.org/officeDocument/2006/relationships/slide" Target="slides/slide78.xml"/><Relationship Id="rId55" Type="http://schemas.openxmlformats.org/officeDocument/2006/relationships/slide" Target="slides/slide88.xml"/><Relationship Id="rId7" Type="http://schemas.openxmlformats.org/officeDocument/2006/relationships/slide" Target="slides/slide12.xml"/><Relationship Id="rId12" Type="http://schemas.openxmlformats.org/officeDocument/2006/relationships/slide" Target="slides/slide18.xml"/><Relationship Id="rId17" Type="http://schemas.openxmlformats.org/officeDocument/2006/relationships/slide" Target="slides/slide23.xml"/><Relationship Id="rId25" Type="http://schemas.openxmlformats.org/officeDocument/2006/relationships/slide" Target="slides/slide41.xml"/><Relationship Id="rId33" Type="http://schemas.openxmlformats.org/officeDocument/2006/relationships/slide" Target="slides/slide59.xml"/><Relationship Id="rId38" Type="http://schemas.openxmlformats.org/officeDocument/2006/relationships/slide" Target="slides/slide65.xml"/><Relationship Id="rId46" Type="http://schemas.openxmlformats.org/officeDocument/2006/relationships/slide" Target="slides/slide74.xml"/><Relationship Id="rId2" Type="http://schemas.openxmlformats.org/officeDocument/2006/relationships/slide" Target="slides/slide5.xml"/><Relationship Id="rId16" Type="http://schemas.openxmlformats.org/officeDocument/2006/relationships/slide" Target="slides/slide22.xml"/><Relationship Id="rId20" Type="http://schemas.openxmlformats.org/officeDocument/2006/relationships/slide" Target="slides/slide31.xml"/><Relationship Id="rId29" Type="http://schemas.openxmlformats.org/officeDocument/2006/relationships/slide" Target="slides/slide54.xml"/><Relationship Id="rId41" Type="http://schemas.openxmlformats.org/officeDocument/2006/relationships/slide" Target="slides/slide68.xml"/><Relationship Id="rId54" Type="http://schemas.openxmlformats.org/officeDocument/2006/relationships/slide" Target="slides/slide86.xml"/><Relationship Id="rId1" Type="http://schemas.openxmlformats.org/officeDocument/2006/relationships/slide" Target="slides/slide3.xml"/><Relationship Id="rId6" Type="http://schemas.openxmlformats.org/officeDocument/2006/relationships/slide" Target="slides/slide11.xml"/><Relationship Id="rId11" Type="http://schemas.openxmlformats.org/officeDocument/2006/relationships/slide" Target="slides/slide17.xml"/><Relationship Id="rId24" Type="http://schemas.openxmlformats.org/officeDocument/2006/relationships/slide" Target="slides/slide40.xml"/><Relationship Id="rId32" Type="http://schemas.openxmlformats.org/officeDocument/2006/relationships/slide" Target="slides/slide58.xml"/><Relationship Id="rId37" Type="http://schemas.openxmlformats.org/officeDocument/2006/relationships/slide" Target="slides/slide64.xml"/><Relationship Id="rId40" Type="http://schemas.openxmlformats.org/officeDocument/2006/relationships/slide" Target="slides/slide67.xml"/><Relationship Id="rId45" Type="http://schemas.openxmlformats.org/officeDocument/2006/relationships/slide" Target="slides/slide73.xml"/><Relationship Id="rId53" Type="http://schemas.openxmlformats.org/officeDocument/2006/relationships/slide" Target="slides/slide81.xml"/><Relationship Id="rId5" Type="http://schemas.openxmlformats.org/officeDocument/2006/relationships/slide" Target="slides/slide9.xml"/><Relationship Id="rId15" Type="http://schemas.openxmlformats.org/officeDocument/2006/relationships/slide" Target="slides/slide21.xml"/><Relationship Id="rId23" Type="http://schemas.openxmlformats.org/officeDocument/2006/relationships/slide" Target="slides/slide39.xml"/><Relationship Id="rId28" Type="http://schemas.openxmlformats.org/officeDocument/2006/relationships/slide" Target="slides/slide53.xml"/><Relationship Id="rId36" Type="http://schemas.openxmlformats.org/officeDocument/2006/relationships/slide" Target="slides/slide62.xml"/><Relationship Id="rId49" Type="http://schemas.openxmlformats.org/officeDocument/2006/relationships/slide" Target="slides/slide77.xml"/><Relationship Id="rId10" Type="http://schemas.openxmlformats.org/officeDocument/2006/relationships/slide" Target="slides/slide16.xml"/><Relationship Id="rId19" Type="http://schemas.openxmlformats.org/officeDocument/2006/relationships/slide" Target="slides/slide29.xml"/><Relationship Id="rId31" Type="http://schemas.openxmlformats.org/officeDocument/2006/relationships/slide" Target="slides/slide57.xml"/><Relationship Id="rId44" Type="http://schemas.openxmlformats.org/officeDocument/2006/relationships/slide" Target="slides/slide72.xml"/><Relationship Id="rId52" Type="http://schemas.openxmlformats.org/officeDocument/2006/relationships/slide" Target="slides/slide80.xml"/><Relationship Id="rId4" Type="http://schemas.openxmlformats.org/officeDocument/2006/relationships/slide" Target="slides/slide8.xml"/><Relationship Id="rId9" Type="http://schemas.openxmlformats.org/officeDocument/2006/relationships/slide" Target="slides/slide14.xml"/><Relationship Id="rId14" Type="http://schemas.openxmlformats.org/officeDocument/2006/relationships/slide" Target="slides/slide20.xml"/><Relationship Id="rId22" Type="http://schemas.openxmlformats.org/officeDocument/2006/relationships/slide" Target="slides/slide38.xml"/><Relationship Id="rId27" Type="http://schemas.openxmlformats.org/officeDocument/2006/relationships/slide" Target="slides/slide49.xml"/><Relationship Id="rId30" Type="http://schemas.openxmlformats.org/officeDocument/2006/relationships/slide" Target="slides/slide56.xml"/><Relationship Id="rId35" Type="http://schemas.openxmlformats.org/officeDocument/2006/relationships/slide" Target="slides/slide61.xml"/><Relationship Id="rId43" Type="http://schemas.openxmlformats.org/officeDocument/2006/relationships/slide" Target="slides/slide70.xml"/><Relationship Id="rId48" Type="http://schemas.openxmlformats.org/officeDocument/2006/relationships/slide" Target="slides/slide76.xml"/><Relationship Id="rId56" Type="http://schemas.openxmlformats.org/officeDocument/2006/relationships/slide" Target="slides/slide92.xml"/><Relationship Id="rId8" Type="http://schemas.openxmlformats.org/officeDocument/2006/relationships/slide" Target="slides/slide13.xml"/><Relationship Id="rId51" Type="http://schemas.openxmlformats.org/officeDocument/2006/relationships/slide" Target="slides/slide79.xml"/><Relationship Id="rId3"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0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06B968D-1916-413B-B77D-BEBE417FA280}" type="slidenum">
              <a:rPr lang="en-US"/>
              <a:pPr/>
              <a:t>‹#›</a:t>
            </a:fld>
            <a:endParaRPr lang="en-US"/>
          </a:p>
        </p:txBody>
      </p:sp>
    </p:spTree>
    <p:extLst>
      <p:ext uri="{BB962C8B-B14F-4D97-AF65-F5344CB8AC3E}">
        <p14:creationId xmlns:p14="http://schemas.microsoft.com/office/powerpoint/2010/main" val="29941814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2CC269-0A59-45CA-BFEF-958749C0DD8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5F0236-AAFE-4878-9847-270B8AFC0F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6C9EC9-E005-4DA6-82B7-0748FF8E3D4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945BE5-CB80-490E-BA57-BA224A87C7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4012A5-C309-49AC-A8FB-932B710DBF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F3D17D-2DB8-4597-BEE2-7D85ADFC4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133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91EBED-CA2D-4C70-B377-C865CA98B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434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98EC441-D1BF-4674-BE72-ECDAB570EF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93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33E944-2B13-447A-9187-2B120B1053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146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008870-5DB8-4284-914E-4215E4181E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6450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E73AEAC-FCEE-4255-B861-AED7215481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92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4A17BD-4580-4F18-9B5A-FDABA2F3985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1DE05B8-ACF7-4849-8588-D540D6D5CB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369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2477268-61BE-44B4-9971-D6EDF41BBF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9750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ED82DBB-8389-45F6-8AFF-A1BE65D6E1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067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7DEEAD2-A58E-4012-A2D3-517D4B7D26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859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5B61C36-15E3-4898-B46E-22ED20DFB4C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308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FE39A3E-929E-49CF-8553-F006465FEB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198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30D2AAA1-6EED-4970-99E3-41A8BA5C33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019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EE559-8BB4-4448-B153-AD8DA03D4C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978833"/>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259D06-06E3-44D8-AB36-A9F5F419F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20972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461E-C914-49AF-9A07-A65BD7AE2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801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F49C13-6866-47BF-8749-674553ECE0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409D9-D7BE-41FD-98D0-B6E73C0F0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2572100"/>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37E496-EDD4-4295-977A-A99A4CBA1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9053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E27458-2DE5-4A90-A18E-05ECDE0865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922022"/>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4661F91-D815-4A18-86DE-F517E738F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6471254"/>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7D58C3-D77A-45A8-A9EB-18CE73F10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027383"/>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83A058-70AB-4EF1-85C3-9CEC168564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1693539"/>
      </p:ext>
    </p:extLst>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07989-9766-436B-AF3F-6BFB2C1FD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81791"/>
      </p:ext>
    </p:extLst>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AC5504-1C94-4D68-922F-E051B2AB23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533458"/>
      </p:ext>
    </p:extLst>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FB3076-DCF7-46BF-98D2-5E390BB6A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1487281"/>
      </p:ext>
    </p:extLst>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E7DB19-B378-4450-B144-8A6D04F8D0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0494664"/>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095F0A-A7E3-45DD-A107-5C2630CBD23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09D8A1C-0F8A-4403-A517-10C625DA7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811286"/>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B62-BCB1-4E1D-9FC7-2A604EA45A5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2334F0-9E6B-4B2D-8B6B-356AEEEA190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E327D48-E608-4849-8429-9C04464DDA7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1D0277-6B85-4712-A22C-F7D85CE700A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EF77FB-3E5E-4B0B-BF48-BE31BDD8B89C}"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C1205A4-93B0-4A8F-8FA6-DF8656B9F4C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5D7C13-F2D6-4FF5-939E-D1283A786627}" type="slidenum">
              <a:rPr lang="en-US" smtClean="0">
                <a:solidFill>
                  <a:srgbClr val="000000"/>
                </a:solidFill>
              </a:rPr>
              <a:pPr/>
              <a:t>‹#›</a:t>
            </a:fld>
            <a:endParaRPr lang="en-US" smtClean="0">
              <a:solidFill>
                <a:srgbClr val="000000"/>
              </a:solidFill>
            </a:endParaRPr>
          </a:p>
        </p:txBody>
      </p:sp>
    </p:spTree>
    <p:extLst>
      <p:ext uri="{BB962C8B-B14F-4D97-AF65-F5344CB8AC3E}">
        <p14:creationId xmlns:p14="http://schemas.microsoft.com/office/powerpoint/2010/main" val="97573485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868E3D23-9D01-4DE6-8DF5-B520AE1C9A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985491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p:transition spd="slow">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3.xml"/><Relationship Id="rId1" Type="http://schemas.openxmlformats.org/officeDocument/2006/relationships/audio" Target="file:///C:\Driver%20Education\FILES%20%20FOR%20%20MAKING%20%20CDs\RR%20ST%202007-2010%20PPTX\Signs,%20Shapes%20and%20Colors\Animusic_-_Starship_Groove.mp3" TargetMode="External"/><Relationship Id="rId6" Type="http://schemas.openxmlformats.org/officeDocument/2006/relationships/image" Target="../media/image4.gif"/><Relationship Id="rId5" Type="http://schemas.openxmlformats.org/officeDocument/2006/relationships/image" Target="../media/image3.wm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audio" Target="file:///C:\DRIVER%20EDUCATION%20FILES\Driver%20Education%20CALIFORNIA%20course\beat%20music.mid" TargetMode="External"/><Relationship Id="rId6" Type="http://schemas.openxmlformats.org/officeDocument/2006/relationships/image" Target="../media/image8.gif"/><Relationship Id="rId5" Type="http://schemas.openxmlformats.org/officeDocument/2006/relationships/image" Target="../media/image7.wmf"/><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30.gif"/></Relationships>
</file>

<file path=ppt/slides/_rels/slide3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7.wmf"/><Relationship Id="rId1" Type="http://schemas.openxmlformats.org/officeDocument/2006/relationships/slideLayout" Target="../slideLayouts/slideLayout4.xml"/><Relationship Id="rId4" Type="http://schemas.openxmlformats.org/officeDocument/2006/relationships/image" Target="../media/image49.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82.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audio" Target="file:///C:\WINDOWS\Application%20Data\Microsoft\Media%20Catalog\Downloaded%20Clips\cl0\SN00318_.mid" TargetMode="External"/><Relationship Id="rId5" Type="http://schemas.openxmlformats.org/officeDocument/2006/relationships/image" Target="../media/image82.w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Animusic_-_Starship_Groove.mp3">
            <a:hlinkClick r:id="" action="ppaction://media"/>
          </p:cNvPr>
          <p:cNvPicPr>
            <a:picLocks noRot="1" noChangeAspect="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3962400" y="3962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WordArt 15"/>
          <p:cNvSpPr>
            <a:spLocks noChangeArrowheads="1" noChangeShapeType="1" noTextEdit="1"/>
          </p:cNvSpPr>
          <p:nvPr/>
        </p:nvSpPr>
        <p:spPr bwMode="auto">
          <a:xfrm>
            <a:off x="1219200" y="609600"/>
            <a:ext cx="6858000" cy="533400"/>
          </a:xfrm>
          <a:prstGeom prst="rect">
            <a:avLst/>
          </a:prstGeom>
        </p:spPr>
        <p:txBody>
          <a:bodyPr wrap="none" fromWordArt="1">
            <a:prstTxWarp prst="textPlain">
              <a:avLst>
                <a:gd name="adj" fmla="val 50000"/>
              </a:avLst>
            </a:prstTxWarp>
          </a:bodyPr>
          <a:lstStyle/>
          <a:p>
            <a:pPr algn="ctr"/>
            <a:r>
              <a:rPr lang="pt-BR" sz="3600" i="1" kern="10" smtClean="0">
                <a:ln w="9525">
                  <a:solidFill>
                    <a:srgbClr val="000000"/>
                  </a:solidFill>
                  <a:round/>
                  <a:headEnd/>
                  <a:tailEnd/>
                </a:ln>
                <a:gradFill rotWithShape="1">
                  <a:gsLst>
                    <a:gs pos="0">
                      <a:srgbClr val="5E1800"/>
                    </a:gs>
                    <a:gs pos="100000">
                      <a:srgbClr val="CC3300"/>
                    </a:gs>
                  </a:gsLst>
                  <a:lin ang="5400000" scaled="1"/>
                </a:gradFill>
                <a:latin typeface="Arial Black"/>
              </a:rPr>
              <a:t>T H E  D R I V E R S   E D G E</a:t>
            </a:r>
            <a:endParaRPr lang="en-US" sz="3600" i="1" kern="10" smtClean="0">
              <a:ln w="9525">
                <a:solidFill>
                  <a:srgbClr val="000000"/>
                </a:solidFill>
                <a:round/>
                <a:headEnd/>
                <a:tailEnd/>
              </a:ln>
              <a:gradFill rotWithShape="1">
                <a:gsLst>
                  <a:gs pos="0">
                    <a:srgbClr val="5E1800"/>
                  </a:gs>
                  <a:gs pos="100000">
                    <a:srgbClr val="CC3300"/>
                  </a:gs>
                </a:gsLst>
                <a:lin ang="5400000" scaled="1"/>
              </a:gradFill>
              <a:latin typeface="Arial Black"/>
            </a:endParaRPr>
          </a:p>
        </p:txBody>
      </p:sp>
      <p:pic>
        <p:nvPicPr>
          <p:cNvPr id="5124" name="Picture 16" descr="monitor_accessories_information_highway_md_wh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04800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17"/>
          <p:cNvSpPr>
            <a:spLocks noChangeArrowheads="1" noChangeShapeType="1" noTextEdit="1"/>
          </p:cNvSpPr>
          <p:nvPr/>
        </p:nvSpPr>
        <p:spPr bwMode="auto">
          <a:xfrm>
            <a:off x="1905000" y="2667000"/>
            <a:ext cx="5486400" cy="381000"/>
          </a:xfrm>
          <a:prstGeom prst="rect">
            <a:avLst/>
          </a:prstGeom>
        </p:spPr>
        <p:txBody>
          <a:bodyPr wrap="none" fromWordArt="1">
            <a:prstTxWarp prst="textPlain">
              <a:avLst>
                <a:gd name="adj" fmla="val 50000"/>
              </a:avLst>
            </a:prstTxWarp>
          </a:bodyPr>
          <a:lstStyle/>
          <a:p>
            <a:pPr algn="ctr"/>
            <a:r>
              <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slides and videos</a:t>
            </a:r>
          </a:p>
        </p:txBody>
      </p:sp>
      <p:pic>
        <p:nvPicPr>
          <p:cNvPr id="5126" name="Picture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5257800"/>
            <a:ext cx="6413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19" descr="lazar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759575"/>
            <a:ext cx="9144000"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0" descr="lazar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1" descr="lazar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505200" y="3505200"/>
            <a:ext cx="7086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22" descr="lazarba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562600" y="3505200"/>
            <a:ext cx="7086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1" name="WordArt 23"/>
          <p:cNvSpPr>
            <a:spLocks noChangeArrowheads="1" noChangeShapeType="1" noTextEdit="1"/>
          </p:cNvSpPr>
          <p:nvPr/>
        </p:nvSpPr>
        <p:spPr bwMode="auto">
          <a:xfrm>
            <a:off x="457200" y="6172200"/>
            <a:ext cx="8229600" cy="457200"/>
          </a:xfrm>
          <a:prstGeom prst="rect">
            <a:avLst/>
          </a:prstGeom>
        </p:spPr>
        <p:txBody>
          <a:bodyPr wrap="none" fromWordArt="1">
            <a:prstTxWarp prst="textPlain">
              <a:avLst>
                <a:gd name="adj" fmla="val 50000"/>
              </a:avLst>
            </a:prstTxWarp>
          </a:bodyPr>
          <a:lstStyle/>
          <a:p>
            <a:pPr algn="ctr"/>
            <a:r>
              <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Unit 1 – Signals and Roadway Markings</a:t>
            </a:r>
          </a:p>
        </p:txBody>
      </p:sp>
      <p:sp>
        <p:nvSpPr>
          <p:cNvPr id="5132" name="WordArt 24"/>
          <p:cNvSpPr>
            <a:spLocks noChangeArrowheads="1" noChangeShapeType="1" noTextEdit="1"/>
          </p:cNvSpPr>
          <p:nvPr/>
        </p:nvSpPr>
        <p:spPr bwMode="auto">
          <a:xfrm>
            <a:off x="1752600" y="1600200"/>
            <a:ext cx="5486400" cy="457200"/>
          </a:xfrm>
          <a:prstGeom prst="rect">
            <a:avLst/>
          </a:prstGeom>
        </p:spPr>
        <p:txBody>
          <a:bodyPr wrap="none" fromWordArt="1">
            <a:prstTxWarp prst="textPlain">
              <a:avLst>
                <a:gd name="adj" fmla="val 50000"/>
              </a:avLst>
            </a:prstTxWarp>
          </a:bodyPr>
          <a:lstStyle/>
          <a:p>
            <a:pPr algn="ctr"/>
            <a:r>
              <a:rPr lang="pt-BR"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rPr>
              <a:t>I N T E R A C T I V E</a:t>
            </a:r>
            <a:endParaRPr lang="en-US" sz="3600" i="1" kern="10" dirty="0" smtClean="0">
              <a:ln w="9525">
                <a:solidFill>
                  <a:srgbClr val="000000"/>
                </a:solidFill>
                <a:round/>
                <a:headEnd/>
                <a:tailEnd/>
              </a:ln>
              <a:gradFill rotWithShape="1">
                <a:gsLst>
                  <a:gs pos="0">
                    <a:srgbClr val="5E1800"/>
                  </a:gs>
                  <a:gs pos="100000">
                    <a:srgbClr val="CC3300"/>
                  </a:gs>
                </a:gsLst>
                <a:lin ang="5400000" scaled="1"/>
              </a:gradFill>
              <a:latin typeface="Arial Black"/>
            </a:endParaRPr>
          </a:p>
        </p:txBody>
      </p:sp>
    </p:spTree>
    <p:extLst>
      <p:ext uri="{BB962C8B-B14F-4D97-AF65-F5344CB8AC3E}">
        <p14:creationId xmlns:p14="http://schemas.microsoft.com/office/powerpoint/2010/main" val="352498089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5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endParaRPr lang="en-US" smtClean="0"/>
          </a:p>
        </p:txBody>
      </p:sp>
      <p:sp>
        <p:nvSpPr>
          <p:cNvPr id="12291" name="Rectangle 3"/>
          <p:cNvSpPr>
            <a:spLocks noGrp="1" noChangeArrowheads="1"/>
          </p:cNvSpPr>
          <p:nvPr>
            <p:ph type="subTitle" idx="1"/>
          </p:nvPr>
        </p:nvSpPr>
        <p:spPr/>
        <p:txBody>
          <a:bodyPr/>
          <a:lstStyle/>
          <a:p>
            <a:pPr eaLnBrk="1" hangingPunct="1"/>
            <a:endParaRPr lang="en-US" smtClean="0"/>
          </a:p>
        </p:txBody>
      </p:sp>
      <p:pic>
        <p:nvPicPr>
          <p:cNvPr id="12292" name="Picture 4" descr="P1010280"/>
          <p:cNvPicPr>
            <a:picLocks noChangeAspect="1" noChangeArrowheads="1"/>
          </p:cNvPicPr>
          <p:nvPr/>
        </p:nvPicPr>
        <p:blipFill>
          <a:blip r:embed="rId2" cstate="print">
            <a:lum bright="-12000" contrast="6000"/>
          </a:blip>
          <a:srcRect/>
          <a:stretch>
            <a:fillRect/>
          </a:stretch>
        </p:blipFill>
        <p:spPr bwMode="auto">
          <a:xfrm>
            <a:off x="0" y="0"/>
            <a:ext cx="9144000" cy="6858000"/>
          </a:xfrm>
          <a:prstGeom prst="rect">
            <a:avLst/>
          </a:prstGeom>
          <a:noFill/>
          <a:ln w="9525">
            <a:noFill/>
            <a:miter lim="800000"/>
            <a:headEnd/>
            <a:tailEnd/>
          </a:ln>
        </p:spPr>
      </p:pic>
      <p:sp>
        <p:nvSpPr>
          <p:cNvPr id="12293" name="Rectangle 5"/>
          <p:cNvSpPr>
            <a:spLocks noChangeArrowheads="1"/>
          </p:cNvSpPr>
          <p:nvPr/>
        </p:nvSpPr>
        <p:spPr bwMode="auto">
          <a:xfrm>
            <a:off x="0" y="5715000"/>
            <a:ext cx="9144000" cy="11430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2800" b="1" smtClean="0">
                <a:solidFill>
                  <a:srgbClr val="FF3300"/>
                </a:solidFill>
                <a:cs typeface="Arial" charset="0"/>
              </a:rPr>
              <a:t>   </a:t>
            </a:r>
            <a:r>
              <a:rPr lang="en-US" sz="2800" b="1" smtClean="0">
                <a:solidFill>
                  <a:srgbClr val="00FFFF"/>
                </a:solidFill>
                <a:cs typeface="Arial" charset="0"/>
              </a:rPr>
              <a:t>What have you noticed about</a:t>
            </a:r>
          </a:p>
          <a:p>
            <a:pPr marL="342900" indent="-342900" algn="ctr">
              <a:lnSpc>
                <a:spcPct val="70000"/>
              </a:lnSpc>
              <a:spcBef>
                <a:spcPct val="20000"/>
              </a:spcBef>
            </a:pPr>
            <a:r>
              <a:rPr lang="en-US" sz="2800" b="1" smtClean="0">
                <a:solidFill>
                  <a:srgbClr val="00FFFF"/>
                </a:solidFill>
                <a:cs typeface="Arial" charset="0"/>
              </a:rPr>
              <a:t> this right turn situation?</a:t>
            </a:r>
            <a:endParaRPr lang="en-US" sz="2800" b="1" smtClean="0">
              <a:solidFill>
                <a:srgbClr val="CC99FF"/>
              </a:solidFill>
              <a:cs typeface="Arial" charset="0"/>
            </a:endParaRPr>
          </a:p>
        </p:txBody>
      </p:sp>
      <p:sp>
        <p:nvSpPr>
          <p:cNvPr id="209926" name="WordArt 6"/>
          <p:cNvSpPr>
            <a:spLocks noChangeArrowheads="1" noChangeShapeType="1" noTextEdit="1"/>
          </p:cNvSpPr>
          <p:nvPr/>
        </p:nvSpPr>
        <p:spPr bwMode="auto">
          <a:xfrm>
            <a:off x="2667000" y="1219200"/>
            <a:ext cx="4724400" cy="609600"/>
          </a:xfrm>
          <a:prstGeom prst="rect">
            <a:avLst/>
          </a:prstGeom>
        </p:spPr>
        <p:txBody>
          <a:bodyPr wrap="none" fromWordArt="1">
            <a:prstTxWarp prst="textPlain">
              <a:avLst>
                <a:gd name="adj" fmla="val 50000"/>
              </a:avLst>
            </a:prstTxWarp>
          </a:bodyPr>
          <a:lstStyle/>
          <a:p>
            <a:pPr algn="ctr"/>
            <a:r>
              <a:rPr lang="en-US" sz="2000" kern="10" smtClean="0">
                <a:ln w="9525">
                  <a:solidFill>
                    <a:srgbClr val="000000"/>
                  </a:solidFill>
                  <a:round/>
                  <a:headEnd/>
                  <a:tailEnd/>
                </a:ln>
                <a:solidFill>
                  <a:srgbClr val="FFFFFF"/>
                </a:solidFill>
                <a:latin typeface="Arial Black"/>
                <a:cs typeface="Arial" charset="0"/>
              </a:rPr>
              <a:t>Right turn on red is allowed</a:t>
            </a:r>
          </a:p>
          <a:p>
            <a:pPr algn="ctr"/>
            <a:r>
              <a:rPr lang="en-US" sz="2000" kern="10" smtClean="0">
                <a:ln w="9525">
                  <a:solidFill>
                    <a:srgbClr val="000000"/>
                  </a:solidFill>
                  <a:round/>
                  <a:headEnd/>
                  <a:tailEnd/>
                </a:ln>
                <a:solidFill>
                  <a:srgbClr val="FFFFFF"/>
                </a:solidFill>
                <a:latin typeface="Arial Black"/>
                <a:cs typeface="Arial" charset="0"/>
              </a:rPr>
              <a:t>(no prohibiting sign)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iterate type="lt">
                                    <p:tmAbs val="75"/>
                                  </p:iterate>
                                  <p:childTnLst>
                                    <p:set>
                                      <p:cBhvr>
                                        <p:cTn id="6" dur="1" fill="hold">
                                          <p:stCondLst>
                                            <p:cond delay="74"/>
                                          </p:stCondLst>
                                        </p:cTn>
                                        <p:tgtEl>
                                          <p:spTgt spid="209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3315"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CC3300"/>
                </a:solidFill>
              </a:rPr>
              <a:t>solid red</a:t>
            </a:r>
          </a:p>
        </p:txBody>
      </p:sp>
      <p:sp>
        <p:nvSpPr>
          <p:cNvPr id="94212" name="Rectangle 4"/>
          <p:cNvSpPr>
            <a:spLocks noChangeArrowheads="1"/>
          </p:cNvSpPr>
          <p:nvPr/>
        </p:nvSpPr>
        <p:spPr bwMode="auto">
          <a:xfrm>
            <a:off x="3352800" y="2286000"/>
            <a:ext cx="4876800" cy="38100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Also, if there are no signs prohibiting it, </a:t>
            </a:r>
            <a:r>
              <a:rPr lang="en-US" b="1" i="1" smtClean="0">
                <a:solidFill>
                  <a:srgbClr val="3333CC"/>
                </a:solidFill>
                <a:cs typeface="Arial" charset="0"/>
              </a:rPr>
              <a:t>you may turn left on a red light</a:t>
            </a:r>
            <a:r>
              <a:rPr lang="en-US" b="1" smtClean="0">
                <a:solidFill>
                  <a:srgbClr val="000000"/>
                </a:solidFill>
                <a:cs typeface="Arial" charset="0"/>
              </a:rPr>
              <a:t> if you are both turning from and turning into a one way street, after yielding the right of way to pedestrians within the adjacent crosswalk and traffic using the intersection.</a:t>
            </a:r>
            <a:endParaRPr lang="en-US" b="1" smtClean="0">
              <a:solidFill>
                <a:srgbClr val="3333CC"/>
              </a:solidFill>
              <a:cs typeface="Arial" charset="0"/>
            </a:endParaRPr>
          </a:p>
        </p:txBody>
      </p:sp>
      <p:pic>
        <p:nvPicPr>
          <p:cNvPr id="13317"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13318"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3319" name="Oval 8"/>
          <p:cNvSpPr>
            <a:spLocks noChangeArrowheads="1"/>
          </p:cNvSpPr>
          <p:nvPr/>
        </p:nvSpPr>
        <p:spPr bwMode="auto">
          <a:xfrm>
            <a:off x="1295400" y="3124200"/>
            <a:ext cx="609600" cy="533400"/>
          </a:xfrm>
          <a:prstGeom prst="ellipse">
            <a:avLst/>
          </a:prstGeom>
          <a:solidFill>
            <a:srgbClr val="FF3300"/>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3320" name="Oval 9"/>
          <p:cNvSpPr>
            <a:spLocks noChangeArrowheads="1"/>
          </p:cNvSpPr>
          <p:nvPr/>
        </p:nvSpPr>
        <p:spPr bwMode="auto">
          <a:xfrm>
            <a:off x="1295400" y="36576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3321" name="Oval 10"/>
          <p:cNvSpPr>
            <a:spLocks noChangeArrowheads="1"/>
          </p:cNvSpPr>
          <p:nvPr/>
        </p:nvSpPr>
        <p:spPr bwMode="auto">
          <a:xfrm>
            <a:off x="1295400" y="41910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animEffect transition="in" filter="strips(downRight)">
                                      <p:cBhvr>
                                        <p:cTn id="7" dur="500"/>
                                        <p:tgtEl>
                                          <p:spTgt spid="94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P100061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9" name="Rectangle 3"/>
          <p:cNvSpPr>
            <a:spLocks noGrp="1" noChangeArrowheads="1"/>
          </p:cNvSpPr>
          <p:nvPr>
            <p:ph type="body" idx="1"/>
          </p:nvPr>
        </p:nvSpPr>
        <p:spPr>
          <a:xfrm>
            <a:off x="2895600" y="0"/>
            <a:ext cx="6248400" cy="1066800"/>
          </a:xfrm>
          <a:solidFill>
            <a:schemeClr val="tx1"/>
          </a:solidFill>
        </p:spPr>
        <p:txBody>
          <a:bodyPr/>
          <a:lstStyle/>
          <a:p>
            <a:pPr algn="ctr" eaLnBrk="1" hangingPunct="1">
              <a:buFontTx/>
              <a:buNone/>
            </a:pPr>
            <a:r>
              <a:rPr lang="en-US" sz="2800" b="1" smtClean="0">
                <a:solidFill>
                  <a:schemeClr val="bg1"/>
                </a:solidFill>
              </a:rPr>
              <a:t>   </a:t>
            </a:r>
            <a:r>
              <a:rPr lang="en-US" sz="2800" b="1" smtClean="0">
                <a:solidFill>
                  <a:srgbClr val="66FFFF"/>
                </a:solidFill>
              </a:rPr>
              <a:t>Is a left turn on the red          </a:t>
            </a:r>
          </a:p>
          <a:p>
            <a:pPr algn="ctr" eaLnBrk="1" hangingPunct="1">
              <a:lnSpc>
                <a:spcPct val="80000"/>
              </a:lnSpc>
              <a:buFontTx/>
              <a:buNone/>
            </a:pPr>
            <a:r>
              <a:rPr lang="en-US" sz="2800" b="1" smtClean="0">
                <a:solidFill>
                  <a:srgbClr val="66FFFF"/>
                </a:solidFill>
              </a:rPr>
              <a:t>light allowed here?</a:t>
            </a:r>
          </a:p>
        </p:txBody>
      </p:sp>
      <p:sp>
        <p:nvSpPr>
          <p:cNvPr id="93188" name="Rectangle 4"/>
          <p:cNvSpPr>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a:lstStyle/>
          <a:p>
            <a:pPr marL="342900" indent="-342900">
              <a:spcBef>
                <a:spcPct val="20000"/>
              </a:spcBef>
            </a:pPr>
            <a:r>
              <a:rPr lang="en-US" b="1" smtClean="0">
                <a:solidFill>
                  <a:srgbClr val="FFFFFF"/>
                </a:solidFill>
                <a:cs typeface="Arial" charset="0"/>
              </a:rPr>
              <a:t>       </a:t>
            </a:r>
            <a:r>
              <a:rPr lang="en-US" b="1" smtClean="0">
                <a:solidFill>
                  <a:srgbClr val="CC99FF"/>
                </a:solidFill>
                <a:cs typeface="Arial" charset="0"/>
              </a:rPr>
              <a:t>Yes, from a one way street to another one way street.</a:t>
            </a:r>
          </a:p>
        </p:txBody>
      </p:sp>
      <p:sp>
        <p:nvSpPr>
          <p:cNvPr id="93189" name="Oval 5"/>
          <p:cNvSpPr>
            <a:spLocks noChangeArrowheads="1"/>
          </p:cNvSpPr>
          <p:nvPr/>
        </p:nvSpPr>
        <p:spPr bwMode="auto">
          <a:xfrm>
            <a:off x="2743200" y="3276600"/>
            <a:ext cx="685800" cy="533400"/>
          </a:xfrm>
          <a:prstGeom prst="ellipse">
            <a:avLst/>
          </a:prstGeom>
          <a:noFill/>
          <a:ln w="57150">
            <a:solidFill>
              <a:srgbClr val="FFFF00"/>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dissolve">
                                      <p:cBhvr>
                                        <p:cTn id="7" dur="500"/>
                                        <p:tgtEl>
                                          <p:spTgt spid="93188"/>
                                        </p:tgtEl>
                                      </p:cBhvr>
                                    </p:animEffect>
                                  </p:childTnLst>
                                </p:cTn>
                              </p:par>
                            </p:childTnLst>
                          </p:cTn>
                        </p:par>
                        <p:par>
                          <p:cTn id="8" fill="hold" nodeType="afterGroup">
                            <p:stCondLst>
                              <p:cond delay="500"/>
                            </p:stCondLst>
                            <p:childTnLst>
                              <p:par>
                                <p:cTn id="9" presetID="22" presetClass="entr" presetSubtype="8" fill="hold" grpId="0" nodeType="afterEffect">
                                  <p:stCondLst>
                                    <p:cond delay="1000"/>
                                  </p:stCondLst>
                                  <p:childTnLst>
                                    <p:set>
                                      <p:cBhvr>
                                        <p:cTn id="10" dur="1" fill="hold">
                                          <p:stCondLst>
                                            <p:cond delay="0"/>
                                          </p:stCondLst>
                                        </p:cTn>
                                        <p:tgtEl>
                                          <p:spTgt spid="93189"/>
                                        </p:tgtEl>
                                        <p:attrNameLst>
                                          <p:attrName>style.visibility</p:attrName>
                                        </p:attrNameLst>
                                      </p:cBhvr>
                                      <p:to>
                                        <p:strVal val="visible"/>
                                      </p:to>
                                    </p:set>
                                    <p:animEffect transition="in" filter="wipe(left)">
                                      <p:cBhvr>
                                        <p:cTn id="11" dur="5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autoUpdateAnimBg="0"/>
      <p:bldP spid="9318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95235" name="Rectangle 3"/>
          <p:cNvSpPr>
            <a:spLocks noGrp="1" noChangeArrowheads="1"/>
          </p:cNvSpPr>
          <p:nvPr>
            <p:ph type="body" sz="half" idx="1"/>
          </p:nvPr>
        </p:nvSpPr>
        <p:spPr>
          <a:xfrm>
            <a:off x="381000" y="1600200"/>
            <a:ext cx="8763000" cy="533400"/>
          </a:xfrm>
          <a:effectLst>
            <a:outerShdw dist="25400" algn="ctr" rotWithShape="0">
              <a:schemeClr val="tx1"/>
            </a:outerShdw>
          </a:effectLst>
        </p:spPr>
        <p:txBody>
          <a:bodyPr/>
          <a:lstStyle/>
          <a:p>
            <a:pPr eaLnBrk="1" hangingPunct="1">
              <a:buFontTx/>
              <a:buNone/>
              <a:defRPr/>
            </a:pPr>
            <a:r>
              <a:rPr lang="en-US" sz="2400" b="1">
                <a:solidFill>
                  <a:schemeClr val="accent2"/>
                </a:solidFill>
              </a:rPr>
              <a:t>Traffic lights: </a:t>
            </a:r>
            <a:r>
              <a:rPr lang="en-US" sz="2400" b="1">
                <a:solidFill>
                  <a:srgbClr val="FFFF00"/>
                </a:solidFill>
                <a:effectLst>
                  <a:outerShdw blurRad="38100" dist="38100" dir="2700000" algn="tl">
                    <a:srgbClr val="000000"/>
                  </a:outerShdw>
                </a:effectLst>
              </a:rPr>
              <a:t>solid yellow</a:t>
            </a:r>
          </a:p>
        </p:txBody>
      </p:sp>
      <p:sp>
        <p:nvSpPr>
          <p:cNvPr id="95236" name="Rectangle 4"/>
          <p:cNvSpPr>
            <a:spLocks noChangeArrowheads="1"/>
          </p:cNvSpPr>
          <p:nvPr/>
        </p:nvSpPr>
        <p:spPr bwMode="auto">
          <a:xfrm>
            <a:off x="2971800" y="2286000"/>
            <a:ext cx="5562600" cy="25908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000000"/>
                </a:solidFill>
                <a:cs typeface="Arial" charset="0"/>
              </a:rPr>
              <a:t>    </a:t>
            </a:r>
            <a:r>
              <a:rPr lang="en-US" b="1" i="1" dirty="0" smtClean="0">
                <a:solidFill>
                  <a:srgbClr val="000000"/>
                </a:solidFill>
                <a:cs typeface="Arial" charset="0"/>
              </a:rPr>
              <a:t>A solid yellow traffic light</a:t>
            </a:r>
            <a:r>
              <a:rPr lang="en-US" b="1" dirty="0" smtClean="0">
                <a:solidFill>
                  <a:srgbClr val="000000"/>
                </a:solidFill>
                <a:cs typeface="Arial" charset="0"/>
              </a:rPr>
              <a:t> means that the light will soon change to red. When you see a yellow light, you should slow down and stop before entering the intersection,   if you can do so safely.</a:t>
            </a:r>
            <a:endParaRPr lang="en-US" b="1" dirty="0" smtClean="0">
              <a:solidFill>
                <a:srgbClr val="3333CC"/>
              </a:solidFill>
              <a:cs typeface="Arial" charset="0"/>
            </a:endParaRPr>
          </a:p>
        </p:txBody>
      </p:sp>
      <p:pic>
        <p:nvPicPr>
          <p:cNvPr id="15365"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15366"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5367" name="Oval 8"/>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5368" name="Oval 9"/>
          <p:cNvSpPr>
            <a:spLocks noChangeArrowheads="1"/>
          </p:cNvSpPr>
          <p:nvPr/>
        </p:nvSpPr>
        <p:spPr bwMode="auto">
          <a:xfrm>
            <a:off x="1295400" y="3657600"/>
            <a:ext cx="609600" cy="533400"/>
          </a:xfrm>
          <a:prstGeom prst="ellipse">
            <a:avLst/>
          </a:prstGeom>
          <a:solidFill>
            <a:srgbClr val="FFFF00"/>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5369" name="Oval 10"/>
          <p:cNvSpPr>
            <a:spLocks noChangeArrowheads="1"/>
          </p:cNvSpPr>
          <p:nvPr/>
        </p:nvSpPr>
        <p:spPr bwMode="auto">
          <a:xfrm>
            <a:off x="1295400" y="41910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95243" name="Rectangle 11"/>
          <p:cNvSpPr>
            <a:spLocks noChangeArrowheads="1"/>
          </p:cNvSpPr>
          <p:nvPr/>
        </p:nvSpPr>
        <p:spPr bwMode="auto">
          <a:xfrm>
            <a:off x="228600" y="5029200"/>
            <a:ext cx="8534400" cy="16002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3333CC"/>
                </a:solidFill>
                <a:cs typeface="Arial" charset="0"/>
              </a:rPr>
              <a:t>    If you must enter an intersection on a yellow light,        it is important to watch out for cross traffic and vehicles starting right or left turns that might enter   the intersection when the light changes.</a:t>
            </a:r>
            <a:endParaRPr lang="en-US" b="1" dirty="0" smtClean="0">
              <a:solidFill>
                <a:srgbClr val="FFFF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5236">
                                            <p:txEl>
                                              <p:pRg st="0" end="0"/>
                                            </p:txEl>
                                          </p:spTgt>
                                        </p:tgtEl>
                                        <p:attrNameLst>
                                          <p:attrName>style.visibility</p:attrName>
                                        </p:attrNameLst>
                                      </p:cBhvr>
                                      <p:to>
                                        <p:strVal val="visible"/>
                                      </p:to>
                                    </p:set>
                                    <p:animEffect transition="in" filter="strips(downRight)">
                                      <p:cBhvr>
                                        <p:cTn id="7" dur="500"/>
                                        <p:tgtEl>
                                          <p:spTgt spid="9523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43">
                                            <p:txEl>
                                              <p:pRg st="0" end="0"/>
                                            </p:txEl>
                                          </p:spTgt>
                                        </p:tgtEl>
                                        <p:attrNameLst>
                                          <p:attrName>style.visibility</p:attrName>
                                        </p:attrNameLst>
                                      </p:cBhvr>
                                      <p:to>
                                        <p:strVal val="visible"/>
                                      </p:to>
                                    </p:set>
                                    <p:animEffect transition="in" filter="wipe(left)">
                                      <p:cBhvr>
                                        <p:cTn id="12" dur="500"/>
                                        <p:tgtEl>
                                          <p:spTgt spid="95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6" grpId="0" build="p" autoUpdateAnimBg="0"/>
      <p:bldP spid="95243"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descr="MVC-003S"/>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16387" name="Rectangle 3"/>
          <p:cNvSpPr>
            <a:spLocks noGrp="1" noChangeArrowheads="1"/>
          </p:cNvSpPr>
          <p:nvPr>
            <p:ph type="title"/>
          </p:nvPr>
        </p:nvSpPr>
        <p:spPr>
          <a:xfrm>
            <a:off x="0" y="0"/>
            <a:ext cx="9144000" cy="1219200"/>
          </a:xfrm>
          <a:solidFill>
            <a:schemeClr val="tx1"/>
          </a:solidFill>
          <a:effectLst>
            <a:outerShdw dist="25400" algn="ctr" rotWithShape="0">
              <a:schemeClr val="tx1"/>
            </a:outerShdw>
          </a:effectLst>
        </p:spPr>
        <p:txBody>
          <a:bodyPr/>
          <a:lstStyle/>
          <a:p>
            <a:pPr eaLnBrk="1" hangingPunct="1"/>
            <a:r>
              <a:rPr lang="en-US" sz="2800" b="1" smtClean="0">
                <a:solidFill>
                  <a:srgbClr val="00FFFF"/>
                </a:solidFill>
              </a:rPr>
              <a:t>You are traveling at 45 mph, what                      should you start doing about now? </a:t>
            </a:r>
          </a:p>
        </p:txBody>
      </p:sp>
      <p:sp>
        <p:nvSpPr>
          <p:cNvPr id="210948" name="Rectangle 4"/>
          <p:cNvSpPr>
            <a:spLocks noGrp="1" noChangeArrowheads="1"/>
          </p:cNvSpPr>
          <p:nvPr>
            <p:ph type="body" sz="half" idx="2"/>
          </p:nvPr>
        </p:nvSpPr>
        <p:spPr>
          <a:xfrm>
            <a:off x="0" y="5105400"/>
            <a:ext cx="9144000" cy="1752600"/>
          </a:xfrm>
          <a:solidFill>
            <a:schemeClr val="tx1"/>
          </a:solidFill>
        </p:spPr>
        <p:txBody>
          <a:bodyPr/>
          <a:lstStyle/>
          <a:p>
            <a:pPr eaLnBrk="1" hangingPunct="1">
              <a:buFontTx/>
              <a:buNone/>
            </a:pPr>
            <a:r>
              <a:rPr lang="en-US" sz="3200" b="1" dirty="0" smtClean="0">
                <a:solidFill>
                  <a:schemeClr val="bg1"/>
                </a:solidFill>
              </a:rPr>
              <a:t>   </a:t>
            </a:r>
            <a:r>
              <a:rPr lang="en-US" sz="2400" b="1" dirty="0" smtClean="0">
                <a:solidFill>
                  <a:srgbClr val="66FF33"/>
                </a:solidFill>
              </a:rPr>
              <a:t>Coasting at the stale green light. </a:t>
            </a:r>
            <a:r>
              <a:rPr lang="en-US" sz="2000" b="1" dirty="0" smtClean="0">
                <a:solidFill>
                  <a:srgbClr val="FFFF99"/>
                </a:solidFill>
              </a:rPr>
              <a:t>(anticipating the yellow)</a:t>
            </a:r>
          </a:p>
          <a:p>
            <a:pPr algn="ctr" eaLnBrk="1" hangingPunct="1">
              <a:lnSpc>
                <a:spcPct val="90000"/>
              </a:lnSpc>
              <a:buFontTx/>
              <a:buNone/>
            </a:pPr>
            <a:r>
              <a:rPr lang="en-US" sz="3200" b="1" dirty="0" smtClean="0">
                <a:solidFill>
                  <a:srgbClr val="00FFFF"/>
                </a:solidFill>
              </a:rPr>
              <a:t>  </a:t>
            </a:r>
            <a:r>
              <a:rPr lang="en-US" sz="2000" b="1" dirty="0" smtClean="0">
                <a:solidFill>
                  <a:schemeClr val="bg1"/>
                </a:solidFill>
              </a:rPr>
              <a:t> It’s good to mentally </a:t>
            </a:r>
            <a:r>
              <a:rPr lang="en-US" sz="2000" b="1" i="1" dirty="0" smtClean="0">
                <a:solidFill>
                  <a:schemeClr val="bg1"/>
                </a:solidFill>
              </a:rPr>
              <a:t>talk to yourself</a:t>
            </a:r>
            <a:r>
              <a:rPr lang="en-US" sz="2000" b="1" dirty="0" smtClean="0">
                <a:solidFill>
                  <a:schemeClr val="bg1"/>
                </a:solidFill>
              </a:rPr>
              <a:t> : </a:t>
            </a:r>
            <a:r>
              <a:rPr lang="en-US" sz="2000" b="1" dirty="0" smtClean="0">
                <a:solidFill>
                  <a:schemeClr val="hlink"/>
                </a:solidFill>
              </a:rPr>
              <a:t>“I can stop…I can stop…                 I can still stop…point of no return…I’m going.”</a:t>
            </a:r>
          </a:p>
        </p:txBody>
      </p:sp>
      <p:sp>
        <p:nvSpPr>
          <p:cNvPr id="210949" name="Rectangle 5"/>
          <p:cNvSpPr>
            <a:spLocks noChangeArrowheads="1"/>
          </p:cNvSpPr>
          <p:nvPr/>
        </p:nvSpPr>
        <p:spPr bwMode="auto">
          <a:xfrm>
            <a:off x="0" y="1981200"/>
            <a:ext cx="3352800" cy="17526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defRPr/>
            </a:pPr>
            <a:endParaRPr lang="en-US" sz="1800" b="1" dirty="0">
              <a:solidFill>
                <a:srgbClr val="000000"/>
              </a:solidFill>
              <a:cs typeface="Arial" charset="0"/>
            </a:endParaRPr>
          </a:p>
          <a:p>
            <a:pPr algn="ctr">
              <a:lnSpc>
                <a:spcPct val="90000"/>
              </a:lnSpc>
              <a:defRPr/>
            </a:pPr>
            <a:r>
              <a:rPr lang="en-US" sz="1800" b="1" dirty="0">
                <a:solidFill>
                  <a:srgbClr val="000000"/>
                </a:solidFill>
                <a:cs typeface="Arial" charset="0"/>
              </a:rPr>
              <a:t>Once you have entered </a:t>
            </a:r>
          </a:p>
          <a:p>
            <a:pPr algn="ctr">
              <a:lnSpc>
                <a:spcPct val="90000"/>
              </a:lnSpc>
              <a:defRPr/>
            </a:pPr>
            <a:r>
              <a:rPr lang="en-US" sz="1800" b="1" dirty="0">
                <a:solidFill>
                  <a:srgbClr val="000000"/>
                </a:solidFill>
                <a:cs typeface="Arial" charset="0"/>
              </a:rPr>
              <a:t>the </a:t>
            </a:r>
            <a:r>
              <a:rPr lang="en-US" sz="1800" b="1" dirty="0" smtClean="0">
                <a:solidFill>
                  <a:srgbClr val="000000"/>
                </a:solidFill>
                <a:cs typeface="Arial" charset="0"/>
              </a:rPr>
              <a:t>intersection </a:t>
            </a:r>
            <a:r>
              <a:rPr lang="en-US" sz="1800" b="1" dirty="0">
                <a:solidFill>
                  <a:srgbClr val="000000"/>
                </a:solidFill>
                <a:cs typeface="Arial" charset="0"/>
              </a:rPr>
              <a:t>do not </a:t>
            </a:r>
          </a:p>
          <a:p>
            <a:pPr algn="ctr">
              <a:lnSpc>
                <a:spcPct val="90000"/>
              </a:lnSpc>
              <a:defRPr/>
            </a:pPr>
            <a:r>
              <a:rPr lang="en-US" sz="1800" b="1" dirty="0" smtClean="0">
                <a:solidFill>
                  <a:srgbClr val="000000"/>
                </a:solidFill>
                <a:cs typeface="Arial" charset="0"/>
              </a:rPr>
              <a:t> </a:t>
            </a:r>
            <a:r>
              <a:rPr lang="en-US" sz="1800" b="1" dirty="0">
                <a:solidFill>
                  <a:srgbClr val="000000"/>
                </a:solidFill>
                <a:cs typeface="Arial" charset="0"/>
              </a:rPr>
              <a:t>stop suddenly. </a:t>
            </a:r>
          </a:p>
          <a:p>
            <a:pPr algn="ctr">
              <a:lnSpc>
                <a:spcPct val="90000"/>
              </a:lnSpc>
              <a:defRPr/>
            </a:pPr>
            <a:r>
              <a:rPr lang="en-US" sz="1800" b="1" dirty="0">
                <a:solidFill>
                  <a:srgbClr val="000000"/>
                </a:solidFill>
                <a:cs typeface="Arial" charset="0"/>
              </a:rPr>
              <a:t>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0948">
                                            <p:txEl>
                                              <p:pRg st="0" end="0"/>
                                            </p:txEl>
                                          </p:spTgt>
                                        </p:tgtEl>
                                        <p:attrNameLst>
                                          <p:attrName>style.visibility</p:attrName>
                                        </p:attrNameLst>
                                      </p:cBhvr>
                                      <p:to>
                                        <p:strVal val="visible"/>
                                      </p:to>
                                    </p:set>
                                    <p:animEffect transition="in" filter="wipe(up)">
                                      <p:cBhvr>
                                        <p:cTn id="7" dur="500"/>
                                        <p:tgtEl>
                                          <p:spTgt spid="2109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0948">
                                            <p:txEl>
                                              <p:pRg st="1" end="1"/>
                                            </p:txEl>
                                          </p:spTgt>
                                        </p:tgtEl>
                                        <p:attrNameLst>
                                          <p:attrName>style.visibility</p:attrName>
                                        </p:attrNameLst>
                                      </p:cBhvr>
                                      <p:to>
                                        <p:strVal val="visible"/>
                                      </p:to>
                                    </p:set>
                                    <p:animEffect transition="in" filter="wipe(up)">
                                      <p:cBhvr>
                                        <p:cTn id="12" dur="500"/>
                                        <p:tgtEl>
                                          <p:spTgt spid="2109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10949"/>
                                        </p:tgtEl>
                                        <p:attrNameLst>
                                          <p:attrName>style.visibility</p:attrName>
                                        </p:attrNameLst>
                                      </p:cBhvr>
                                      <p:to>
                                        <p:strVal val="visible"/>
                                      </p:to>
                                    </p:set>
                                    <p:anim calcmode="lin" valueType="num">
                                      <p:cBhvr>
                                        <p:cTn id="17" dur="500" fill="hold"/>
                                        <p:tgtEl>
                                          <p:spTgt spid="210949"/>
                                        </p:tgtEl>
                                        <p:attrNameLst>
                                          <p:attrName>ppt_w</p:attrName>
                                        </p:attrNameLst>
                                      </p:cBhvr>
                                      <p:tavLst>
                                        <p:tav tm="0">
                                          <p:val>
                                            <p:fltVal val="0"/>
                                          </p:val>
                                        </p:tav>
                                        <p:tav tm="100000">
                                          <p:val>
                                            <p:strVal val="#ppt_w"/>
                                          </p:val>
                                        </p:tav>
                                      </p:tavLst>
                                    </p:anim>
                                    <p:anim calcmode="lin" valueType="num">
                                      <p:cBhvr>
                                        <p:cTn id="18" dur="500" fill="hold"/>
                                        <p:tgtEl>
                                          <p:spTgt spid="2109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build="p" autoUpdateAnimBg="0"/>
      <p:bldP spid="21094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67000"/>
            <a:ext cx="5486400" cy="566738"/>
          </a:xfrm>
        </p:spPr>
        <p:txBody>
          <a:bodyPr/>
          <a:lstStyle/>
          <a:p>
            <a:r>
              <a:rPr lang="en-US" dirty="0" smtClean="0"/>
              <a:t>Let’s notice . . .</a:t>
            </a:r>
            <a:endParaRPr lang="en-US" dirty="0"/>
          </a:p>
        </p:txBody>
      </p:sp>
      <p:sp>
        <p:nvSpPr>
          <p:cNvPr id="11" name="Rectangle 4"/>
          <p:cNvSpPr>
            <a:spLocks noGrp="1" noChangeArrowheads="1"/>
          </p:cNvSpPr>
          <p:nvPr>
            <p:ph type="body" sz="half" idx="2"/>
          </p:nvPr>
        </p:nvSpPr>
        <p:spPr bwMode="auto">
          <a:xfrm>
            <a:off x="0" y="5105400"/>
            <a:ext cx="9144000" cy="17526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FFFFFF"/>
                </a:solidFill>
                <a:effectLst/>
                <a:uLnTx/>
                <a:uFillTx/>
              </a:rPr>
              <a:t>   </a:t>
            </a:r>
            <a:r>
              <a:rPr kumimoji="0" lang="en-US" sz="2400" b="1" i="0" u="none" strike="noStrike" kern="0" cap="none" spc="0" normalizeH="0" baseline="0" noProof="0" dirty="0" smtClean="0">
                <a:ln>
                  <a:noFill/>
                </a:ln>
                <a:solidFill>
                  <a:srgbClr val="66FF33"/>
                </a:solidFill>
                <a:effectLst/>
                <a:uLnTx/>
                <a:uFillTx/>
              </a:rPr>
              <a:t>Coasting at the stale green light. </a:t>
            </a:r>
            <a:r>
              <a:rPr kumimoji="0" lang="en-US" sz="2000" b="1" i="0" u="none" strike="noStrike" kern="0" cap="none" spc="0" normalizeH="0" baseline="0" noProof="0" dirty="0" smtClean="0">
                <a:ln>
                  <a:noFill/>
                </a:ln>
                <a:solidFill>
                  <a:srgbClr val="FFFF99"/>
                </a:solidFill>
                <a:effectLst/>
                <a:uLnTx/>
                <a:uFillTx/>
              </a:rPr>
              <a:t>(anticipating the yellow)</a:t>
            </a:r>
          </a:p>
          <a:p>
            <a:pPr marL="0" marR="0" lvl="0" indent="0" algn="ctr" defTabSz="914400" eaLnBrk="1" fontAlgn="auto" latinLnBrk="0" hangingPunct="1">
              <a:lnSpc>
                <a:spcPct val="9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FFFF"/>
                </a:solidFill>
                <a:effectLst/>
                <a:uLnTx/>
                <a:uFillTx/>
              </a:rPr>
              <a:t>  </a:t>
            </a:r>
            <a:r>
              <a:rPr kumimoji="0" lang="en-US" sz="2000" b="1" i="0" u="none" strike="noStrike" kern="0" cap="none" spc="0" normalizeH="0" baseline="0" noProof="0" dirty="0" smtClean="0">
                <a:ln>
                  <a:noFill/>
                </a:ln>
                <a:solidFill>
                  <a:srgbClr val="FFFFFF"/>
                </a:solidFill>
                <a:effectLst/>
                <a:uLnTx/>
                <a:uFillTx/>
              </a:rPr>
              <a:t> Its good to mentally </a:t>
            </a:r>
            <a:r>
              <a:rPr kumimoji="0" lang="en-US" sz="2000" b="1" i="1" u="none" strike="noStrike" kern="0" cap="none" spc="0" normalizeH="0" baseline="0" noProof="0" dirty="0" smtClean="0">
                <a:ln>
                  <a:noFill/>
                </a:ln>
                <a:solidFill>
                  <a:srgbClr val="FFFFFF"/>
                </a:solidFill>
                <a:effectLst/>
                <a:uLnTx/>
                <a:uFillTx/>
              </a:rPr>
              <a:t>talk to yourself</a:t>
            </a:r>
            <a:r>
              <a:rPr kumimoji="0" lang="en-US" sz="2000" b="1" i="0" u="none" strike="noStrike" kern="0" cap="none" spc="0" normalizeH="0" baseline="0" noProof="0" dirty="0" smtClean="0">
                <a:ln>
                  <a:noFill/>
                </a:ln>
                <a:solidFill>
                  <a:srgbClr val="FFFFFF"/>
                </a:solidFill>
                <a:effectLst/>
                <a:uLnTx/>
                <a:uFillTx/>
              </a:rPr>
              <a:t> : </a:t>
            </a:r>
            <a:r>
              <a:rPr kumimoji="0" lang="en-US" sz="2000" b="1" i="0" u="none" strike="noStrike" kern="0" cap="none" spc="0" normalizeH="0" baseline="0" noProof="0" dirty="0" smtClean="0">
                <a:ln>
                  <a:noFill/>
                </a:ln>
                <a:solidFill>
                  <a:srgbClr val="CCCCFF"/>
                </a:solidFill>
                <a:effectLst/>
                <a:uLnTx/>
                <a:uFillTx/>
              </a:rPr>
              <a:t>“I can stop…I can stop…                 I can still stop…point of no return…I’m going.”</a:t>
            </a:r>
          </a:p>
        </p:txBody>
      </p:sp>
      <p:pic>
        <p:nvPicPr>
          <p:cNvPr id="5" name="point of no retur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514600" y="1313644"/>
            <a:ext cx="4370231" cy="3277673"/>
          </a:xfrm>
          <a:prstGeom prst="rect">
            <a:avLst/>
          </a:prstGeom>
        </p:spPr>
      </p:pic>
      <p:sp>
        <p:nvSpPr>
          <p:cNvPr id="6" name="Rectangle 3"/>
          <p:cNvSpPr txBox="1">
            <a:spLocks noChangeArrowheads="1"/>
          </p:cNvSpPr>
          <p:nvPr/>
        </p:nvSpPr>
        <p:spPr bwMode="auto">
          <a:xfrm>
            <a:off x="0" y="0"/>
            <a:ext cx="9144000" cy="1219200"/>
          </a:xfrm>
          <a:prstGeom prst="rect">
            <a:avLst/>
          </a:prstGeom>
          <a:solidFill>
            <a:srgbClr val="000000"/>
          </a:solidFill>
          <a:ln w="9525">
            <a:noFill/>
            <a:miter lim="800000"/>
            <a:headEnd/>
            <a:tailEnd/>
          </a:ln>
          <a:effectLst>
            <a:outerShdw dist="254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smtClean="0">
                <a:ln>
                  <a:noFill/>
                </a:ln>
                <a:solidFill>
                  <a:srgbClr val="00FFFF"/>
                </a:solidFill>
                <a:effectLst/>
                <a:uLnTx/>
                <a:uFillTx/>
                <a:latin typeface="Arial"/>
                <a:ea typeface="+mj-ea"/>
                <a:cs typeface="+mj-cs"/>
              </a:rPr>
              <a:t>You are traveling at 45 mph, what                      should you start doing about now? </a:t>
            </a:r>
            <a:endParaRPr kumimoji="0" lang="en-US" sz="2800" b="1" i="0" u="none" strike="noStrike" kern="0" cap="none" spc="0" normalizeH="0" baseline="0" noProof="0" dirty="0" smtClean="0">
              <a:ln>
                <a:noFill/>
              </a:ln>
              <a:solidFill>
                <a:srgbClr val="00FFFF"/>
              </a:solidFill>
              <a:effectLst/>
              <a:uLnTx/>
              <a:uFillTx/>
              <a:latin typeface="Arial"/>
              <a:ea typeface="+mj-ea"/>
              <a:cs typeface="+mj-cs"/>
            </a:endParaRPr>
          </a:p>
        </p:txBody>
      </p:sp>
    </p:spTree>
    <p:extLst>
      <p:ext uri="{BB962C8B-B14F-4D97-AF65-F5344CB8AC3E}">
        <p14:creationId xmlns:p14="http://schemas.microsoft.com/office/powerpoint/2010/main" val="12557717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500"/>
                            </p:stCondLst>
                            <p:childTnLst>
                              <p:par>
                                <p:cTn id="9" presetID="1" presetClass="mediacall" presetSubtype="0" fill="hold" nodeType="afterEffect">
                                  <p:stCondLst>
                                    <p:cond delay="0"/>
                                  </p:stCondLst>
                                  <p:childTnLst>
                                    <p:cmd type="call" cmd="playFrom(0.0)">
                                      <p:cBhvr>
                                        <p:cTn id="10" dur="11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4340">
                <p:cTn id="11" fill="remove"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endParaRPr lang="en-US" sz="4000" smtClean="0"/>
          </a:p>
        </p:txBody>
      </p:sp>
      <p:sp>
        <p:nvSpPr>
          <p:cNvPr id="18435" name="Rectangle 3"/>
          <p:cNvSpPr>
            <a:spLocks noGrp="1" noChangeArrowheads="1"/>
          </p:cNvSpPr>
          <p:nvPr>
            <p:ph type="body" idx="1"/>
          </p:nvPr>
        </p:nvSpPr>
        <p:spPr/>
        <p:txBody>
          <a:bodyPr/>
          <a:lstStyle/>
          <a:p>
            <a:pPr eaLnBrk="1" hangingPunct="1"/>
            <a:endParaRPr lang="en-US" sz="2800" smtClean="0"/>
          </a:p>
        </p:txBody>
      </p:sp>
      <p:sp>
        <p:nvSpPr>
          <p:cNvPr id="18436" name="Freeform 4"/>
          <p:cNvSpPr>
            <a:spLocks/>
          </p:cNvSpPr>
          <p:nvPr/>
        </p:nvSpPr>
        <p:spPr bwMode="auto">
          <a:xfrm>
            <a:off x="2295525" y="2368550"/>
            <a:ext cx="1703388" cy="536575"/>
          </a:xfrm>
          <a:custGeom>
            <a:avLst/>
            <a:gdLst>
              <a:gd name="T0" fmla="*/ 1541463 w 1073"/>
              <a:gd name="T1" fmla="*/ 536575 h 338"/>
              <a:gd name="T2" fmla="*/ 1703388 w 1073"/>
              <a:gd name="T3" fmla="*/ 266700 h 338"/>
              <a:gd name="T4" fmla="*/ 1146175 w 1073"/>
              <a:gd name="T5" fmla="*/ 15875 h 338"/>
              <a:gd name="T6" fmla="*/ 609600 w 1073"/>
              <a:gd name="T7" fmla="*/ 33338 h 338"/>
              <a:gd name="T8" fmla="*/ 536575 w 1073"/>
              <a:gd name="T9" fmla="*/ 52388 h 338"/>
              <a:gd name="T10" fmla="*/ 411163 w 1073"/>
              <a:gd name="T11" fmla="*/ 69850 h 338"/>
              <a:gd name="T12" fmla="*/ 179388 w 1073"/>
              <a:gd name="T13" fmla="*/ 106363 h 338"/>
              <a:gd name="T14" fmla="*/ 0 w 1073"/>
              <a:gd name="T15" fmla="*/ 303213 h 338"/>
              <a:gd name="T16" fmla="*/ 142875 w 1073"/>
              <a:gd name="T17" fmla="*/ 482600 h 338"/>
              <a:gd name="T18" fmla="*/ 1504950 w 1073"/>
              <a:gd name="T19" fmla="*/ 500063 h 338"/>
              <a:gd name="T20" fmla="*/ 1541463 w 1073"/>
              <a:gd name="T21" fmla="*/ 536575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3" h="338">
                <a:moveTo>
                  <a:pt x="971" y="338"/>
                </a:moveTo>
                <a:cubicBezTo>
                  <a:pt x="1008" y="283"/>
                  <a:pt x="1051" y="231"/>
                  <a:pt x="1073" y="168"/>
                </a:cubicBezTo>
                <a:cubicBezTo>
                  <a:pt x="1028" y="0"/>
                  <a:pt x="862" y="19"/>
                  <a:pt x="722" y="10"/>
                </a:cubicBezTo>
                <a:cubicBezTo>
                  <a:pt x="609" y="14"/>
                  <a:pt x="497" y="14"/>
                  <a:pt x="384" y="21"/>
                </a:cubicBezTo>
                <a:cubicBezTo>
                  <a:pt x="368" y="22"/>
                  <a:pt x="354" y="30"/>
                  <a:pt x="338" y="33"/>
                </a:cubicBezTo>
                <a:cubicBezTo>
                  <a:pt x="312" y="38"/>
                  <a:pt x="285" y="40"/>
                  <a:pt x="259" y="44"/>
                </a:cubicBezTo>
                <a:cubicBezTo>
                  <a:pt x="210" y="51"/>
                  <a:pt x="113" y="67"/>
                  <a:pt x="113" y="67"/>
                </a:cubicBezTo>
                <a:cubicBezTo>
                  <a:pt x="45" y="89"/>
                  <a:pt x="21" y="126"/>
                  <a:pt x="0" y="191"/>
                </a:cubicBezTo>
                <a:cubicBezTo>
                  <a:pt x="8" y="248"/>
                  <a:pt x="15" y="301"/>
                  <a:pt x="90" y="304"/>
                </a:cubicBezTo>
                <a:cubicBezTo>
                  <a:pt x="376" y="315"/>
                  <a:pt x="662" y="311"/>
                  <a:pt x="948" y="315"/>
                </a:cubicBezTo>
                <a:cubicBezTo>
                  <a:pt x="987" y="328"/>
                  <a:pt x="990" y="317"/>
                  <a:pt x="971" y="338"/>
                </a:cubicBezTo>
                <a:close/>
              </a:path>
            </a:pathLst>
          </a:custGeom>
          <a:solidFill>
            <a:schemeClr val="tx1"/>
          </a:solidFill>
          <a:ln w="9525">
            <a:solidFill>
              <a:schemeClr val="tx1"/>
            </a:solidFill>
            <a:round/>
            <a:headEnd/>
            <a:tailEnd/>
          </a:ln>
          <a:effectLst/>
        </p:spPr>
        <p:txBody>
          <a:bodyPr/>
          <a:lstStyle/>
          <a:p>
            <a:endParaRPr lang="en-US" smtClean="0">
              <a:solidFill>
                <a:srgbClr val="000000"/>
              </a:solidFill>
              <a:cs typeface="Arial" charset="0"/>
            </a:endParaRPr>
          </a:p>
        </p:txBody>
      </p:sp>
      <p:pic>
        <p:nvPicPr>
          <p:cNvPr id="18437" name="Picture 5" descr="MVC-004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8438" name="Rectangle 6"/>
          <p:cNvSpPr>
            <a:spLocks noChangeArrowheads="1"/>
          </p:cNvSpPr>
          <p:nvPr/>
        </p:nvSpPr>
        <p:spPr bwMode="auto">
          <a:xfrm>
            <a:off x="0" y="0"/>
            <a:ext cx="9144000" cy="1905000"/>
          </a:xfrm>
          <a:prstGeom prst="rect">
            <a:avLst/>
          </a:prstGeom>
          <a:solidFill>
            <a:schemeClr val="tx1"/>
          </a:solidFill>
          <a:ln w="9525">
            <a:noFill/>
            <a:miter lim="800000"/>
            <a:headEnd/>
            <a:tailEnd/>
          </a:ln>
          <a:effectLst/>
        </p:spPr>
        <p:txBody>
          <a:bodyPr anchor="ctr"/>
          <a:lstStyle/>
          <a:p>
            <a:pPr algn="ctr" eaLnBrk="0" hangingPunct="0">
              <a:lnSpc>
                <a:spcPct val="90000"/>
              </a:lnSpc>
            </a:pPr>
            <a:r>
              <a:rPr lang="en-US" sz="2800" b="1" smtClean="0">
                <a:solidFill>
                  <a:srgbClr val="CCCCFF"/>
                </a:solidFill>
                <a:cs typeface="Arial" charset="0"/>
              </a:rPr>
              <a:t>By talking to yourself this way, you’ll be ready to make the right decision </a:t>
            </a:r>
            <a:r>
              <a:rPr lang="en-US" sz="2800" b="1" smtClean="0">
                <a:solidFill>
                  <a:srgbClr val="FFFF99"/>
                </a:solidFill>
                <a:cs typeface="Arial" charset="0"/>
              </a:rPr>
              <a:t>if the light turns yellow.</a:t>
            </a:r>
          </a:p>
        </p:txBody>
      </p:sp>
      <p:sp>
        <p:nvSpPr>
          <p:cNvPr id="206855" name="Rectangle 7"/>
          <p:cNvSpPr>
            <a:spLocks noChangeArrowheads="1"/>
          </p:cNvSpPr>
          <p:nvPr/>
        </p:nvSpPr>
        <p:spPr bwMode="auto">
          <a:xfrm>
            <a:off x="0" y="5867400"/>
            <a:ext cx="9144000" cy="990600"/>
          </a:xfrm>
          <a:prstGeom prst="rect">
            <a:avLst/>
          </a:prstGeom>
          <a:solidFill>
            <a:schemeClr val="tx1"/>
          </a:solidFill>
          <a:ln w="9525">
            <a:solidFill>
              <a:schemeClr val="tx1"/>
            </a:solidFill>
            <a:miter lim="800000"/>
            <a:headEnd/>
            <a:tailEnd/>
          </a:ln>
          <a:effectLst/>
        </p:spPr>
        <p:txBody>
          <a:bodyPr wrap="none" anchor="ctr"/>
          <a:lstStyle/>
          <a:p>
            <a:pPr algn="ctr" eaLnBrk="0" hangingPunct="0"/>
            <a:r>
              <a:rPr lang="en-US" sz="2800" b="1" smtClean="0">
                <a:solidFill>
                  <a:srgbClr val="FFFF99"/>
                </a:solidFill>
                <a:cs typeface="Arial" charset="0"/>
              </a:rPr>
              <a:t> This far back, we are definitely stopping</a:t>
            </a:r>
          </a:p>
        </p:txBody>
      </p:sp>
      <p:sp>
        <p:nvSpPr>
          <p:cNvPr id="206856" name="AutoShape 8"/>
          <p:cNvSpPr>
            <a:spLocks noChangeArrowheads="1"/>
          </p:cNvSpPr>
          <p:nvPr/>
        </p:nvSpPr>
        <p:spPr bwMode="auto">
          <a:xfrm>
            <a:off x="228600" y="2590800"/>
            <a:ext cx="2743200" cy="2590800"/>
          </a:xfrm>
          <a:prstGeom prst="octagon">
            <a:avLst>
              <a:gd name="adj" fmla="val 28801"/>
            </a:avLst>
          </a:prstGeom>
          <a:gradFill rotWithShape="0">
            <a:gsLst>
              <a:gs pos="0">
                <a:srgbClr val="CC3300"/>
              </a:gs>
              <a:gs pos="100000">
                <a:srgbClr val="5E1800"/>
              </a:gs>
            </a:gsLst>
            <a:path path="shape">
              <a:fillToRect l="50000" t="50000" r="50000" b="50000"/>
            </a:path>
          </a:gradFill>
          <a:ln w="76200">
            <a:solidFill>
              <a:schemeClr val="bg1"/>
            </a:solidFill>
            <a:miter lim="800000"/>
            <a:headEnd/>
            <a:tailEnd/>
          </a:ln>
          <a:effectLst/>
        </p:spPr>
        <p:txBody>
          <a:bodyPr wrap="none" anchor="ctr"/>
          <a:lstStyle/>
          <a:p>
            <a:pPr algn="ctr" eaLnBrk="0" hangingPunct="0"/>
            <a:r>
              <a:rPr lang="en-US" sz="3200" b="1" smtClean="0">
                <a:solidFill>
                  <a:srgbClr val="000000"/>
                </a:solidFill>
                <a:cs typeface="Arial" charset="0"/>
              </a:rPr>
              <a:t>STOP</a:t>
            </a:r>
          </a:p>
          <a:p>
            <a:pPr algn="ctr" eaLnBrk="0" hangingPunct="0"/>
            <a:r>
              <a:rPr lang="en-US" sz="3200" b="1" smtClean="0">
                <a:solidFill>
                  <a:srgbClr val="000000"/>
                </a:solidFill>
                <a:cs typeface="Arial" charset="0"/>
              </a:rPr>
              <a:t>and</a:t>
            </a:r>
          </a:p>
          <a:p>
            <a:pPr algn="ctr" eaLnBrk="0" hangingPunct="0"/>
            <a:r>
              <a:rPr lang="en-US" sz="3200" b="1" smtClean="0">
                <a:solidFill>
                  <a:srgbClr val="000000"/>
                </a:solidFill>
                <a:cs typeface="Arial" charset="0"/>
              </a:rPr>
              <a:t>THINK</a:t>
            </a:r>
          </a:p>
        </p:txBody>
      </p:sp>
      <p:sp>
        <p:nvSpPr>
          <p:cNvPr id="206857" name="AutoShape 9"/>
          <p:cNvSpPr>
            <a:spLocks noChangeArrowheads="1"/>
          </p:cNvSpPr>
          <p:nvPr/>
        </p:nvSpPr>
        <p:spPr bwMode="auto">
          <a:xfrm>
            <a:off x="228600" y="2590800"/>
            <a:ext cx="2743200" cy="2590800"/>
          </a:xfrm>
          <a:prstGeom prst="octagon">
            <a:avLst>
              <a:gd name="adj" fmla="val 29537"/>
            </a:avLst>
          </a:prstGeom>
          <a:gradFill rotWithShape="0">
            <a:gsLst>
              <a:gs pos="0">
                <a:srgbClr val="CC99FF"/>
              </a:gs>
              <a:gs pos="100000">
                <a:srgbClr val="5E4776"/>
              </a:gs>
            </a:gsLst>
            <a:path path="shape">
              <a:fillToRect l="50000" t="50000" r="50000" b="50000"/>
            </a:path>
          </a:gradFill>
          <a:ln w="76200">
            <a:solidFill>
              <a:schemeClr val="bg1"/>
            </a:solidFill>
            <a:miter lim="800000"/>
            <a:headEnd/>
            <a:tailEnd/>
          </a:ln>
          <a:effectLst/>
        </p:spPr>
        <p:txBody>
          <a:bodyPr wrap="none" anchor="ctr"/>
          <a:lstStyle/>
          <a:p>
            <a:pPr algn="ctr" eaLnBrk="0" hangingPunct="0">
              <a:lnSpc>
                <a:spcPct val="80000"/>
              </a:lnSpc>
            </a:pPr>
            <a:r>
              <a:rPr lang="en-US" b="1" smtClean="0">
                <a:solidFill>
                  <a:srgbClr val="000000"/>
                </a:solidFill>
                <a:cs typeface="Arial" charset="0"/>
              </a:rPr>
              <a:t> </a:t>
            </a:r>
          </a:p>
          <a:p>
            <a:pPr algn="ctr" eaLnBrk="0" hangingPunct="0">
              <a:lnSpc>
                <a:spcPct val="80000"/>
              </a:lnSpc>
            </a:pPr>
            <a:endParaRPr lang="en-US" b="1" smtClean="0">
              <a:solidFill>
                <a:srgbClr val="000000"/>
              </a:solidFill>
              <a:cs typeface="Arial" charset="0"/>
            </a:endParaRPr>
          </a:p>
          <a:p>
            <a:pPr algn="ctr" eaLnBrk="0" hangingPunct="0">
              <a:lnSpc>
                <a:spcPct val="80000"/>
              </a:lnSpc>
            </a:pPr>
            <a:r>
              <a:rPr lang="en-US" b="1" smtClean="0">
                <a:solidFill>
                  <a:srgbClr val="000000"/>
                </a:solidFill>
                <a:cs typeface="Arial" charset="0"/>
              </a:rPr>
              <a:t>What could </a:t>
            </a:r>
          </a:p>
          <a:p>
            <a:pPr algn="ctr" eaLnBrk="0" hangingPunct="0">
              <a:lnSpc>
                <a:spcPct val="80000"/>
              </a:lnSpc>
            </a:pPr>
            <a:r>
              <a:rPr lang="en-US" b="1" smtClean="0">
                <a:solidFill>
                  <a:srgbClr val="000000"/>
                </a:solidFill>
                <a:cs typeface="Arial" charset="0"/>
              </a:rPr>
              <a:t>happen if you</a:t>
            </a:r>
          </a:p>
          <a:p>
            <a:pPr algn="ctr" eaLnBrk="0" hangingPunct="0">
              <a:lnSpc>
                <a:spcPct val="80000"/>
              </a:lnSpc>
            </a:pPr>
            <a:r>
              <a:rPr lang="en-US" b="1" smtClean="0">
                <a:solidFill>
                  <a:srgbClr val="000000"/>
                </a:solidFill>
                <a:cs typeface="Arial" charset="0"/>
              </a:rPr>
              <a:t> forget that the </a:t>
            </a:r>
          </a:p>
          <a:p>
            <a:pPr algn="ctr" eaLnBrk="0" hangingPunct="0">
              <a:lnSpc>
                <a:spcPct val="80000"/>
              </a:lnSpc>
            </a:pPr>
            <a:r>
              <a:rPr lang="en-US" b="1" smtClean="0">
                <a:solidFill>
                  <a:srgbClr val="000000"/>
                </a:solidFill>
                <a:cs typeface="Arial" charset="0"/>
              </a:rPr>
              <a:t>light could </a:t>
            </a:r>
          </a:p>
          <a:p>
            <a:pPr algn="ctr" eaLnBrk="0" hangingPunct="0">
              <a:lnSpc>
                <a:spcPct val="80000"/>
              </a:lnSpc>
            </a:pPr>
            <a:r>
              <a:rPr lang="en-US" b="1" smtClean="0">
                <a:solidFill>
                  <a:srgbClr val="000000"/>
                </a:solidFill>
                <a:cs typeface="Arial" charset="0"/>
              </a:rPr>
              <a:t>unexpectedly</a:t>
            </a:r>
          </a:p>
          <a:p>
            <a:pPr algn="ctr" eaLnBrk="0" hangingPunct="0">
              <a:lnSpc>
                <a:spcPct val="80000"/>
              </a:lnSpc>
            </a:pPr>
            <a:r>
              <a:rPr lang="en-US" b="1" smtClean="0">
                <a:solidFill>
                  <a:srgbClr val="000000"/>
                </a:solidFill>
                <a:cs typeface="Arial" charset="0"/>
              </a:rPr>
              <a:t>change?</a:t>
            </a:r>
          </a:p>
          <a:p>
            <a:pPr algn="ctr" eaLnBrk="0" hangingPunct="0">
              <a:lnSpc>
                <a:spcPct val="80000"/>
              </a:lnSpc>
            </a:pPr>
            <a:endParaRPr lang="en-US" b="1" smtClean="0">
              <a:solidFill>
                <a:srgbClr val="000000"/>
              </a:solidFill>
              <a:cs typeface="Arial" charset="0"/>
            </a:endParaRPr>
          </a:p>
        </p:txBody>
      </p:sp>
      <p:sp>
        <p:nvSpPr>
          <p:cNvPr id="206858" name="AutoShape 10"/>
          <p:cNvSpPr>
            <a:spLocks noChangeArrowheads="1"/>
          </p:cNvSpPr>
          <p:nvPr/>
        </p:nvSpPr>
        <p:spPr bwMode="auto">
          <a:xfrm>
            <a:off x="228600" y="2590800"/>
            <a:ext cx="2743200" cy="2667000"/>
          </a:xfrm>
          <a:prstGeom prst="octagon">
            <a:avLst>
              <a:gd name="adj" fmla="val 28801"/>
            </a:avLst>
          </a:prstGeom>
          <a:gradFill rotWithShape="0">
            <a:gsLst>
              <a:gs pos="0">
                <a:srgbClr val="00FFFF"/>
              </a:gs>
              <a:gs pos="100000">
                <a:srgbClr val="007676"/>
              </a:gs>
            </a:gsLst>
            <a:path path="shape">
              <a:fillToRect l="50000" t="50000" r="50000" b="50000"/>
            </a:path>
          </a:gradFill>
          <a:ln w="76200">
            <a:solidFill>
              <a:schemeClr val="bg1"/>
            </a:solidFill>
            <a:miter lim="800000"/>
            <a:headEnd/>
            <a:tailEnd/>
          </a:ln>
          <a:effectLst/>
        </p:spPr>
        <p:txBody>
          <a:bodyPr wrap="none" anchor="ctr"/>
          <a:lstStyle/>
          <a:p>
            <a:pPr algn="ctr" eaLnBrk="0" hangingPunct="0"/>
            <a:r>
              <a:rPr lang="en-US" sz="2800" b="1" smtClean="0">
                <a:solidFill>
                  <a:srgbClr val="000000"/>
                </a:solidFill>
                <a:cs typeface="Arial" charset="0"/>
              </a:rPr>
              <a:t>You might</a:t>
            </a:r>
          </a:p>
          <a:p>
            <a:pPr algn="ctr" eaLnBrk="0" hangingPunct="0"/>
            <a:r>
              <a:rPr lang="en-US" sz="2800" b="1" smtClean="0">
                <a:solidFill>
                  <a:srgbClr val="000000"/>
                </a:solidFill>
                <a:cs typeface="Arial" charset="0"/>
              </a:rPr>
              <a:t> make the </a:t>
            </a:r>
          </a:p>
          <a:p>
            <a:pPr algn="ctr" eaLnBrk="0" hangingPunct="0"/>
            <a:r>
              <a:rPr lang="en-US" sz="2800" b="1" smtClean="0">
                <a:solidFill>
                  <a:srgbClr val="000000"/>
                </a:solidFill>
                <a:cs typeface="Arial" charset="0"/>
              </a:rPr>
              <a:t>wrong </a:t>
            </a:r>
          </a:p>
          <a:p>
            <a:pPr algn="ctr" eaLnBrk="0" hangingPunct="0"/>
            <a:r>
              <a:rPr lang="en-US" sz="2800" b="1" smtClean="0">
                <a:solidFill>
                  <a:srgbClr val="000000"/>
                </a:solidFill>
                <a:cs typeface="Arial" charset="0"/>
              </a:rPr>
              <a:t>decision.</a:t>
            </a:r>
            <a:endParaRPr lang="en-US" sz="2800" b="1" i="1" smtClean="0">
              <a:solidFill>
                <a:srgbClr val="FFFF00"/>
              </a:solidFill>
              <a:cs typeface="Arial" charset="0"/>
            </a:endParaRPr>
          </a:p>
        </p:txBody>
      </p:sp>
      <p:sp>
        <p:nvSpPr>
          <p:cNvPr id="206859" name="Oval 11"/>
          <p:cNvSpPr>
            <a:spLocks noChangeArrowheads="1"/>
          </p:cNvSpPr>
          <p:nvPr/>
        </p:nvSpPr>
        <p:spPr bwMode="auto">
          <a:xfrm>
            <a:off x="4114800" y="3352800"/>
            <a:ext cx="533400" cy="457200"/>
          </a:xfrm>
          <a:prstGeom prst="ellipse">
            <a:avLst/>
          </a:prstGeom>
          <a:noFill/>
          <a:ln w="28575">
            <a:solidFill>
              <a:srgbClr val="CC0000"/>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3000"/>
                                  </p:stCondLst>
                                  <p:childTnLst>
                                    <p:set>
                                      <p:cBhvr>
                                        <p:cTn id="6" dur="1" fill="hold">
                                          <p:stCondLst>
                                            <p:cond delay="0"/>
                                          </p:stCondLst>
                                        </p:cTn>
                                        <p:tgtEl>
                                          <p:spTgt spid="206859"/>
                                        </p:tgtEl>
                                        <p:attrNameLst>
                                          <p:attrName>style.visibility</p:attrName>
                                        </p:attrNameLst>
                                      </p:cBhvr>
                                      <p:to>
                                        <p:strVal val="visible"/>
                                      </p:to>
                                    </p:set>
                                    <p:animEffect transition="in" filter="wipe(down)">
                                      <p:cBhvr>
                                        <p:cTn id="7" dur="500"/>
                                        <p:tgtEl>
                                          <p:spTgt spid="2068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6855"/>
                                        </p:tgtEl>
                                        <p:attrNameLst>
                                          <p:attrName>style.visibility</p:attrName>
                                        </p:attrNameLst>
                                      </p:cBhvr>
                                      <p:to>
                                        <p:strVal val="visible"/>
                                      </p:to>
                                    </p:set>
                                    <p:animEffect transition="in" filter="dissolve">
                                      <p:cBhvr>
                                        <p:cTn id="12" dur="500"/>
                                        <p:tgtEl>
                                          <p:spTgt spid="2068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206856"/>
                                        </p:tgtEl>
                                        <p:attrNameLst>
                                          <p:attrName>style.visibility</p:attrName>
                                        </p:attrNameLst>
                                      </p:cBhvr>
                                      <p:to>
                                        <p:strVal val="visible"/>
                                      </p:to>
                                    </p:set>
                                    <p:anim calcmode="lin" valueType="num">
                                      <p:cBhvr>
                                        <p:cTn id="17" dur="500" fill="hold"/>
                                        <p:tgtEl>
                                          <p:spTgt spid="206856"/>
                                        </p:tgtEl>
                                        <p:attrNameLst>
                                          <p:attrName>ppt_w</p:attrName>
                                        </p:attrNameLst>
                                      </p:cBhvr>
                                      <p:tavLst>
                                        <p:tav tm="0">
                                          <p:val>
                                            <p:strVal val="2/3*#ppt_w"/>
                                          </p:val>
                                        </p:tav>
                                        <p:tav tm="100000">
                                          <p:val>
                                            <p:strVal val="#ppt_w"/>
                                          </p:val>
                                        </p:tav>
                                      </p:tavLst>
                                    </p:anim>
                                    <p:anim calcmode="lin" valueType="num">
                                      <p:cBhvr>
                                        <p:cTn id="18" dur="500" fill="hold"/>
                                        <p:tgtEl>
                                          <p:spTgt spid="206856"/>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500"/>
                            </p:stCondLst>
                            <p:childTnLst>
                              <p:par>
                                <p:cTn id="20" presetID="23" presetClass="entr" presetSubtype="272" fill="hold" grpId="0" nodeType="afterEffect">
                                  <p:stCondLst>
                                    <p:cond delay="2000"/>
                                  </p:stCondLst>
                                  <p:childTnLst>
                                    <p:set>
                                      <p:cBhvr>
                                        <p:cTn id="21" dur="1" fill="hold">
                                          <p:stCondLst>
                                            <p:cond delay="0"/>
                                          </p:stCondLst>
                                        </p:cTn>
                                        <p:tgtEl>
                                          <p:spTgt spid="206857"/>
                                        </p:tgtEl>
                                        <p:attrNameLst>
                                          <p:attrName>style.visibility</p:attrName>
                                        </p:attrNameLst>
                                      </p:cBhvr>
                                      <p:to>
                                        <p:strVal val="visible"/>
                                      </p:to>
                                    </p:set>
                                    <p:anim calcmode="lin" valueType="num">
                                      <p:cBhvr>
                                        <p:cTn id="22" dur="500" fill="hold"/>
                                        <p:tgtEl>
                                          <p:spTgt spid="206857"/>
                                        </p:tgtEl>
                                        <p:attrNameLst>
                                          <p:attrName>ppt_w</p:attrName>
                                        </p:attrNameLst>
                                      </p:cBhvr>
                                      <p:tavLst>
                                        <p:tav tm="0">
                                          <p:val>
                                            <p:strVal val="2/3*#ppt_w"/>
                                          </p:val>
                                        </p:tav>
                                        <p:tav tm="100000">
                                          <p:val>
                                            <p:strVal val="#ppt_w"/>
                                          </p:val>
                                        </p:tav>
                                      </p:tavLst>
                                    </p:anim>
                                    <p:anim calcmode="lin" valueType="num">
                                      <p:cBhvr>
                                        <p:cTn id="23" dur="500" fill="hold"/>
                                        <p:tgtEl>
                                          <p:spTgt spid="206857"/>
                                        </p:tgtEl>
                                        <p:attrNameLst>
                                          <p:attrName>ppt_h</p:attrName>
                                        </p:attrNameLst>
                                      </p:cBhvr>
                                      <p:tavLst>
                                        <p:tav tm="0">
                                          <p:val>
                                            <p:strVal val="2/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272" fill="hold" grpId="0" nodeType="clickEffect">
                                  <p:stCondLst>
                                    <p:cond delay="0"/>
                                  </p:stCondLst>
                                  <p:childTnLst>
                                    <p:set>
                                      <p:cBhvr>
                                        <p:cTn id="27" dur="1" fill="hold">
                                          <p:stCondLst>
                                            <p:cond delay="0"/>
                                          </p:stCondLst>
                                        </p:cTn>
                                        <p:tgtEl>
                                          <p:spTgt spid="206858"/>
                                        </p:tgtEl>
                                        <p:attrNameLst>
                                          <p:attrName>style.visibility</p:attrName>
                                        </p:attrNameLst>
                                      </p:cBhvr>
                                      <p:to>
                                        <p:strVal val="visible"/>
                                      </p:to>
                                    </p:set>
                                    <p:anim calcmode="lin" valueType="num">
                                      <p:cBhvr>
                                        <p:cTn id="28" dur="500" fill="hold"/>
                                        <p:tgtEl>
                                          <p:spTgt spid="206858"/>
                                        </p:tgtEl>
                                        <p:attrNameLst>
                                          <p:attrName>ppt_w</p:attrName>
                                        </p:attrNameLst>
                                      </p:cBhvr>
                                      <p:tavLst>
                                        <p:tav tm="0">
                                          <p:val>
                                            <p:strVal val="2/3*#ppt_w"/>
                                          </p:val>
                                        </p:tav>
                                        <p:tav tm="100000">
                                          <p:val>
                                            <p:strVal val="#ppt_w"/>
                                          </p:val>
                                        </p:tav>
                                      </p:tavLst>
                                    </p:anim>
                                    <p:anim calcmode="lin" valueType="num">
                                      <p:cBhvr>
                                        <p:cTn id="29" dur="500" fill="hold"/>
                                        <p:tgtEl>
                                          <p:spTgt spid="20685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5" grpId="0" animBg="1" autoUpdateAnimBg="0"/>
      <p:bldP spid="206856" grpId="0" animBg="1" autoUpdateAnimBg="0"/>
      <p:bldP spid="206857" grpId="0" animBg="1" autoUpdateAnimBg="0"/>
      <p:bldP spid="206858" grpId="0" animBg="1" autoUpdateAnimBg="0"/>
      <p:bldP spid="2068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VC-003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9459" name="Rectangle 3"/>
          <p:cNvSpPr>
            <a:spLocks noChangeArrowheads="1"/>
          </p:cNvSpPr>
          <p:nvPr/>
        </p:nvSpPr>
        <p:spPr bwMode="auto">
          <a:xfrm>
            <a:off x="0" y="4953000"/>
            <a:ext cx="9144000" cy="1905000"/>
          </a:xfrm>
          <a:prstGeom prst="rect">
            <a:avLst/>
          </a:prstGeom>
          <a:solidFill>
            <a:schemeClr val="tx1"/>
          </a:solidFill>
          <a:ln w="9525">
            <a:noFill/>
            <a:miter lim="800000"/>
            <a:headEnd/>
            <a:tailEnd/>
          </a:ln>
          <a:effectLst/>
        </p:spPr>
        <p:txBody>
          <a:bodyPr/>
          <a:lstStyle/>
          <a:p>
            <a:pPr marL="342900" indent="-342900" algn="ctr" eaLnBrk="0" hangingPunct="0">
              <a:spcBef>
                <a:spcPct val="20000"/>
              </a:spcBef>
            </a:pPr>
            <a:r>
              <a:rPr lang="en-US" sz="2800" b="1" smtClean="0">
                <a:solidFill>
                  <a:srgbClr val="FFFF00"/>
                </a:solidFill>
                <a:cs typeface="Arial" charset="0"/>
              </a:rPr>
              <a:t>      </a:t>
            </a:r>
            <a:r>
              <a:rPr lang="en-US" sz="2800" b="1" smtClean="0">
                <a:solidFill>
                  <a:srgbClr val="66FFFF"/>
                </a:solidFill>
                <a:cs typeface="Arial" charset="0"/>
              </a:rPr>
              <a:t>Here,</a:t>
            </a:r>
            <a:r>
              <a:rPr lang="en-US" sz="2800" b="1" smtClean="0">
                <a:solidFill>
                  <a:srgbClr val="FFFF00"/>
                </a:solidFill>
                <a:cs typeface="Arial" charset="0"/>
              </a:rPr>
              <a:t> </a:t>
            </a:r>
            <a:r>
              <a:rPr lang="en-US" sz="2800" b="1" smtClean="0">
                <a:solidFill>
                  <a:srgbClr val="00FFFF"/>
                </a:solidFill>
                <a:cs typeface="Arial" charset="0"/>
              </a:rPr>
              <a:t>you have entered the intersection,    waiting to turn left, will you go now? </a:t>
            </a:r>
          </a:p>
          <a:p>
            <a:pPr marL="342900" indent="-342900" algn="ctr" eaLnBrk="0" hangingPunct="0">
              <a:spcBef>
                <a:spcPct val="20000"/>
              </a:spcBef>
            </a:pPr>
            <a:r>
              <a:rPr lang="en-US" sz="2800" b="1" smtClean="0">
                <a:solidFill>
                  <a:srgbClr val="FFFF00"/>
                </a:solidFill>
                <a:cs typeface="Arial" charset="0"/>
              </a:rPr>
              <a:t>     </a:t>
            </a:r>
            <a:endParaRPr lang="en-US" sz="2800" b="1" smtClean="0">
              <a:solidFill>
                <a:srgbClr val="CC99FF"/>
              </a:solidFill>
              <a:cs typeface="Arial" charset="0"/>
            </a:endParaRPr>
          </a:p>
        </p:txBody>
      </p:sp>
      <p:sp>
        <p:nvSpPr>
          <p:cNvPr id="97284" name="Rectangle 4"/>
          <p:cNvSpPr>
            <a:spLocks noChangeArrowheads="1"/>
          </p:cNvSpPr>
          <p:nvPr/>
        </p:nvSpPr>
        <p:spPr bwMode="auto">
          <a:xfrm>
            <a:off x="0" y="6019800"/>
            <a:ext cx="9372600" cy="457200"/>
          </a:xfrm>
          <a:prstGeom prst="rect">
            <a:avLst/>
          </a:prstGeom>
          <a:noFill/>
          <a:ln w="9525">
            <a:noFill/>
            <a:miter lim="800000"/>
            <a:headEnd/>
            <a:tailEnd/>
          </a:ln>
          <a:effectLst/>
        </p:spPr>
        <p:txBody>
          <a:bodyPr/>
          <a:lstStyle/>
          <a:p>
            <a:pPr marL="342900" indent="-342900" algn="ctr" eaLnBrk="0" hangingPunct="0">
              <a:lnSpc>
                <a:spcPct val="80000"/>
              </a:lnSpc>
              <a:spcBef>
                <a:spcPct val="20000"/>
              </a:spcBef>
            </a:pPr>
            <a:r>
              <a:rPr lang="en-US" b="1" smtClean="0">
                <a:solidFill>
                  <a:srgbClr val="FFFF00"/>
                </a:solidFill>
                <a:cs typeface="Arial" charset="0"/>
              </a:rPr>
              <a:t>    </a:t>
            </a:r>
            <a:r>
              <a:rPr lang="en-US" b="1" smtClean="0">
                <a:solidFill>
                  <a:srgbClr val="66FF33"/>
                </a:solidFill>
                <a:cs typeface="Arial" charset="0"/>
              </a:rPr>
              <a:t>Yes, the light is yellow and you                                               are at the point of no return.</a:t>
            </a:r>
            <a:endParaRPr lang="en-US" b="1" smtClean="0">
              <a:solidFill>
                <a:srgbClr val="CC99FF"/>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dissolve">
                                      <p:cBhvr>
                                        <p:cTn id="7" dur="5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20483"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009900"/>
                </a:solidFill>
              </a:rPr>
              <a:t>solid green</a:t>
            </a:r>
          </a:p>
        </p:txBody>
      </p:sp>
      <p:sp>
        <p:nvSpPr>
          <p:cNvPr id="98308" name="Rectangle 4"/>
          <p:cNvSpPr>
            <a:spLocks noChangeArrowheads="1"/>
          </p:cNvSpPr>
          <p:nvPr/>
        </p:nvSpPr>
        <p:spPr bwMode="auto">
          <a:xfrm>
            <a:off x="2590800" y="2743200"/>
            <a:ext cx="5867400" cy="20574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009900"/>
                </a:solidFill>
                <a:cs typeface="Arial" charset="0"/>
              </a:rPr>
              <a:t>A solid green traffic light</a:t>
            </a:r>
            <a:r>
              <a:rPr lang="en-US" b="1" smtClean="0">
                <a:solidFill>
                  <a:srgbClr val="000000"/>
                </a:solidFill>
                <a:cs typeface="Arial" charset="0"/>
              </a:rPr>
              <a:t> means that you may proceed straight through or make a turn after the intersection is cleared of vehicles, bicycles, and pedestrians. </a:t>
            </a:r>
            <a:endParaRPr lang="en-US" b="1" smtClean="0">
              <a:solidFill>
                <a:srgbClr val="3333CC"/>
              </a:solidFill>
              <a:cs typeface="Arial" charset="0"/>
            </a:endParaRPr>
          </a:p>
        </p:txBody>
      </p:sp>
      <p:pic>
        <p:nvPicPr>
          <p:cNvPr id="20485"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20486"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0487" name="Oval 8"/>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0488" name="Oval 9"/>
          <p:cNvSpPr>
            <a:spLocks noChangeArrowheads="1"/>
          </p:cNvSpPr>
          <p:nvPr/>
        </p:nvSpPr>
        <p:spPr bwMode="auto">
          <a:xfrm>
            <a:off x="1295400" y="36576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0489" name="Oval 10"/>
          <p:cNvSpPr>
            <a:spLocks noChangeArrowheads="1"/>
          </p:cNvSpPr>
          <p:nvPr/>
        </p:nvSpPr>
        <p:spPr bwMode="auto">
          <a:xfrm>
            <a:off x="1295400" y="4191000"/>
            <a:ext cx="609600" cy="533400"/>
          </a:xfrm>
          <a:prstGeom prst="ellipse">
            <a:avLst/>
          </a:prstGeom>
          <a:solidFill>
            <a:srgbClr val="33CC33"/>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98315" name="Rectangle 11"/>
          <p:cNvSpPr>
            <a:spLocks noChangeArrowheads="1"/>
          </p:cNvSpPr>
          <p:nvPr/>
        </p:nvSpPr>
        <p:spPr bwMode="auto">
          <a:xfrm>
            <a:off x="228600" y="5029200"/>
            <a:ext cx="8915400" cy="1600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You may make a right, left turn, or U turn on a green light, unless it is prohibited by a sign. However, you must yield the right of way to on-coming vehicles and bicycles, and pedestrians.</a:t>
            </a:r>
            <a:endParaRPr lang="en-US" b="1" smtClean="0">
              <a:solidFill>
                <a:srgbClr val="FFFF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strips(downRight)">
                                      <p:cBhvr>
                                        <p:cTn id="7" dur="500"/>
                                        <p:tgtEl>
                                          <p:spTgt spid="983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15">
                                            <p:txEl>
                                              <p:pRg st="0" end="0"/>
                                            </p:txEl>
                                          </p:spTgt>
                                        </p:tgtEl>
                                        <p:attrNameLst>
                                          <p:attrName>style.visibility</p:attrName>
                                        </p:attrNameLst>
                                      </p:cBhvr>
                                      <p:to>
                                        <p:strVal val="visible"/>
                                      </p:to>
                                    </p:set>
                                    <p:animEffect transition="in" filter="wipe(left)">
                                      <p:cBhvr>
                                        <p:cTn id="12" dur="500"/>
                                        <p:tgtEl>
                                          <p:spTgt spid="98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autoUpdateAnimBg="0"/>
      <p:bldP spid="98315"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descr="P1020580"/>
          <p:cNvPicPr>
            <a:picLocks noChangeAspect="1" noChangeArrowheads="1"/>
          </p:cNvPicPr>
          <p:nvPr/>
        </p:nvPicPr>
        <p:blipFill>
          <a:blip r:embed="rId2" cstate="print">
            <a:lum bright="-6000" contrast="6000"/>
          </a:blip>
          <a:srcRect/>
          <a:stretch>
            <a:fillRect/>
          </a:stretch>
        </p:blipFill>
        <p:spPr bwMode="auto">
          <a:xfrm>
            <a:off x="0" y="0"/>
            <a:ext cx="9144000" cy="6858000"/>
          </a:xfrm>
          <a:prstGeom prst="rect">
            <a:avLst/>
          </a:prstGeom>
          <a:noFill/>
          <a:ln w="9525">
            <a:noFill/>
            <a:miter lim="800000"/>
            <a:headEnd/>
            <a:tailEnd/>
          </a:ln>
        </p:spPr>
      </p:pic>
      <p:sp>
        <p:nvSpPr>
          <p:cNvPr id="21507" name="Rectangle 3"/>
          <p:cNvSpPr>
            <a:spLocks noGrp="1" noChangeArrowheads="1"/>
          </p:cNvSpPr>
          <p:nvPr>
            <p:ph type="title"/>
          </p:nvPr>
        </p:nvSpPr>
        <p:spPr>
          <a:xfrm>
            <a:off x="0" y="0"/>
            <a:ext cx="9144000" cy="1143000"/>
          </a:xfrm>
          <a:solidFill>
            <a:schemeClr val="tx1"/>
          </a:solidFill>
        </p:spPr>
        <p:txBody>
          <a:bodyPr/>
          <a:lstStyle/>
          <a:p>
            <a:pPr eaLnBrk="1" hangingPunct="1">
              <a:lnSpc>
                <a:spcPct val="80000"/>
              </a:lnSpc>
            </a:pPr>
            <a:r>
              <a:rPr lang="en-US" sz="2800" b="1" smtClean="0">
                <a:solidFill>
                  <a:srgbClr val="00FFFF"/>
                </a:solidFill>
              </a:rPr>
              <a:t>You want to turn left at this intersection.              Should you now proceed?</a:t>
            </a:r>
          </a:p>
        </p:txBody>
      </p:sp>
      <p:sp>
        <p:nvSpPr>
          <p:cNvPr id="235524" name="Rectangle 4"/>
          <p:cNvSpPr>
            <a:spLocks noGrp="1" noChangeArrowheads="1"/>
          </p:cNvSpPr>
          <p:nvPr>
            <p:ph type="body" sz="half" idx="2"/>
          </p:nvPr>
        </p:nvSpPr>
        <p:spPr>
          <a:xfrm>
            <a:off x="0" y="6324600"/>
            <a:ext cx="9144000" cy="533400"/>
          </a:xfrm>
          <a:solidFill>
            <a:schemeClr val="tx1"/>
          </a:solidFill>
        </p:spPr>
        <p:txBody>
          <a:bodyPr/>
          <a:lstStyle/>
          <a:p>
            <a:pPr algn="ctr" eaLnBrk="1" hangingPunct="1">
              <a:lnSpc>
                <a:spcPct val="80000"/>
              </a:lnSpc>
              <a:buFontTx/>
              <a:buNone/>
            </a:pPr>
            <a:r>
              <a:rPr lang="en-US" b="1" smtClean="0">
                <a:solidFill>
                  <a:schemeClr val="bg1"/>
                </a:solidFill>
              </a:rPr>
              <a:t>   No, someone is crossing the street.</a:t>
            </a:r>
          </a:p>
        </p:txBody>
      </p:sp>
      <p:sp>
        <p:nvSpPr>
          <p:cNvPr id="235525" name="Oval 5"/>
          <p:cNvSpPr>
            <a:spLocks noChangeArrowheads="1"/>
          </p:cNvSpPr>
          <p:nvPr/>
        </p:nvSpPr>
        <p:spPr bwMode="auto">
          <a:xfrm>
            <a:off x="3048000" y="2895600"/>
            <a:ext cx="762000" cy="609600"/>
          </a:xfrm>
          <a:prstGeom prst="ellipse">
            <a:avLst/>
          </a:prstGeom>
          <a:noFill/>
          <a:ln w="57150">
            <a:solidFill>
              <a:srgbClr val="FFFF00"/>
            </a:solidFill>
            <a:round/>
            <a:headEnd/>
            <a:tailEnd/>
          </a:ln>
          <a:effectLst/>
        </p:spPr>
        <p:txBody>
          <a:bodyPr wrap="none" anchor="ctr"/>
          <a:lstStyle/>
          <a:p>
            <a:endParaRPr lang="en-US" smtClean="0">
              <a:solidFill>
                <a:srgbClr val="000000"/>
              </a:solidFill>
              <a:cs typeface="Arial" charset="0"/>
            </a:endParaRPr>
          </a:p>
        </p:txBody>
      </p:sp>
      <p:sp>
        <p:nvSpPr>
          <p:cNvPr id="235526" name="Line 6"/>
          <p:cNvSpPr>
            <a:spLocks noChangeShapeType="1"/>
          </p:cNvSpPr>
          <p:nvPr/>
        </p:nvSpPr>
        <p:spPr bwMode="auto">
          <a:xfrm flipH="1" flipV="1">
            <a:off x="3352800" y="4876800"/>
            <a:ext cx="381000" cy="457200"/>
          </a:xfrm>
          <a:prstGeom prst="line">
            <a:avLst/>
          </a:prstGeom>
          <a:noFill/>
          <a:ln w="38100">
            <a:solidFill>
              <a:srgbClr val="FFFF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2000"/>
                                  </p:stCondLst>
                                  <p:childTnLst>
                                    <p:set>
                                      <p:cBhvr>
                                        <p:cTn id="6" dur="1" fill="hold">
                                          <p:stCondLst>
                                            <p:cond delay="0"/>
                                          </p:stCondLst>
                                        </p:cTn>
                                        <p:tgtEl>
                                          <p:spTgt spid="235525"/>
                                        </p:tgtEl>
                                        <p:attrNameLst>
                                          <p:attrName>style.visibility</p:attrName>
                                        </p:attrNameLst>
                                      </p:cBhvr>
                                      <p:to>
                                        <p:strVal val="visible"/>
                                      </p:to>
                                    </p:set>
                                    <p:anim calcmode="lin" valueType="num">
                                      <p:cBhvr>
                                        <p:cTn id="7" dur="500" fill="hold"/>
                                        <p:tgtEl>
                                          <p:spTgt spid="235525"/>
                                        </p:tgtEl>
                                        <p:attrNameLst>
                                          <p:attrName>ppt_w</p:attrName>
                                        </p:attrNameLst>
                                      </p:cBhvr>
                                      <p:tavLst>
                                        <p:tav tm="0">
                                          <p:val>
                                            <p:strVal val="4*#ppt_w"/>
                                          </p:val>
                                        </p:tav>
                                        <p:tav tm="100000">
                                          <p:val>
                                            <p:strVal val="#ppt_w"/>
                                          </p:val>
                                        </p:tav>
                                      </p:tavLst>
                                    </p:anim>
                                    <p:anim calcmode="lin" valueType="num">
                                      <p:cBhvr>
                                        <p:cTn id="8" dur="500" fill="hold"/>
                                        <p:tgtEl>
                                          <p:spTgt spid="235525"/>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24">
                                            <p:txEl>
                                              <p:pRg st="0" end="0"/>
                                            </p:txEl>
                                          </p:spTgt>
                                        </p:tgtEl>
                                        <p:attrNameLst>
                                          <p:attrName>style.visibility</p:attrName>
                                        </p:attrNameLst>
                                      </p:cBhvr>
                                      <p:to>
                                        <p:strVal val="visible"/>
                                      </p:to>
                                    </p:set>
                                    <p:anim calcmode="lin" valueType="num">
                                      <p:cBhvr additive="base">
                                        <p:cTn id="13" dur="500" fill="hold"/>
                                        <p:tgtEl>
                                          <p:spTgt spid="2355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24">
                                            <p:txEl>
                                              <p:pRg st="0" end="0"/>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2" presetClass="entr" presetSubtype="4" fill="hold" grpId="0" nodeType="afterEffect">
                                  <p:stCondLst>
                                    <p:cond delay="1000"/>
                                  </p:stCondLst>
                                  <p:childTnLst>
                                    <p:set>
                                      <p:cBhvr>
                                        <p:cTn id="17" dur="1" fill="hold">
                                          <p:stCondLst>
                                            <p:cond delay="0"/>
                                          </p:stCondLst>
                                        </p:cTn>
                                        <p:tgtEl>
                                          <p:spTgt spid="235526"/>
                                        </p:tgtEl>
                                        <p:attrNameLst>
                                          <p:attrName>style.visibility</p:attrName>
                                        </p:attrNameLst>
                                      </p:cBhvr>
                                      <p:to>
                                        <p:strVal val="visible"/>
                                      </p:to>
                                    </p:set>
                                    <p:animEffect transition="in" filter="wipe(down)">
                                      <p:cBhvr>
                                        <p:cTn id="18" dur="500"/>
                                        <p:tgtEl>
                                          <p:spTgt spid="23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build="p" autoUpdateAnimBg="0"/>
      <p:bldP spid="235525" grpId="0" animBg="1"/>
      <p:bldP spid="2355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beat music.mid">
            <a:hlinkClick r:id="" action="ppaction://media"/>
          </p:cNvPr>
          <p:cNvPicPr>
            <a:picLocks noRot="1" noChangeAspect="1" noChangeArrowheads="1"/>
          </p:cNvPicPr>
          <p:nvPr>
            <a:audioFile r:link="rId1"/>
          </p:nvPr>
        </p:nvPicPr>
        <p:blipFill>
          <a:blip r:embed="rId3" cstate="print"/>
          <a:srcRect/>
          <a:stretch>
            <a:fillRect/>
          </a:stretch>
        </p:blipFill>
        <p:spPr bwMode="auto">
          <a:xfrm>
            <a:off x="2362200" y="3276600"/>
            <a:ext cx="258763" cy="258763"/>
          </a:xfrm>
          <a:prstGeom prst="rect">
            <a:avLst/>
          </a:prstGeom>
          <a:noFill/>
          <a:ln w="9525">
            <a:noFill/>
            <a:miter lim="800000"/>
            <a:headEnd/>
            <a:tailEnd/>
          </a:ln>
        </p:spPr>
      </p:pic>
      <p:sp>
        <p:nvSpPr>
          <p:cNvPr id="4099" name="Rectangle 2"/>
          <p:cNvSpPr>
            <a:spLocks noGrp="1" noChangeArrowheads="1"/>
          </p:cNvSpPr>
          <p:nvPr>
            <p:ph type="title"/>
          </p:nvPr>
        </p:nvSpPr>
        <p:spPr>
          <a:xfrm>
            <a:off x="685800" y="609600"/>
            <a:ext cx="7772400" cy="609600"/>
          </a:xfrm>
        </p:spPr>
        <p:txBody>
          <a:bodyPr/>
          <a:lstStyle/>
          <a:p>
            <a:pPr eaLnBrk="1" hangingPunct="1"/>
            <a:r>
              <a:rPr lang="en-US" sz="2800" b="1" smtClean="0"/>
              <a:t>Signs, Signals and Road Markings</a:t>
            </a:r>
          </a:p>
        </p:txBody>
      </p:sp>
      <p:pic>
        <p:nvPicPr>
          <p:cNvPr id="4100" name="Picture 6" descr="DEO00007"/>
          <p:cNvPicPr>
            <a:picLocks noChangeAspect="1" noChangeArrowheads="1"/>
          </p:cNvPicPr>
          <p:nvPr/>
        </p:nvPicPr>
        <p:blipFill>
          <a:blip r:embed="rId4" cstate="print"/>
          <a:srcRect/>
          <a:stretch>
            <a:fillRect/>
          </a:stretch>
        </p:blipFill>
        <p:spPr bwMode="auto">
          <a:xfrm>
            <a:off x="990600" y="1828800"/>
            <a:ext cx="2360613" cy="3581400"/>
          </a:xfrm>
          <a:prstGeom prst="rect">
            <a:avLst/>
          </a:prstGeom>
          <a:noFill/>
          <a:ln w="9525">
            <a:noFill/>
            <a:miter lim="800000"/>
            <a:headEnd/>
            <a:tailEnd/>
          </a:ln>
        </p:spPr>
      </p:pic>
      <p:pic>
        <p:nvPicPr>
          <p:cNvPr id="4101" name="Picture 10"/>
          <p:cNvPicPr>
            <a:picLocks noChangeAspect="1" noChangeArrowheads="1"/>
          </p:cNvPicPr>
          <p:nvPr/>
        </p:nvPicPr>
        <p:blipFill>
          <a:blip r:embed="rId5" cstate="print"/>
          <a:srcRect/>
          <a:stretch>
            <a:fillRect/>
          </a:stretch>
        </p:blipFill>
        <p:spPr bwMode="auto">
          <a:xfrm>
            <a:off x="4267200" y="3276600"/>
            <a:ext cx="4572000" cy="2716213"/>
          </a:xfrm>
          <a:prstGeom prst="rect">
            <a:avLst/>
          </a:prstGeom>
          <a:noFill/>
          <a:ln w="9525">
            <a:noFill/>
            <a:miter lim="800000"/>
            <a:headEnd/>
            <a:tailEnd/>
          </a:ln>
          <a:effectLst/>
        </p:spPr>
      </p:pic>
      <p:pic>
        <p:nvPicPr>
          <p:cNvPr id="4102" name="Picture 11"/>
          <p:cNvPicPr>
            <a:picLocks noChangeAspect="1" noChangeArrowheads="1"/>
          </p:cNvPicPr>
          <p:nvPr/>
        </p:nvPicPr>
        <p:blipFill>
          <a:blip r:embed="rId6" cstate="print"/>
          <a:srcRect/>
          <a:stretch>
            <a:fillRect/>
          </a:stretch>
        </p:blipFill>
        <p:spPr bwMode="auto">
          <a:xfrm>
            <a:off x="4191000" y="1676400"/>
            <a:ext cx="1752600" cy="1752600"/>
          </a:xfrm>
          <a:prstGeom prst="rect">
            <a:avLst/>
          </a:prstGeom>
          <a:noFill/>
          <a:ln w="9525">
            <a:noFill/>
            <a:miter lim="800000"/>
            <a:headEnd/>
            <a:tailEnd/>
          </a:ln>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0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
                <p:cTn id="7" fill="hold" display="0">
                  <p:stCondLst>
                    <p:cond delay="indefinite"/>
                  </p:stCondLst>
                  <p:endCondLst>
                    <p:cond evt="onPrev" delay="0">
                      <p:tgtEl>
                        <p:sldTgt/>
                      </p:tgtEl>
                    </p:cond>
                    <p:cond evt="onStopAudio" delay="0">
                      <p:tgtEl>
                        <p:sldTgt/>
                      </p:tgtEl>
                    </p:cond>
                  </p:endCondLst>
                </p:cTn>
                <p:tgtEl>
                  <p:spTgt spid="206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22531"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009900"/>
                </a:solidFill>
              </a:rPr>
              <a:t>solid green, gridlock</a:t>
            </a:r>
          </a:p>
        </p:txBody>
      </p:sp>
      <p:pic>
        <p:nvPicPr>
          <p:cNvPr id="22532"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22533"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534" name="Oval 8"/>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2535" name="Oval 9"/>
          <p:cNvSpPr>
            <a:spLocks noChangeArrowheads="1"/>
          </p:cNvSpPr>
          <p:nvPr/>
        </p:nvSpPr>
        <p:spPr bwMode="auto">
          <a:xfrm>
            <a:off x="1295400" y="36576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2536" name="Oval 10"/>
          <p:cNvSpPr>
            <a:spLocks noChangeArrowheads="1"/>
          </p:cNvSpPr>
          <p:nvPr/>
        </p:nvSpPr>
        <p:spPr bwMode="auto">
          <a:xfrm>
            <a:off x="1295400" y="4191000"/>
            <a:ext cx="609600" cy="533400"/>
          </a:xfrm>
          <a:prstGeom prst="ellipse">
            <a:avLst/>
          </a:prstGeom>
          <a:solidFill>
            <a:srgbClr val="33CC33"/>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1387" name="Rectangle 11"/>
          <p:cNvSpPr>
            <a:spLocks noChangeArrowheads="1"/>
          </p:cNvSpPr>
          <p:nvPr/>
        </p:nvSpPr>
        <p:spPr bwMode="auto">
          <a:xfrm>
            <a:off x="2895600" y="2209800"/>
            <a:ext cx="5867400" cy="32004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Do not enter an intersection, even when the light is green, unless there is enough space to completely cross the intersection before the light  turns red. If heavy traffic causes you to block cross-traffic, you can be cited for causing gridlock.</a:t>
            </a:r>
            <a:endParaRPr lang="en-US" b="1" smtClean="0">
              <a:solidFill>
                <a:srgbClr val="FFFF00"/>
              </a:solidFill>
              <a:cs typeface="Arial" charset="0"/>
            </a:endParaRPr>
          </a:p>
        </p:txBody>
      </p:sp>
      <p:sp>
        <p:nvSpPr>
          <p:cNvPr id="101388" name="Rectangle 12"/>
          <p:cNvSpPr>
            <a:spLocks noChangeArrowheads="1"/>
          </p:cNvSpPr>
          <p:nvPr/>
        </p:nvSpPr>
        <p:spPr bwMode="auto">
          <a:xfrm>
            <a:off x="228600" y="5029200"/>
            <a:ext cx="8915400" cy="1600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Gridlock means traffic at an intersection is so heavy that vehicles are unable to pass through or complete turns. They become stranded in the middle of the intersection.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87">
                                            <p:txEl>
                                              <p:pRg st="0" end="0"/>
                                            </p:txEl>
                                          </p:spTgt>
                                        </p:tgtEl>
                                        <p:attrNameLst>
                                          <p:attrName>style.visibility</p:attrName>
                                        </p:attrNameLst>
                                      </p:cBhvr>
                                      <p:to>
                                        <p:strVal val="visible"/>
                                      </p:to>
                                    </p:set>
                                    <p:animEffect transition="in" filter="wipe(left)">
                                      <p:cBhvr>
                                        <p:cTn id="7" dur="500"/>
                                        <p:tgtEl>
                                          <p:spTgt spid="101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88">
                                            <p:txEl>
                                              <p:pRg st="0" end="0"/>
                                            </p:txEl>
                                          </p:spTgt>
                                        </p:tgtEl>
                                        <p:attrNameLst>
                                          <p:attrName>style.visibility</p:attrName>
                                        </p:attrNameLst>
                                      </p:cBhvr>
                                      <p:to>
                                        <p:strVal val="visible"/>
                                      </p:to>
                                    </p:set>
                                    <p:animEffect transition="in" filter="wipe(left)">
                                      <p:cBhvr>
                                        <p:cTn id="12" dur="500"/>
                                        <p:tgtEl>
                                          <p:spTgt spid="101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7" grpId="0" build="p" autoUpdateAnimBg="0"/>
      <p:bldP spid="10138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sz="4000" smtClean="0"/>
          </a:p>
        </p:txBody>
      </p:sp>
      <p:sp>
        <p:nvSpPr>
          <p:cNvPr id="23555" name="Rectangle 3"/>
          <p:cNvSpPr>
            <a:spLocks noGrp="1" noChangeArrowheads="1"/>
          </p:cNvSpPr>
          <p:nvPr>
            <p:ph type="body" idx="1"/>
          </p:nvPr>
        </p:nvSpPr>
        <p:spPr>
          <a:xfrm>
            <a:off x="685800" y="4114800"/>
            <a:ext cx="7772400" cy="1981200"/>
          </a:xfrm>
        </p:spPr>
        <p:txBody>
          <a:bodyPr/>
          <a:lstStyle/>
          <a:p>
            <a:pPr eaLnBrk="1" hangingPunct="1"/>
            <a:r>
              <a:rPr lang="en-US" sz="2800" smtClean="0"/>
              <a:t>T</a:t>
            </a:r>
          </a:p>
        </p:txBody>
      </p:sp>
      <p:sp>
        <p:nvSpPr>
          <p:cNvPr id="23556" name="Freeform 4"/>
          <p:cNvSpPr>
            <a:spLocks/>
          </p:cNvSpPr>
          <p:nvPr/>
        </p:nvSpPr>
        <p:spPr bwMode="auto">
          <a:xfrm>
            <a:off x="2295525" y="2368550"/>
            <a:ext cx="1703388" cy="536575"/>
          </a:xfrm>
          <a:custGeom>
            <a:avLst/>
            <a:gdLst>
              <a:gd name="T0" fmla="*/ 1541463 w 1073"/>
              <a:gd name="T1" fmla="*/ 536575 h 338"/>
              <a:gd name="T2" fmla="*/ 1703388 w 1073"/>
              <a:gd name="T3" fmla="*/ 266700 h 338"/>
              <a:gd name="T4" fmla="*/ 1146175 w 1073"/>
              <a:gd name="T5" fmla="*/ 15875 h 338"/>
              <a:gd name="T6" fmla="*/ 609600 w 1073"/>
              <a:gd name="T7" fmla="*/ 33338 h 338"/>
              <a:gd name="T8" fmla="*/ 536575 w 1073"/>
              <a:gd name="T9" fmla="*/ 52388 h 338"/>
              <a:gd name="T10" fmla="*/ 411163 w 1073"/>
              <a:gd name="T11" fmla="*/ 69850 h 338"/>
              <a:gd name="T12" fmla="*/ 179388 w 1073"/>
              <a:gd name="T13" fmla="*/ 106363 h 338"/>
              <a:gd name="T14" fmla="*/ 0 w 1073"/>
              <a:gd name="T15" fmla="*/ 303213 h 338"/>
              <a:gd name="T16" fmla="*/ 142875 w 1073"/>
              <a:gd name="T17" fmla="*/ 482600 h 338"/>
              <a:gd name="T18" fmla="*/ 1504950 w 1073"/>
              <a:gd name="T19" fmla="*/ 500063 h 338"/>
              <a:gd name="T20" fmla="*/ 1541463 w 1073"/>
              <a:gd name="T21" fmla="*/ 536575 h 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3" h="338">
                <a:moveTo>
                  <a:pt x="971" y="338"/>
                </a:moveTo>
                <a:cubicBezTo>
                  <a:pt x="1008" y="283"/>
                  <a:pt x="1051" y="231"/>
                  <a:pt x="1073" y="168"/>
                </a:cubicBezTo>
                <a:cubicBezTo>
                  <a:pt x="1028" y="0"/>
                  <a:pt x="862" y="19"/>
                  <a:pt x="722" y="10"/>
                </a:cubicBezTo>
                <a:cubicBezTo>
                  <a:pt x="609" y="14"/>
                  <a:pt x="497" y="14"/>
                  <a:pt x="384" y="21"/>
                </a:cubicBezTo>
                <a:cubicBezTo>
                  <a:pt x="368" y="22"/>
                  <a:pt x="354" y="30"/>
                  <a:pt x="338" y="33"/>
                </a:cubicBezTo>
                <a:cubicBezTo>
                  <a:pt x="312" y="38"/>
                  <a:pt x="285" y="40"/>
                  <a:pt x="259" y="44"/>
                </a:cubicBezTo>
                <a:cubicBezTo>
                  <a:pt x="210" y="51"/>
                  <a:pt x="113" y="67"/>
                  <a:pt x="113" y="67"/>
                </a:cubicBezTo>
                <a:cubicBezTo>
                  <a:pt x="45" y="89"/>
                  <a:pt x="21" y="126"/>
                  <a:pt x="0" y="191"/>
                </a:cubicBezTo>
                <a:cubicBezTo>
                  <a:pt x="8" y="248"/>
                  <a:pt x="15" y="301"/>
                  <a:pt x="90" y="304"/>
                </a:cubicBezTo>
                <a:cubicBezTo>
                  <a:pt x="376" y="315"/>
                  <a:pt x="662" y="311"/>
                  <a:pt x="948" y="315"/>
                </a:cubicBezTo>
                <a:cubicBezTo>
                  <a:pt x="987" y="328"/>
                  <a:pt x="990" y="317"/>
                  <a:pt x="971" y="338"/>
                </a:cubicBezTo>
                <a:close/>
              </a:path>
            </a:pathLst>
          </a:custGeom>
          <a:solidFill>
            <a:schemeClr val="tx1"/>
          </a:solidFill>
          <a:ln w="9525">
            <a:solidFill>
              <a:schemeClr val="tx1"/>
            </a:solidFill>
            <a:round/>
            <a:headEnd/>
            <a:tailEnd/>
          </a:ln>
          <a:effectLst/>
        </p:spPr>
        <p:txBody>
          <a:bodyPr/>
          <a:lstStyle/>
          <a:p>
            <a:endParaRPr lang="en-US" smtClean="0">
              <a:solidFill>
                <a:srgbClr val="000000"/>
              </a:solidFill>
              <a:cs typeface="Arial" charset="0"/>
            </a:endParaRPr>
          </a:p>
        </p:txBody>
      </p:sp>
      <p:pic>
        <p:nvPicPr>
          <p:cNvPr id="23557" name="Picture 5" descr="MVC-001S"/>
          <p:cNvPicPr>
            <a:picLocks noChangeAspect="1" noChangeArrowheads="1"/>
          </p:cNvPicPr>
          <p:nvPr/>
        </p:nvPicPr>
        <p:blipFill>
          <a:blip r:embed="rId2" cstate="print">
            <a:lum contrast="12000"/>
          </a:blip>
          <a:srcRect/>
          <a:stretch>
            <a:fillRect/>
          </a:stretch>
        </p:blipFill>
        <p:spPr bwMode="auto">
          <a:xfrm>
            <a:off x="0" y="0"/>
            <a:ext cx="9144000" cy="5257800"/>
          </a:xfrm>
          <a:prstGeom prst="rect">
            <a:avLst/>
          </a:prstGeom>
          <a:noFill/>
          <a:ln w="9525">
            <a:noFill/>
            <a:miter lim="800000"/>
            <a:headEnd/>
            <a:tailEnd/>
          </a:ln>
        </p:spPr>
      </p:pic>
      <p:sp>
        <p:nvSpPr>
          <p:cNvPr id="23558" name="Rectangle 6"/>
          <p:cNvSpPr>
            <a:spLocks noChangeArrowheads="1"/>
          </p:cNvSpPr>
          <p:nvPr/>
        </p:nvSpPr>
        <p:spPr bwMode="auto">
          <a:xfrm>
            <a:off x="0" y="5029200"/>
            <a:ext cx="9144000" cy="18288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2800" b="1" smtClean="0">
                <a:solidFill>
                  <a:srgbClr val="FF0000"/>
                </a:solidFill>
                <a:cs typeface="Arial" charset="0"/>
              </a:rPr>
              <a:t>   </a:t>
            </a:r>
            <a:r>
              <a:rPr lang="en-US" sz="2800" b="1" smtClean="0">
                <a:solidFill>
                  <a:srgbClr val="66FFFF"/>
                </a:solidFill>
                <a:cs typeface="Arial" charset="0"/>
              </a:rPr>
              <a:t>These cars are completely stopped; </a:t>
            </a:r>
            <a:r>
              <a:rPr lang="en-US" sz="2800" b="1" smtClean="0">
                <a:solidFill>
                  <a:srgbClr val="CCCCFF"/>
                </a:solidFill>
                <a:cs typeface="Arial" charset="0"/>
              </a:rPr>
              <a:t>waiting          for traffic to start moving again.</a:t>
            </a:r>
            <a:r>
              <a:rPr lang="en-US" sz="2800" b="1" smtClean="0">
                <a:solidFill>
                  <a:srgbClr val="66FFFF"/>
                </a:solidFill>
                <a:cs typeface="Arial" charset="0"/>
              </a:rPr>
              <a:t> What           mistake has this last driver made?</a:t>
            </a:r>
          </a:p>
        </p:txBody>
      </p:sp>
      <p:sp>
        <p:nvSpPr>
          <p:cNvPr id="102407" name="Line 7"/>
          <p:cNvSpPr>
            <a:spLocks noChangeShapeType="1"/>
          </p:cNvSpPr>
          <p:nvPr/>
        </p:nvSpPr>
        <p:spPr bwMode="auto">
          <a:xfrm flipV="1">
            <a:off x="1219200" y="2895600"/>
            <a:ext cx="762000" cy="457200"/>
          </a:xfrm>
          <a:prstGeom prst="line">
            <a:avLst/>
          </a:prstGeom>
          <a:noFill/>
          <a:ln w="76200">
            <a:solidFill>
              <a:srgbClr val="FFFF00"/>
            </a:solidFill>
            <a:round/>
            <a:headEnd/>
            <a:tailEnd type="triangle" w="med" len="med"/>
          </a:ln>
          <a:effectLst/>
        </p:spPr>
        <p:txBody>
          <a:bodyPr/>
          <a:lstStyle/>
          <a:p>
            <a:endParaRPr lang="en-US" smtClean="0">
              <a:solidFill>
                <a:srgbClr val="000000"/>
              </a:solidFill>
              <a:cs typeface="Arial" charset="0"/>
            </a:endParaRPr>
          </a:p>
        </p:txBody>
      </p:sp>
      <p:sp>
        <p:nvSpPr>
          <p:cNvPr id="102408" name="Rectangle 8"/>
          <p:cNvSpPr>
            <a:spLocks noChangeArrowheads="1"/>
          </p:cNvSpPr>
          <p:nvPr/>
        </p:nvSpPr>
        <p:spPr bwMode="auto">
          <a:xfrm>
            <a:off x="0" y="4038600"/>
            <a:ext cx="9144000" cy="10287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b="1" smtClean="0">
                <a:solidFill>
                  <a:srgbClr val="FFFFFF"/>
                </a:solidFill>
                <a:cs typeface="Arial" charset="0"/>
              </a:rPr>
              <a:t>   If the light turns green for us, this vehicle would                       be blocking traffic, causing gridlock.</a:t>
            </a:r>
          </a:p>
        </p:txBody>
      </p:sp>
      <p:sp>
        <p:nvSpPr>
          <p:cNvPr id="23561" name="AutoShape 9"/>
          <p:cNvSpPr>
            <a:spLocks noChangeArrowheads="1"/>
          </p:cNvSpPr>
          <p:nvPr/>
        </p:nvSpPr>
        <p:spPr bwMode="auto">
          <a:xfrm>
            <a:off x="2133600" y="2209800"/>
            <a:ext cx="76200" cy="228600"/>
          </a:xfrm>
          <a:prstGeom prst="diamond">
            <a:avLst/>
          </a:prstGeom>
          <a:solidFill>
            <a:srgbClr val="FF0000"/>
          </a:solidFill>
          <a:ln w="9525">
            <a:no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4000"/>
                                  </p:stCondLst>
                                  <p:childTnLst>
                                    <p:set>
                                      <p:cBhvr>
                                        <p:cTn id="6" dur="1" fill="hold">
                                          <p:stCondLst>
                                            <p:cond delay="0"/>
                                          </p:stCondLst>
                                        </p:cTn>
                                        <p:tgtEl>
                                          <p:spTgt spid="102407"/>
                                        </p:tgtEl>
                                        <p:attrNameLst>
                                          <p:attrName>style.visibility</p:attrName>
                                        </p:attrNameLst>
                                      </p:cBhvr>
                                      <p:to>
                                        <p:strVal val="visible"/>
                                      </p:to>
                                    </p:set>
                                    <p:animEffect transition="in" filter="wipe(left)">
                                      <p:cBhvr>
                                        <p:cTn id="7" dur="500"/>
                                        <p:tgtEl>
                                          <p:spTgt spid="102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408"/>
                                        </p:tgtEl>
                                        <p:attrNameLst>
                                          <p:attrName>style.visibility</p:attrName>
                                        </p:attrNameLst>
                                      </p:cBhvr>
                                      <p:to>
                                        <p:strVal val="visible"/>
                                      </p:to>
                                    </p:set>
                                    <p:animEffect transition="in" filter="wipe(up)">
                                      <p:cBhvr>
                                        <p:cTn id="12" dur="5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7" grpId="0" animBg="1"/>
      <p:bldP spid="102408"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24579"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CC3300"/>
                </a:solidFill>
              </a:rPr>
              <a:t>red arrow</a:t>
            </a:r>
          </a:p>
        </p:txBody>
      </p:sp>
      <p:pic>
        <p:nvPicPr>
          <p:cNvPr id="24580" name="Picture 5"/>
          <p:cNvPicPr>
            <a:picLocks noChangeAspect="1" noChangeArrowheads="1"/>
          </p:cNvPicPr>
          <p:nvPr/>
        </p:nvPicPr>
        <p:blipFill>
          <a:blip r:embed="rId2" cstate="print"/>
          <a:srcRect/>
          <a:stretch>
            <a:fillRect/>
          </a:stretch>
        </p:blipFill>
        <p:spPr bwMode="auto">
          <a:xfrm>
            <a:off x="457200" y="2286000"/>
            <a:ext cx="2286000" cy="2209800"/>
          </a:xfrm>
          <a:prstGeom prst="rect">
            <a:avLst/>
          </a:prstGeom>
          <a:noFill/>
          <a:ln w="9525">
            <a:noFill/>
            <a:miter lim="800000"/>
            <a:headEnd/>
            <a:tailEnd/>
          </a:ln>
          <a:effectLst/>
        </p:spPr>
      </p:pic>
      <p:sp>
        <p:nvSpPr>
          <p:cNvPr id="24581" name="Rectangle 6"/>
          <p:cNvSpPr>
            <a:spLocks noChangeArrowheads="1"/>
          </p:cNvSpPr>
          <p:nvPr/>
        </p:nvSpPr>
        <p:spPr bwMode="auto">
          <a:xfrm>
            <a:off x="1219200" y="2438400"/>
            <a:ext cx="762000" cy="19050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4582" name="Oval 7"/>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4583" name="Oval 8"/>
          <p:cNvSpPr>
            <a:spLocks noChangeArrowheads="1"/>
          </p:cNvSpPr>
          <p:nvPr/>
        </p:nvSpPr>
        <p:spPr bwMode="auto">
          <a:xfrm>
            <a:off x="1295400" y="36576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3434" name="Rectangle 10"/>
          <p:cNvSpPr>
            <a:spLocks noChangeArrowheads="1"/>
          </p:cNvSpPr>
          <p:nvPr/>
        </p:nvSpPr>
        <p:spPr bwMode="auto">
          <a:xfrm>
            <a:off x="2590800" y="2209800"/>
            <a:ext cx="6248400" cy="32004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a:t>
            </a:r>
            <a:r>
              <a:rPr lang="en-US" b="1" i="1" smtClean="0">
                <a:solidFill>
                  <a:srgbClr val="CC3300"/>
                </a:solidFill>
                <a:cs typeface="Arial" charset="0"/>
              </a:rPr>
              <a:t>A red arrow</a:t>
            </a:r>
            <a:r>
              <a:rPr lang="en-US" b="1" smtClean="0">
                <a:solidFill>
                  <a:srgbClr val="3333CC"/>
                </a:solidFill>
                <a:cs typeface="Arial" charset="0"/>
              </a:rPr>
              <a:t> means to stop behind the limit line, crosswalk, or intersection until the green arrow or green light appears. Horizontal red arrows are used to control traffic in left or right turn lanes. Vertical arrows are used to control a specific lane of straight through traffic.</a:t>
            </a:r>
            <a:endParaRPr lang="en-US" b="1" smtClean="0">
              <a:solidFill>
                <a:srgbClr val="FFFF00"/>
              </a:solidFill>
              <a:cs typeface="Arial" charset="0"/>
            </a:endParaRPr>
          </a:p>
        </p:txBody>
      </p:sp>
      <p:sp>
        <p:nvSpPr>
          <p:cNvPr id="103435" name="Rectangle 11"/>
          <p:cNvSpPr>
            <a:spLocks noChangeArrowheads="1"/>
          </p:cNvSpPr>
          <p:nvPr/>
        </p:nvSpPr>
        <p:spPr bwMode="auto">
          <a:xfrm>
            <a:off x="228600" y="5105400"/>
            <a:ext cx="8915400" cy="1219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 turn (including right or left) or other movement cannot be made in the direction of the red arrow, even after stopping first.</a:t>
            </a:r>
          </a:p>
        </p:txBody>
      </p:sp>
      <p:sp>
        <p:nvSpPr>
          <p:cNvPr id="24586" name="Oval 12"/>
          <p:cNvSpPr>
            <a:spLocks noChangeArrowheads="1"/>
          </p:cNvSpPr>
          <p:nvPr/>
        </p:nvSpPr>
        <p:spPr bwMode="auto">
          <a:xfrm>
            <a:off x="1295400" y="25908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4587" name="Rectangle 14"/>
          <p:cNvSpPr>
            <a:spLocks noChangeArrowheads="1"/>
          </p:cNvSpPr>
          <p:nvPr/>
        </p:nvSpPr>
        <p:spPr bwMode="auto">
          <a:xfrm>
            <a:off x="4343400" y="1524000"/>
            <a:ext cx="914400" cy="6858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4588" name="Line 17"/>
          <p:cNvSpPr>
            <a:spLocks noChangeShapeType="1"/>
          </p:cNvSpPr>
          <p:nvPr/>
        </p:nvSpPr>
        <p:spPr bwMode="auto">
          <a:xfrm rot="-10699296">
            <a:off x="1295400" y="2817813"/>
            <a:ext cx="533400" cy="4762"/>
          </a:xfrm>
          <a:prstGeom prst="line">
            <a:avLst/>
          </a:prstGeom>
          <a:noFill/>
          <a:ln w="76200">
            <a:solidFill>
              <a:srgbClr val="FF3300"/>
            </a:solidFill>
            <a:round/>
            <a:headEnd/>
            <a:tailEnd type="triangle" w="med" len="med"/>
          </a:ln>
          <a:effectLst/>
        </p:spPr>
        <p:txBody>
          <a:bodyPr/>
          <a:lstStyle/>
          <a:p>
            <a:endParaRPr lang="en-US" smtClean="0">
              <a:solidFill>
                <a:srgbClr val="000000"/>
              </a:solidFill>
              <a:cs typeface="Arial" charset="0"/>
            </a:endParaRPr>
          </a:p>
        </p:txBody>
      </p:sp>
      <p:sp>
        <p:nvSpPr>
          <p:cNvPr id="24589" name="Line 18"/>
          <p:cNvSpPr>
            <a:spLocks noChangeShapeType="1"/>
          </p:cNvSpPr>
          <p:nvPr/>
        </p:nvSpPr>
        <p:spPr bwMode="auto">
          <a:xfrm rot="10900704" flipV="1">
            <a:off x="4418013" y="1828800"/>
            <a:ext cx="688975" cy="3175"/>
          </a:xfrm>
          <a:prstGeom prst="line">
            <a:avLst/>
          </a:prstGeom>
          <a:noFill/>
          <a:ln w="76200">
            <a:solidFill>
              <a:srgbClr val="FF33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434">
                                            <p:txEl>
                                              <p:pRg st="0" end="0"/>
                                            </p:txEl>
                                          </p:spTgt>
                                        </p:tgtEl>
                                        <p:attrNameLst>
                                          <p:attrName>style.visibility</p:attrName>
                                        </p:attrNameLst>
                                      </p:cBhvr>
                                      <p:to>
                                        <p:strVal val="visible"/>
                                      </p:to>
                                    </p:set>
                                    <p:animEffect transition="in" filter="wipe(left)">
                                      <p:cBhvr>
                                        <p:cTn id="7" dur="500"/>
                                        <p:tgtEl>
                                          <p:spTgt spid="103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435">
                                            <p:txEl>
                                              <p:pRg st="0" end="0"/>
                                            </p:txEl>
                                          </p:spTgt>
                                        </p:tgtEl>
                                        <p:attrNameLst>
                                          <p:attrName>style.visibility</p:attrName>
                                        </p:attrNameLst>
                                      </p:cBhvr>
                                      <p:to>
                                        <p:strVal val="visible"/>
                                      </p:to>
                                    </p:set>
                                    <p:animEffect transition="in" filter="wipe(left)">
                                      <p:cBhvr>
                                        <p:cTn id="12" dur="500"/>
                                        <p:tgtEl>
                                          <p:spTgt spid="103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4" grpId="0" build="p" autoUpdateAnimBg="0"/>
      <p:bldP spid="10343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2" name="Picture 2" descr="MVC-008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603" name="Rectangle 3"/>
          <p:cNvSpPr>
            <a:spLocks noGrp="1" noChangeArrowheads="1"/>
          </p:cNvSpPr>
          <p:nvPr>
            <p:ph type="body" idx="1"/>
          </p:nvPr>
        </p:nvSpPr>
        <p:spPr>
          <a:xfrm>
            <a:off x="0" y="5257800"/>
            <a:ext cx="9144000" cy="1600200"/>
          </a:xfrm>
          <a:solidFill>
            <a:schemeClr val="tx1"/>
          </a:solidFill>
        </p:spPr>
        <p:txBody>
          <a:bodyPr/>
          <a:lstStyle/>
          <a:p>
            <a:pPr algn="ctr" eaLnBrk="1" hangingPunct="1">
              <a:buFontTx/>
              <a:buNone/>
            </a:pPr>
            <a:r>
              <a:rPr lang="en-US" sz="2400" b="1" smtClean="0">
                <a:solidFill>
                  <a:schemeClr val="bg1"/>
                </a:solidFill>
              </a:rPr>
              <a:t>    </a:t>
            </a:r>
            <a:r>
              <a:rPr lang="en-US" sz="2400" b="1" smtClean="0">
                <a:solidFill>
                  <a:srgbClr val="66FFFF"/>
                </a:solidFill>
              </a:rPr>
              <a:t>You are in the left turn lane. Can you move out into the intersection &amp; complete your left turn after traffic clears?</a:t>
            </a:r>
          </a:p>
          <a:p>
            <a:pPr algn="ctr" eaLnBrk="1" hangingPunct="1">
              <a:buFontTx/>
              <a:buNone/>
            </a:pPr>
            <a:r>
              <a:rPr lang="en-US" sz="2400" b="1" smtClean="0">
                <a:solidFill>
                  <a:srgbClr val="FFFF00"/>
                </a:solidFill>
              </a:rPr>
              <a:t>    </a:t>
            </a:r>
          </a:p>
        </p:txBody>
      </p:sp>
      <p:sp>
        <p:nvSpPr>
          <p:cNvPr id="105476" name="Rectangle 4"/>
          <p:cNvSpPr>
            <a:spLocks noChangeArrowheads="1"/>
          </p:cNvSpPr>
          <p:nvPr/>
        </p:nvSpPr>
        <p:spPr bwMode="auto">
          <a:xfrm>
            <a:off x="4038600" y="1828800"/>
            <a:ext cx="838200" cy="762000"/>
          </a:xfrm>
          <a:prstGeom prst="rect">
            <a:avLst/>
          </a:prstGeom>
          <a:noFill/>
          <a:ln w="57150">
            <a:solidFill>
              <a:srgbClr val="FF0000"/>
            </a:solidFill>
            <a:miter lim="800000"/>
            <a:headEnd/>
            <a:tailEnd/>
          </a:ln>
          <a:effectLst/>
        </p:spPr>
        <p:txBody>
          <a:bodyPr wrap="none" anchor="ctr"/>
          <a:lstStyle/>
          <a:p>
            <a:endParaRPr lang="en-US" smtClean="0">
              <a:solidFill>
                <a:srgbClr val="000000"/>
              </a:solidFill>
              <a:cs typeface="Arial" charset="0"/>
            </a:endParaRPr>
          </a:p>
        </p:txBody>
      </p:sp>
      <p:sp>
        <p:nvSpPr>
          <p:cNvPr id="105477" name="Rectangle 5"/>
          <p:cNvSpPr>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a:lstStyle/>
          <a:p>
            <a:pPr marL="342900" indent="-342900" algn="ctr" eaLnBrk="0" hangingPunct="0">
              <a:spcBef>
                <a:spcPct val="20000"/>
              </a:spcBef>
            </a:pPr>
            <a:r>
              <a:rPr lang="en-US" smtClean="0">
                <a:solidFill>
                  <a:srgbClr val="FFFF00"/>
                </a:solidFill>
                <a:cs typeface="Arial" charset="0"/>
              </a:rPr>
              <a:t>    </a:t>
            </a:r>
            <a:r>
              <a:rPr lang="en-US" b="1" i="1" smtClean="0">
                <a:solidFill>
                  <a:srgbClr val="FFFF00"/>
                </a:solidFill>
                <a:cs typeface="Arial" charset="0"/>
              </a:rPr>
              <a:t>No! You must wait for the green arrow.</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dissolve">
                                      <p:cBhvr>
                                        <p:cTn id="7" dur="500"/>
                                        <p:tgtEl>
                                          <p:spTgt spid="105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5477">
                                            <p:txEl>
                                              <p:pRg st="0" end="0"/>
                                            </p:txEl>
                                          </p:spTgt>
                                        </p:tgtEl>
                                        <p:attrNameLst>
                                          <p:attrName>style.visibility</p:attrName>
                                        </p:attrNameLst>
                                      </p:cBhvr>
                                      <p:to>
                                        <p:strVal val="visible"/>
                                      </p:to>
                                    </p:set>
                                    <p:animEffect transition="in" filter="wipe(left)">
                                      <p:cBhvr>
                                        <p:cTn id="12" dur="500"/>
                                        <p:tgtEl>
                                          <p:spTgt spid="1054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P spid="10547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26627" name="Rectangle 3"/>
          <p:cNvSpPr>
            <a:spLocks noGrp="1" noChangeArrowheads="1"/>
          </p:cNvSpPr>
          <p:nvPr>
            <p:ph type="body" sz="half" idx="1"/>
          </p:nvPr>
        </p:nvSpPr>
        <p:spPr>
          <a:xfrm>
            <a:off x="381000" y="1371600"/>
            <a:ext cx="8763000" cy="533400"/>
          </a:xfrm>
          <a:effectLst>
            <a:outerShdw dist="25400" algn="ctr" rotWithShape="0">
              <a:schemeClr val="tx1"/>
            </a:outerShdw>
          </a:effectLst>
        </p:spPr>
        <p:txBody>
          <a:bodyPr/>
          <a:lstStyle/>
          <a:p>
            <a:pPr eaLnBrk="1" hangingPunct="1">
              <a:buFontTx/>
              <a:buNone/>
            </a:pPr>
            <a:r>
              <a:rPr lang="en-US" sz="2400" b="1" smtClean="0">
                <a:solidFill>
                  <a:schemeClr val="accent2"/>
                </a:solidFill>
              </a:rPr>
              <a:t>Traffic lights: </a:t>
            </a:r>
            <a:r>
              <a:rPr lang="en-US" sz="2400" b="1" smtClean="0">
                <a:solidFill>
                  <a:srgbClr val="FFFF00"/>
                </a:solidFill>
              </a:rPr>
              <a:t>yellow arrow</a:t>
            </a:r>
          </a:p>
        </p:txBody>
      </p:sp>
      <p:pic>
        <p:nvPicPr>
          <p:cNvPr id="26628" name="Picture 5"/>
          <p:cNvPicPr>
            <a:picLocks noChangeAspect="1" noChangeArrowheads="1"/>
          </p:cNvPicPr>
          <p:nvPr/>
        </p:nvPicPr>
        <p:blipFill>
          <a:blip r:embed="rId2" cstate="print"/>
          <a:srcRect/>
          <a:stretch>
            <a:fillRect/>
          </a:stretch>
        </p:blipFill>
        <p:spPr bwMode="auto">
          <a:xfrm>
            <a:off x="457200" y="2286000"/>
            <a:ext cx="2286000" cy="3429000"/>
          </a:xfrm>
          <a:prstGeom prst="rect">
            <a:avLst/>
          </a:prstGeom>
          <a:noFill/>
          <a:ln w="9525">
            <a:noFill/>
            <a:miter lim="800000"/>
            <a:headEnd/>
            <a:tailEnd/>
          </a:ln>
          <a:effectLst/>
        </p:spPr>
      </p:pic>
      <p:sp>
        <p:nvSpPr>
          <p:cNvPr id="26629" name="Rectangle 6"/>
          <p:cNvSpPr>
            <a:spLocks noChangeArrowheads="1"/>
          </p:cNvSpPr>
          <p:nvPr/>
        </p:nvSpPr>
        <p:spPr bwMode="auto">
          <a:xfrm>
            <a:off x="1219200" y="2438400"/>
            <a:ext cx="762000" cy="30480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6630" name="Oval 7"/>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6631" name="Oval 8"/>
          <p:cNvSpPr>
            <a:spLocks noChangeArrowheads="1"/>
          </p:cNvSpPr>
          <p:nvPr/>
        </p:nvSpPr>
        <p:spPr bwMode="auto">
          <a:xfrm>
            <a:off x="1295400" y="36576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6632" name="Oval 9"/>
          <p:cNvSpPr>
            <a:spLocks noChangeArrowheads="1"/>
          </p:cNvSpPr>
          <p:nvPr/>
        </p:nvSpPr>
        <p:spPr bwMode="auto">
          <a:xfrm>
            <a:off x="1295400" y="41910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4458" name="Rectangle 10"/>
          <p:cNvSpPr>
            <a:spLocks noChangeArrowheads="1"/>
          </p:cNvSpPr>
          <p:nvPr/>
        </p:nvSpPr>
        <p:spPr bwMode="auto">
          <a:xfrm>
            <a:off x="2667000" y="2362200"/>
            <a:ext cx="6096000" cy="3276600"/>
          </a:xfrm>
          <a:prstGeom prst="rect">
            <a:avLst/>
          </a:prstGeom>
          <a:noFill/>
          <a:ln w="9525">
            <a:noFill/>
            <a:miter lim="800000"/>
            <a:headEnd/>
            <a:tailEnd/>
          </a:ln>
          <a:effectLst/>
        </p:spPr>
        <p:txBody>
          <a:bodyPr/>
          <a:lstStyle/>
          <a:p>
            <a:pPr marL="342900" indent="-342900">
              <a:lnSpc>
                <a:spcPct val="80000"/>
              </a:lnSpc>
              <a:spcBef>
                <a:spcPct val="20000"/>
              </a:spcBef>
            </a:pPr>
            <a:r>
              <a:rPr lang="en-US" b="1" smtClean="0">
                <a:solidFill>
                  <a:srgbClr val="3333CC"/>
                </a:solidFill>
                <a:cs typeface="Arial" charset="0"/>
              </a:rPr>
              <a:t>    </a:t>
            </a:r>
            <a:r>
              <a:rPr lang="en-US" b="1" i="1" smtClean="0">
                <a:solidFill>
                  <a:srgbClr val="000000"/>
                </a:solidFill>
                <a:cs typeface="Arial" charset="0"/>
              </a:rPr>
              <a:t>A yellow arrow</a:t>
            </a:r>
            <a:r>
              <a:rPr lang="en-US" b="1" smtClean="0">
                <a:solidFill>
                  <a:srgbClr val="3333CC"/>
                </a:solidFill>
                <a:cs typeface="Arial" charset="0"/>
              </a:rPr>
              <a:t> means you should be prepared to obey the next signal light that appears, which could be a solid green or red light, or a red arrow. If the yellow light is horizontal, it means that your protected turning period is about to end. These arrows are used  to control traffic in left or right turn lanes. Vertical arrows control straight through traffic in specific lanes.</a:t>
            </a:r>
            <a:endParaRPr lang="en-US" b="1" smtClean="0">
              <a:solidFill>
                <a:srgbClr val="FFFF00"/>
              </a:solidFill>
              <a:cs typeface="Arial" charset="0"/>
            </a:endParaRPr>
          </a:p>
        </p:txBody>
      </p:sp>
      <p:sp>
        <p:nvSpPr>
          <p:cNvPr id="104459" name="Rectangle 11"/>
          <p:cNvSpPr>
            <a:spLocks noChangeArrowheads="1"/>
          </p:cNvSpPr>
          <p:nvPr/>
        </p:nvSpPr>
        <p:spPr bwMode="auto">
          <a:xfrm>
            <a:off x="762000" y="5638800"/>
            <a:ext cx="8382000" cy="990600"/>
          </a:xfrm>
          <a:prstGeom prst="rect">
            <a:avLst/>
          </a:prstGeom>
          <a:noFill/>
          <a:ln w="9525">
            <a:noFill/>
            <a:miter lim="800000"/>
            <a:headEnd/>
            <a:tailEnd/>
          </a:ln>
          <a:effectLst/>
        </p:spPr>
        <p:txBody>
          <a:bodyPr/>
          <a:lstStyle/>
          <a:p>
            <a:pPr marL="342900" indent="-342900" algn="ctr">
              <a:lnSpc>
                <a:spcPct val="80000"/>
              </a:lnSpc>
              <a:spcBef>
                <a:spcPct val="20000"/>
              </a:spcBef>
            </a:pPr>
            <a:r>
              <a:rPr lang="en-US" b="1" smtClean="0">
                <a:solidFill>
                  <a:srgbClr val="000000"/>
                </a:solidFill>
                <a:cs typeface="Arial" charset="0"/>
              </a:rPr>
              <a:t>    If you can not stop safely before entering the intersection on a yellow arrow, watch for cross     traffic and drivers starting right or left turns.</a:t>
            </a:r>
          </a:p>
        </p:txBody>
      </p:sp>
      <p:sp>
        <p:nvSpPr>
          <p:cNvPr id="26635" name="Oval 12"/>
          <p:cNvSpPr>
            <a:spLocks noChangeArrowheads="1"/>
          </p:cNvSpPr>
          <p:nvPr/>
        </p:nvSpPr>
        <p:spPr bwMode="auto">
          <a:xfrm>
            <a:off x="1295400" y="25908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6636" name="Oval 13"/>
          <p:cNvSpPr>
            <a:spLocks noChangeArrowheads="1"/>
          </p:cNvSpPr>
          <p:nvPr/>
        </p:nvSpPr>
        <p:spPr bwMode="auto">
          <a:xfrm>
            <a:off x="1295400" y="47244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6637" name="Rectangle 14"/>
          <p:cNvSpPr>
            <a:spLocks noChangeArrowheads="1"/>
          </p:cNvSpPr>
          <p:nvPr/>
        </p:nvSpPr>
        <p:spPr bwMode="auto">
          <a:xfrm>
            <a:off x="5029200" y="1295400"/>
            <a:ext cx="914400" cy="6858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6638" name="Line 16"/>
          <p:cNvSpPr>
            <a:spLocks noChangeShapeType="1"/>
          </p:cNvSpPr>
          <p:nvPr/>
        </p:nvSpPr>
        <p:spPr bwMode="auto">
          <a:xfrm rot="10900704" flipV="1">
            <a:off x="5103813" y="1600200"/>
            <a:ext cx="688975" cy="3175"/>
          </a:xfrm>
          <a:prstGeom prst="line">
            <a:avLst/>
          </a:prstGeom>
          <a:noFill/>
          <a:ln w="76200">
            <a:solidFill>
              <a:srgbClr val="FFFF00"/>
            </a:solidFill>
            <a:round/>
            <a:headEnd/>
            <a:tailEnd type="triangle" w="med" len="med"/>
          </a:ln>
          <a:effectLst/>
        </p:spPr>
        <p:txBody>
          <a:bodyPr/>
          <a:lstStyle/>
          <a:p>
            <a:endParaRPr lang="en-US" smtClean="0">
              <a:solidFill>
                <a:srgbClr val="000000"/>
              </a:solidFill>
              <a:cs typeface="Arial" charset="0"/>
            </a:endParaRPr>
          </a:p>
        </p:txBody>
      </p:sp>
      <p:sp>
        <p:nvSpPr>
          <p:cNvPr id="26639" name="Line 17"/>
          <p:cNvSpPr>
            <a:spLocks noChangeShapeType="1"/>
          </p:cNvSpPr>
          <p:nvPr/>
        </p:nvSpPr>
        <p:spPr bwMode="auto">
          <a:xfrm rot="10900704" flipV="1">
            <a:off x="1295400" y="4495800"/>
            <a:ext cx="533400" cy="0"/>
          </a:xfrm>
          <a:prstGeom prst="line">
            <a:avLst/>
          </a:prstGeom>
          <a:noFill/>
          <a:ln w="76200">
            <a:solidFill>
              <a:srgbClr val="FFFF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4458">
                                            <p:txEl>
                                              <p:pRg st="0" end="0"/>
                                            </p:txEl>
                                          </p:spTgt>
                                        </p:tgtEl>
                                        <p:attrNameLst>
                                          <p:attrName>style.visibility</p:attrName>
                                        </p:attrNameLst>
                                      </p:cBhvr>
                                      <p:to>
                                        <p:strVal val="visible"/>
                                      </p:to>
                                    </p:set>
                                    <p:animEffect transition="in" filter="wipe(left)">
                                      <p:cBhvr>
                                        <p:cTn id="7" dur="500"/>
                                        <p:tgtEl>
                                          <p:spTgt spid="104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xEl>
                                              <p:pRg st="0" end="0"/>
                                            </p:txEl>
                                          </p:spTgt>
                                        </p:tgtEl>
                                        <p:attrNameLst>
                                          <p:attrName>style.visibility</p:attrName>
                                        </p:attrNameLst>
                                      </p:cBhvr>
                                      <p:to>
                                        <p:strVal val="visible"/>
                                      </p:to>
                                    </p:set>
                                    <p:animEffect transition="in" filter="wipe(left)">
                                      <p:cBhvr>
                                        <p:cTn id="12" dur="500"/>
                                        <p:tgtEl>
                                          <p:spTgt spid="104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8" grpId="0" build="p" autoUpdateAnimBg="0"/>
      <p:bldP spid="10445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7525" name="Picture 5" descr="P1020094"/>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7523" name="Rectangle 3"/>
          <p:cNvSpPr>
            <a:spLocks noGrp="1" noChangeArrowheads="1"/>
          </p:cNvSpPr>
          <p:nvPr>
            <p:ph type="title"/>
          </p:nvPr>
        </p:nvSpPr>
        <p:spPr>
          <a:xfrm>
            <a:off x="0" y="0"/>
            <a:ext cx="9144000" cy="1447800"/>
          </a:xfrm>
          <a:solidFill>
            <a:schemeClr val="tx1"/>
          </a:solidFill>
        </p:spPr>
        <p:txBody>
          <a:bodyPr/>
          <a:lstStyle/>
          <a:p>
            <a:pPr>
              <a:lnSpc>
                <a:spcPct val="90000"/>
              </a:lnSpc>
            </a:pPr>
            <a:r>
              <a:rPr lang="en-US" sz="2800" b="1">
                <a:solidFill>
                  <a:srgbClr val="00FFFF"/>
                </a:solidFill>
              </a:rPr>
              <a:t>This yellow arrow </a:t>
            </a:r>
            <a:r>
              <a:rPr lang="en-US" sz="2800" b="1">
                <a:solidFill>
                  <a:schemeClr val="bg1"/>
                </a:solidFill>
              </a:rPr>
              <a:t>is about to turn off, </a:t>
            </a:r>
            <a:r>
              <a:rPr lang="en-US" sz="2800" b="1">
                <a:solidFill>
                  <a:srgbClr val="00FFFF"/>
                </a:solidFill>
              </a:rPr>
              <a:t>should        you go ahead and finish your left turn?</a:t>
            </a:r>
          </a:p>
        </p:txBody>
      </p:sp>
      <p:sp>
        <p:nvSpPr>
          <p:cNvPr id="107524" name="Rectangle 4"/>
          <p:cNvSpPr>
            <a:spLocks noGrp="1" noChangeArrowheads="1"/>
          </p:cNvSpPr>
          <p:nvPr>
            <p:ph type="body" sz="half" idx="2"/>
          </p:nvPr>
        </p:nvSpPr>
        <p:spPr>
          <a:xfrm>
            <a:off x="0" y="1295400"/>
            <a:ext cx="9144000" cy="685800"/>
          </a:xfrm>
          <a:solidFill>
            <a:schemeClr val="tx1"/>
          </a:solidFill>
        </p:spPr>
        <p:txBody>
          <a:bodyPr/>
          <a:lstStyle/>
          <a:p>
            <a:pPr algn="ctr">
              <a:buFontTx/>
              <a:buNone/>
            </a:pPr>
            <a:r>
              <a:rPr lang="en-US" b="1">
                <a:solidFill>
                  <a:srgbClr val="FF0000"/>
                </a:solidFill>
              </a:rPr>
              <a:t>   </a:t>
            </a:r>
            <a:r>
              <a:rPr lang="en-US" b="1">
                <a:solidFill>
                  <a:schemeClr val="hlink"/>
                </a:solidFill>
              </a:rPr>
              <a:t>No, you’ll need to wait for on-coming vehicles.</a:t>
            </a:r>
          </a:p>
        </p:txBody>
      </p:sp>
      <p:pic>
        <p:nvPicPr>
          <p:cNvPr id="107526" name="Picture 6" descr="yield on green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971800"/>
            <a:ext cx="581025" cy="714375"/>
          </a:xfrm>
          <a:prstGeom prst="rect">
            <a:avLst/>
          </a:prstGeom>
          <a:noFill/>
          <a:extLst>
            <a:ext uri="{909E8E84-426E-40DD-AFC4-6F175D3DCCD1}">
              <a14:hiddenFill xmlns:a14="http://schemas.microsoft.com/office/drawing/2010/main">
                <a:solidFill>
                  <a:srgbClr val="FFFFFF"/>
                </a:solidFill>
              </a14:hiddenFill>
            </a:ext>
          </a:extLst>
        </p:spPr>
      </p:pic>
      <p:sp>
        <p:nvSpPr>
          <p:cNvPr id="107528" name="Line 8"/>
          <p:cNvSpPr>
            <a:spLocks noChangeShapeType="1"/>
          </p:cNvSpPr>
          <p:nvPr/>
        </p:nvSpPr>
        <p:spPr bwMode="auto">
          <a:xfrm flipH="1" flipV="1">
            <a:off x="5410200" y="4038600"/>
            <a:ext cx="3810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107529" name="WordArt 9"/>
          <p:cNvSpPr>
            <a:spLocks noChangeArrowheads="1" noChangeShapeType="1" noTextEdit="1"/>
          </p:cNvSpPr>
          <p:nvPr/>
        </p:nvSpPr>
        <p:spPr bwMode="auto">
          <a:xfrm>
            <a:off x="4495800" y="6019800"/>
            <a:ext cx="2581275" cy="4191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kern="10" smtClean="0">
                <a:ln w="9525">
                  <a:solidFill>
                    <a:srgbClr val="000000"/>
                  </a:solidFill>
                  <a:round/>
                  <a:headEnd/>
                  <a:tailEnd/>
                </a:ln>
                <a:solidFill>
                  <a:srgbClr val="FFFFFF"/>
                </a:solidFill>
                <a:latin typeface="Arial Black"/>
              </a:rPr>
              <a:t>Let's notice . . .</a:t>
            </a:r>
          </a:p>
        </p:txBody>
      </p:sp>
    </p:spTree>
    <p:extLst>
      <p:ext uri="{BB962C8B-B14F-4D97-AF65-F5344CB8AC3E}">
        <p14:creationId xmlns:p14="http://schemas.microsoft.com/office/powerpoint/2010/main" val="24092265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07524"/>
                                        </p:tgtEl>
                                        <p:attrNameLst>
                                          <p:attrName>style.visibility</p:attrName>
                                        </p:attrNameLst>
                                      </p:cBhvr>
                                      <p:to>
                                        <p:strVal val="visible"/>
                                      </p:to>
                                    </p:set>
                                    <p:anim calcmode="lin" valueType="num">
                                      <p:cBhvr>
                                        <p:cTn id="7" dur="500" fill="hold"/>
                                        <p:tgtEl>
                                          <p:spTgt spid="107524"/>
                                        </p:tgtEl>
                                        <p:attrNameLst>
                                          <p:attrName>ppt_w</p:attrName>
                                        </p:attrNameLst>
                                      </p:cBhvr>
                                      <p:tavLst>
                                        <p:tav tm="0">
                                          <p:val>
                                            <p:strVal val="2/3*#ppt_w"/>
                                          </p:val>
                                        </p:tav>
                                        <p:tav tm="100000">
                                          <p:val>
                                            <p:strVal val="#ppt_w"/>
                                          </p:val>
                                        </p:tav>
                                      </p:tavLst>
                                    </p:anim>
                                    <p:anim calcmode="lin" valueType="num">
                                      <p:cBhvr>
                                        <p:cTn id="8" dur="500" fill="hold"/>
                                        <p:tgtEl>
                                          <p:spTgt spid="10752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2" presetClass="entr" presetSubtype="4" fill="hold" grpId="0" nodeType="afterEffect">
                                  <p:stCondLst>
                                    <p:cond delay="1000"/>
                                  </p:stCondLst>
                                  <p:childTnLst>
                                    <p:set>
                                      <p:cBhvr>
                                        <p:cTn id="11" dur="1" fill="hold">
                                          <p:stCondLst>
                                            <p:cond delay="0"/>
                                          </p:stCondLst>
                                        </p:cTn>
                                        <p:tgtEl>
                                          <p:spTgt spid="107528"/>
                                        </p:tgtEl>
                                        <p:attrNameLst>
                                          <p:attrName>style.visibility</p:attrName>
                                        </p:attrNameLst>
                                      </p:cBhvr>
                                      <p:to>
                                        <p:strVal val="visible"/>
                                      </p:to>
                                    </p:set>
                                    <p:animEffect transition="in" filter="wipe(down)">
                                      <p:cBhvr>
                                        <p:cTn id="12" dur="500"/>
                                        <p:tgtEl>
                                          <p:spTgt spid="107528"/>
                                        </p:tgtEl>
                                      </p:cBhvr>
                                    </p:animEffect>
                                  </p:childTnLst>
                                </p:cTn>
                              </p:par>
                            </p:childTnLst>
                          </p:cTn>
                        </p:par>
                        <p:par>
                          <p:cTn id="13" fill="hold" nodeType="afterGroup">
                            <p:stCondLst>
                              <p:cond delay="2000"/>
                            </p:stCondLst>
                            <p:childTnLst>
                              <p:par>
                                <p:cTn id="14" presetID="23" presetClass="entr" presetSubtype="16" fill="hold" nodeType="afterEffect">
                                  <p:stCondLst>
                                    <p:cond delay="0"/>
                                  </p:stCondLst>
                                  <p:childTnLst>
                                    <p:set>
                                      <p:cBhvr>
                                        <p:cTn id="15" dur="1" fill="hold">
                                          <p:stCondLst>
                                            <p:cond delay="0"/>
                                          </p:stCondLst>
                                        </p:cTn>
                                        <p:tgtEl>
                                          <p:spTgt spid="107526"/>
                                        </p:tgtEl>
                                        <p:attrNameLst>
                                          <p:attrName>style.visibility</p:attrName>
                                        </p:attrNameLst>
                                      </p:cBhvr>
                                      <p:to>
                                        <p:strVal val="visible"/>
                                      </p:to>
                                    </p:set>
                                    <p:anim calcmode="lin" valueType="num">
                                      <p:cBhvr>
                                        <p:cTn id="16" dur="500" fill="hold"/>
                                        <p:tgtEl>
                                          <p:spTgt spid="107526"/>
                                        </p:tgtEl>
                                        <p:attrNameLst>
                                          <p:attrName>ppt_w</p:attrName>
                                        </p:attrNameLst>
                                      </p:cBhvr>
                                      <p:tavLst>
                                        <p:tav tm="0">
                                          <p:val>
                                            <p:fltVal val="0"/>
                                          </p:val>
                                        </p:tav>
                                        <p:tav tm="100000">
                                          <p:val>
                                            <p:strVal val="#ppt_w"/>
                                          </p:val>
                                        </p:tav>
                                      </p:tavLst>
                                    </p:anim>
                                    <p:anim calcmode="lin" valueType="num">
                                      <p:cBhvr>
                                        <p:cTn id="17" dur="500" fill="hold"/>
                                        <p:tgtEl>
                                          <p:spTgt spid="107526"/>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7529"/>
                                        </p:tgtEl>
                                        <p:attrNameLst>
                                          <p:attrName>style.visibility</p:attrName>
                                        </p:attrNameLst>
                                      </p:cBhvr>
                                      <p:to>
                                        <p:strVal val="visible"/>
                                      </p:to>
                                    </p:set>
                                    <p:animEffect transition="in" filter="fade">
                                      <p:cBhvr>
                                        <p:cTn id="22" dur="1000"/>
                                        <p:tgtEl>
                                          <p:spTgt spid="107529"/>
                                        </p:tgtEl>
                                      </p:cBhvr>
                                    </p:animEffect>
                                    <p:anim calcmode="lin" valueType="num">
                                      <p:cBhvr>
                                        <p:cTn id="23" dur="1000" fill="hold"/>
                                        <p:tgtEl>
                                          <p:spTgt spid="107529"/>
                                        </p:tgtEl>
                                        <p:attrNameLst>
                                          <p:attrName>ppt_x</p:attrName>
                                        </p:attrNameLst>
                                      </p:cBhvr>
                                      <p:tavLst>
                                        <p:tav tm="0">
                                          <p:val>
                                            <p:strVal val="#ppt_x"/>
                                          </p:val>
                                        </p:tav>
                                        <p:tav tm="100000">
                                          <p:val>
                                            <p:strVal val="#ppt_x"/>
                                          </p:val>
                                        </p:tav>
                                      </p:tavLst>
                                    </p:anim>
                                    <p:anim calcmode="lin" valueType="num">
                                      <p:cBhvr>
                                        <p:cTn id="24" dur="1000" fill="hold"/>
                                        <p:tgtEl>
                                          <p:spTgt spid="1075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8" grpId="0" animBg="1"/>
      <p:bldP spid="107529"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54980" name="Rectangle 4"/>
          <p:cNvSpPr>
            <a:spLocks noGrp="1" noChangeArrowheads="1"/>
          </p:cNvSpPr>
          <p:nvPr>
            <p:ph type="body" sz="half" idx="2"/>
          </p:nvPr>
        </p:nvSpPr>
        <p:spPr>
          <a:xfrm>
            <a:off x="0" y="609600"/>
            <a:ext cx="9144000" cy="1371600"/>
          </a:xfrm>
          <a:solidFill>
            <a:schemeClr val="tx1"/>
          </a:solidFill>
        </p:spPr>
        <p:txBody>
          <a:bodyPr/>
          <a:lstStyle/>
          <a:p>
            <a:pPr algn="ctr">
              <a:buFontTx/>
              <a:buNone/>
            </a:pPr>
            <a:r>
              <a:rPr lang="en-US" b="1">
                <a:solidFill>
                  <a:srgbClr val="FF0000"/>
                </a:solidFill>
              </a:rPr>
              <a:t>   </a:t>
            </a:r>
            <a:r>
              <a:rPr lang="en-US" b="1">
                <a:solidFill>
                  <a:schemeClr val="hlink"/>
                </a:solidFill>
              </a:rPr>
              <a:t>Left Turn – no protected arrow</a:t>
            </a:r>
          </a:p>
          <a:p>
            <a:pPr algn="ctr">
              <a:buFontTx/>
              <a:buNone/>
            </a:pPr>
            <a:r>
              <a:rPr lang="en-US" b="1">
                <a:solidFill>
                  <a:schemeClr val="hlink"/>
                </a:solidFill>
              </a:rPr>
              <a:t>you’ll need to wait for on-coming vehicles.</a:t>
            </a:r>
          </a:p>
        </p:txBody>
      </p:sp>
      <p:pic>
        <p:nvPicPr>
          <p:cNvPr id="254981" name="Picture 5" descr="yield on green 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57400"/>
            <a:ext cx="1239838"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54983" name="left turn no arrow.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209800" y="21336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8633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8012" fill="hold"/>
                                        <p:tgtEl>
                                          <p:spTgt spid="25498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54983"/>
                </p:tgtEl>
              </p:cMediaNode>
            </p:video>
            <p:seq concurrent="1" nextAc="seek">
              <p:cTn id="8" restart="whenNotActive" fill="hold" evtFilter="cancelBubble" nodeType="interactiveSeq">
                <p:stCondLst>
                  <p:cond evt="onClick" delay="0">
                    <p:tgtEl>
                      <p:spTgt spid="25498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54983"/>
                                        </p:tgtEl>
                                      </p:cBhvr>
                                    </p:cmd>
                                  </p:childTnLst>
                                </p:cTn>
                              </p:par>
                            </p:childTnLst>
                          </p:cTn>
                        </p:par>
                      </p:childTnLst>
                    </p:cTn>
                  </p:par>
                </p:childTnLst>
              </p:cTn>
              <p:nextCondLst>
                <p:cond evt="onClick" delay="0">
                  <p:tgtEl>
                    <p:spTgt spid="25498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28675" name="Rectangle 3"/>
          <p:cNvSpPr>
            <a:spLocks noGrp="1" noChangeArrowheads="1"/>
          </p:cNvSpPr>
          <p:nvPr>
            <p:ph type="body" sz="half" idx="1"/>
          </p:nvPr>
        </p:nvSpPr>
        <p:spPr>
          <a:xfrm>
            <a:off x="381000" y="13716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009900"/>
                </a:solidFill>
              </a:rPr>
              <a:t>green arrow</a:t>
            </a:r>
          </a:p>
        </p:txBody>
      </p:sp>
      <p:pic>
        <p:nvPicPr>
          <p:cNvPr id="28676" name="Picture 5"/>
          <p:cNvPicPr>
            <a:picLocks noChangeAspect="1" noChangeArrowheads="1"/>
          </p:cNvPicPr>
          <p:nvPr/>
        </p:nvPicPr>
        <p:blipFill>
          <a:blip r:embed="rId2" cstate="print"/>
          <a:srcRect/>
          <a:stretch>
            <a:fillRect/>
          </a:stretch>
        </p:blipFill>
        <p:spPr bwMode="auto">
          <a:xfrm>
            <a:off x="457200" y="2286000"/>
            <a:ext cx="2286000" cy="3429000"/>
          </a:xfrm>
          <a:prstGeom prst="rect">
            <a:avLst/>
          </a:prstGeom>
          <a:noFill/>
          <a:ln w="9525">
            <a:noFill/>
            <a:miter lim="800000"/>
            <a:headEnd/>
            <a:tailEnd/>
          </a:ln>
          <a:effectLst/>
        </p:spPr>
      </p:pic>
      <p:sp>
        <p:nvSpPr>
          <p:cNvPr id="28677" name="Rectangle 6"/>
          <p:cNvSpPr>
            <a:spLocks noChangeArrowheads="1"/>
          </p:cNvSpPr>
          <p:nvPr/>
        </p:nvSpPr>
        <p:spPr bwMode="auto">
          <a:xfrm>
            <a:off x="1219200" y="2438400"/>
            <a:ext cx="762000" cy="30480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8678" name="Oval 7"/>
          <p:cNvSpPr>
            <a:spLocks noChangeArrowheads="1"/>
          </p:cNvSpPr>
          <p:nvPr/>
        </p:nvSpPr>
        <p:spPr bwMode="auto">
          <a:xfrm>
            <a:off x="1295400" y="31242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8679" name="Oval 8"/>
          <p:cNvSpPr>
            <a:spLocks noChangeArrowheads="1"/>
          </p:cNvSpPr>
          <p:nvPr/>
        </p:nvSpPr>
        <p:spPr bwMode="auto">
          <a:xfrm>
            <a:off x="1295400" y="36576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8680" name="Oval 9"/>
          <p:cNvSpPr>
            <a:spLocks noChangeArrowheads="1"/>
          </p:cNvSpPr>
          <p:nvPr/>
        </p:nvSpPr>
        <p:spPr bwMode="auto">
          <a:xfrm>
            <a:off x="1295400" y="41910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8554" name="Rectangle 10"/>
          <p:cNvSpPr>
            <a:spLocks noChangeArrowheads="1"/>
          </p:cNvSpPr>
          <p:nvPr/>
        </p:nvSpPr>
        <p:spPr bwMode="auto">
          <a:xfrm>
            <a:off x="2667000" y="2286000"/>
            <a:ext cx="6172200" cy="3352800"/>
          </a:xfrm>
          <a:prstGeom prst="rect">
            <a:avLst/>
          </a:prstGeom>
          <a:noFill/>
          <a:ln w="9525">
            <a:noFill/>
            <a:miter lim="800000"/>
            <a:headEnd/>
            <a:tailEnd/>
          </a:ln>
          <a:effectLst/>
        </p:spPr>
        <p:txBody>
          <a:bodyPr/>
          <a:lstStyle/>
          <a:p>
            <a:pPr marL="342900" indent="-342900">
              <a:lnSpc>
                <a:spcPct val="80000"/>
              </a:lnSpc>
              <a:spcBef>
                <a:spcPct val="20000"/>
              </a:spcBef>
            </a:pPr>
            <a:r>
              <a:rPr lang="en-US" b="1" dirty="0" smtClean="0">
                <a:solidFill>
                  <a:srgbClr val="3333CC"/>
                </a:solidFill>
                <a:cs typeface="Arial" charset="0"/>
              </a:rPr>
              <a:t>    </a:t>
            </a:r>
            <a:r>
              <a:rPr lang="en-US" b="1" i="1" dirty="0" smtClean="0">
                <a:solidFill>
                  <a:srgbClr val="009900"/>
                </a:solidFill>
                <a:cs typeface="Arial" charset="0"/>
              </a:rPr>
              <a:t>A green arrow</a:t>
            </a:r>
            <a:r>
              <a:rPr lang="en-US" b="1" dirty="0" smtClean="0">
                <a:solidFill>
                  <a:srgbClr val="3333CC"/>
                </a:solidFill>
                <a:cs typeface="Arial" charset="0"/>
              </a:rPr>
              <a:t> means that you may proceed in the direction that the arrow points after you yield the right of way to any vehicle, bicycle, or pedestrian still in the intersection. Horizontal green arrows are used to control traffic in a left or right turn lane. Vertical green arrows control straight through traffic in a specified lane. </a:t>
            </a:r>
            <a:endParaRPr lang="en-US" b="1" dirty="0" smtClean="0">
              <a:solidFill>
                <a:srgbClr val="FFFF00"/>
              </a:solidFill>
              <a:cs typeface="Arial" charset="0"/>
            </a:endParaRPr>
          </a:p>
        </p:txBody>
      </p:sp>
      <p:sp>
        <p:nvSpPr>
          <p:cNvPr id="108555" name="Rectangle 11"/>
          <p:cNvSpPr>
            <a:spLocks noChangeArrowheads="1"/>
          </p:cNvSpPr>
          <p:nvPr/>
        </p:nvSpPr>
        <p:spPr bwMode="auto">
          <a:xfrm>
            <a:off x="228600" y="5715000"/>
            <a:ext cx="8915400" cy="914400"/>
          </a:xfrm>
          <a:prstGeom prst="rect">
            <a:avLst/>
          </a:prstGeom>
          <a:noFill/>
          <a:ln w="9525">
            <a:noFill/>
            <a:miter lim="800000"/>
            <a:headEnd/>
            <a:tailEnd/>
          </a:ln>
          <a:effectLst/>
        </p:spPr>
        <p:txBody>
          <a:bodyPr/>
          <a:lstStyle/>
          <a:p>
            <a:pPr marL="342900" indent="-342900" algn="ctr">
              <a:lnSpc>
                <a:spcPct val="80000"/>
              </a:lnSpc>
              <a:spcBef>
                <a:spcPct val="20000"/>
              </a:spcBef>
            </a:pPr>
            <a:r>
              <a:rPr lang="en-US" b="1" smtClean="0">
                <a:solidFill>
                  <a:srgbClr val="000000"/>
                </a:solidFill>
                <a:cs typeface="Arial" charset="0"/>
              </a:rPr>
              <a:t>    A horizontal green arrow pointing to the left or                   right means that you may make </a:t>
            </a:r>
            <a:r>
              <a:rPr lang="en-US" b="1" i="1" smtClean="0">
                <a:solidFill>
                  <a:srgbClr val="000000"/>
                </a:solidFill>
                <a:cs typeface="Arial" charset="0"/>
              </a:rPr>
              <a:t>a protected turn,</a:t>
            </a:r>
            <a:r>
              <a:rPr lang="en-US" b="1" smtClean="0">
                <a:solidFill>
                  <a:srgbClr val="000000"/>
                </a:solidFill>
                <a:cs typeface="Arial" charset="0"/>
              </a:rPr>
              <a:t>  meaning that all other traffic is stopped with red lights</a:t>
            </a:r>
          </a:p>
        </p:txBody>
      </p:sp>
      <p:sp>
        <p:nvSpPr>
          <p:cNvPr id="28683" name="Oval 12"/>
          <p:cNvSpPr>
            <a:spLocks noChangeArrowheads="1"/>
          </p:cNvSpPr>
          <p:nvPr/>
        </p:nvSpPr>
        <p:spPr bwMode="auto">
          <a:xfrm>
            <a:off x="1295400" y="25908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8684" name="Oval 13"/>
          <p:cNvSpPr>
            <a:spLocks noChangeArrowheads="1"/>
          </p:cNvSpPr>
          <p:nvPr/>
        </p:nvSpPr>
        <p:spPr bwMode="auto">
          <a:xfrm>
            <a:off x="1295400" y="4724400"/>
            <a:ext cx="609600" cy="5334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8685" name="Rectangle 14"/>
          <p:cNvSpPr>
            <a:spLocks noChangeArrowheads="1"/>
          </p:cNvSpPr>
          <p:nvPr/>
        </p:nvSpPr>
        <p:spPr bwMode="auto">
          <a:xfrm>
            <a:off x="5029200" y="1295400"/>
            <a:ext cx="914400" cy="6858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8686" name="Line 15"/>
          <p:cNvSpPr>
            <a:spLocks noChangeShapeType="1"/>
          </p:cNvSpPr>
          <p:nvPr/>
        </p:nvSpPr>
        <p:spPr bwMode="auto">
          <a:xfrm rot="10900704" flipV="1">
            <a:off x="5103813" y="1600200"/>
            <a:ext cx="688975" cy="3175"/>
          </a:xfrm>
          <a:prstGeom prst="line">
            <a:avLst/>
          </a:prstGeom>
          <a:noFill/>
          <a:ln w="76200">
            <a:solidFill>
              <a:srgbClr val="33CC33"/>
            </a:solidFill>
            <a:round/>
            <a:headEnd/>
            <a:tailEnd type="triangle" w="med" len="med"/>
          </a:ln>
          <a:effectLst/>
        </p:spPr>
        <p:txBody>
          <a:bodyPr/>
          <a:lstStyle/>
          <a:p>
            <a:endParaRPr lang="en-US" smtClean="0">
              <a:solidFill>
                <a:srgbClr val="000000"/>
              </a:solidFill>
              <a:cs typeface="Arial" charset="0"/>
            </a:endParaRPr>
          </a:p>
        </p:txBody>
      </p:sp>
      <p:sp>
        <p:nvSpPr>
          <p:cNvPr id="28687" name="Line 16"/>
          <p:cNvSpPr>
            <a:spLocks noChangeShapeType="1"/>
          </p:cNvSpPr>
          <p:nvPr/>
        </p:nvSpPr>
        <p:spPr bwMode="auto">
          <a:xfrm rot="10900704" flipV="1">
            <a:off x="1295400" y="5029200"/>
            <a:ext cx="533400" cy="0"/>
          </a:xfrm>
          <a:prstGeom prst="line">
            <a:avLst/>
          </a:prstGeom>
          <a:noFill/>
          <a:ln w="76200">
            <a:solidFill>
              <a:srgbClr val="33CC33"/>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54">
                                            <p:txEl>
                                              <p:pRg st="0" end="0"/>
                                            </p:txEl>
                                          </p:spTgt>
                                        </p:tgtEl>
                                        <p:attrNameLst>
                                          <p:attrName>style.visibility</p:attrName>
                                        </p:attrNameLst>
                                      </p:cBhvr>
                                      <p:to>
                                        <p:strVal val="visible"/>
                                      </p:to>
                                    </p:set>
                                    <p:animEffect transition="in" filter="wipe(left)">
                                      <p:cBhvr>
                                        <p:cTn id="7" dur="500"/>
                                        <p:tgtEl>
                                          <p:spTgt spid="1085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555">
                                            <p:txEl>
                                              <p:pRg st="0" end="0"/>
                                            </p:txEl>
                                          </p:spTgt>
                                        </p:tgtEl>
                                        <p:attrNameLst>
                                          <p:attrName>style.visibility</p:attrName>
                                        </p:attrNameLst>
                                      </p:cBhvr>
                                      <p:to>
                                        <p:strVal val="visible"/>
                                      </p:to>
                                    </p:set>
                                    <p:animEffect transition="in" filter="wipe(left)">
                                      <p:cBhvr>
                                        <p:cTn id="12" dur="500"/>
                                        <p:tgtEl>
                                          <p:spTgt spid="108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4" grpId="0" build="p" autoUpdateAnimBg="0"/>
      <p:bldP spid="10855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VC-002S"/>
          <p:cNvPicPr>
            <a:picLocks noChangeAspect="1" noChangeArrowheads="1"/>
          </p:cNvPicPr>
          <p:nvPr/>
        </p:nvPicPr>
        <p:blipFill>
          <a:blip r:embed="rId2" cstate="print">
            <a:lum bright="12000"/>
          </a:blip>
          <a:srcRect/>
          <a:stretch>
            <a:fillRect/>
          </a:stretch>
        </p:blipFill>
        <p:spPr bwMode="auto">
          <a:xfrm>
            <a:off x="0" y="-152400"/>
            <a:ext cx="9144000" cy="7010400"/>
          </a:xfrm>
          <a:prstGeom prst="rect">
            <a:avLst/>
          </a:prstGeom>
          <a:noFill/>
          <a:ln w="9525">
            <a:noFill/>
            <a:miter lim="800000"/>
            <a:headEnd/>
            <a:tailEnd/>
          </a:ln>
        </p:spPr>
      </p:pic>
      <p:sp>
        <p:nvSpPr>
          <p:cNvPr id="109571" name="WordArt 3" descr="Narrow vertical"/>
          <p:cNvSpPr>
            <a:spLocks noChangeArrowheads="1" noChangeShapeType="1" noTextEdit="1"/>
          </p:cNvSpPr>
          <p:nvPr/>
        </p:nvSpPr>
        <p:spPr bwMode="auto">
          <a:xfrm>
            <a:off x="914400" y="381000"/>
            <a:ext cx="3048000" cy="627063"/>
          </a:xfrm>
          <a:prstGeom prst="rect">
            <a:avLst/>
          </a:prstGeom>
        </p:spPr>
        <p:txBody>
          <a:bodyPr wrap="none" fromWordArt="1">
            <a:prstTxWarp prst="textCurveUp">
              <a:avLst>
                <a:gd name="adj" fmla="val 40356"/>
              </a:avLst>
            </a:prstTxWarp>
          </a:bodyPr>
          <a:lstStyle/>
          <a:p>
            <a:pPr algn="ctr"/>
            <a:r>
              <a:rPr lang="en-US" sz="3600" kern="10" smtClean="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cs typeface="Arial" charset="0"/>
              </a:rPr>
              <a:t>No . . . it's a protected turn</a:t>
            </a:r>
          </a:p>
        </p:txBody>
      </p:sp>
      <p:sp>
        <p:nvSpPr>
          <p:cNvPr id="29700" name="Rectangle 5"/>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9701" name="Rectangle 6"/>
          <p:cNvSpPr>
            <a:spLocks noGrp="1" noChangeArrowheads="1"/>
          </p:cNvSpPr>
          <p:nvPr>
            <p:ph type="title"/>
          </p:nvPr>
        </p:nvSpPr>
        <p:spPr>
          <a:xfrm>
            <a:off x="0" y="5791200"/>
            <a:ext cx="9144000" cy="1066800"/>
          </a:xfrm>
          <a:solidFill>
            <a:schemeClr val="tx1"/>
          </a:solidFill>
        </p:spPr>
        <p:txBody>
          <a:bodyPr/>
          <a:lstStyle/>
          <a:p>
            <a:pPr eaLnBrk="1" hangingPunct="1"/>
            <a:r>
              <a:rPr lang="en-US" sz="3200" b="1" smtClean="0">
                <a:solidFill>
                  <a:srgbClr val="66FFFF"/>
                </a:solidFill>
              </a:rPr>
              <a:t/>
            </a:r>
            <a:br>
              <a:rPr lang="en-US" sz="3200" b="1" smtClean="0">
                <a:solidFill>
                  <a:srgbClr val="66FFFF"/>
                </a:solidFill>
              </a:rPr>
            </a:br>
            <a:r>
              <a:rPr lang="en-US" sz="2800" b="1" smtClean="0">
                <a:solidFill>
                  <a:srgbClr val="66FFFF"/>
                </a:solidFill>
              </a:rPr>
              <a:t>Will you have to stop first at this                                        red light before turning? </a:t>
            </a:r>
            <a:br>
              <a:rPr lang="en-US" sz="2800" b="1" smtClean="0">
                <a:solidFill>
                  <a:srgbClr val="66FFFF"/>
                </a:solidFill>
              </a:rPr>
            </a:br>
            <a:r>
              <a:rPr lang="en-US" sz="2400" b="1" smtClean="0">
                <a:solidFill>
                  <a:srgbClr val="66FFFF"/>
                </a:solidFill>
              </a:rPr>
              <a:t>(right arrow is on)</a:t>
            </a:r>
            <a:br>
              <a:rPr lang="en-US" sz="2400" b="1" smtClean="0">
                <a:solidFill>
                  <a:srgbClr val="66FFFF"/>
                </a:solidFill>
              </a:rPr>
            </a:br>
            <a:r>
              <a:rPr lang="en-US" sz="2400" b="1" smtClean="0">
                <a:solidFill>
                  <a:srgbClr val="66FFFF"/>
                </a:solidFill>
              </a:rPr>
              <a:t/>
            </a:r>
            <a:br>
              <a:rPr lang="en-US" sz="2400" b="1" smtClean="0">
                <a:solidFill>
                  <a:srgbClr val="66FFFF"/>
                </a:solidFill>
              </a:rPr>
            </a:br>
            <a:endParaRPr lang="en-US" b="1" smtClean="0">
              <a:solidFill>
                <a:srgbClr val="66FFFF"/>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dissolve">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30723"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CC3300"/>
                </a:solidFill>
              </a:rPr>
              <a:t>flashing  red</a:t>
            </a:r>
          </a:p>
        </p:txBody>
      </p:sp>
      <p:sp>
        <p:nvSpPr>
          <p:cNvPr id="110596" name="Rectangle 4"/>
          <p:cNvSpPr>
            <a:spLocks noChangeArrowheads="1"/>
          </p:cNvSpPr>
          <p:nvPr/>
        </p:nvSpPr>
        <p:spPr bwMode="auto">
          <a:xfrm>
            <a:off x="3124200" y="2514600"/>
            <a:ext cx="5334000" cy="38100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000000"/>
                </a:solidFill>
                <a:cs typeface="Arial" charset="0"/>
              </a:rPr>
              <a:t>    </a:t>
            </a:r>
            <a:r>
              <a:rPr lang="en-US" b="1" i="1" dirty="0" smtClean="0">
                <a:solidFill>
                  <a:srgbClr val="CC3300"/>
                </a:solidFill>
                <a:cs typeface="Arial" charset="0"/>
              </a:rPr>
              <a:t>A flashing red signal light</a:t>
            </a:r>
            <a:r>
              <a:rPr lang="en-US" b="1" dirty="0" smtClean="0">
                <a:solidFill>
                  <a:srgbClr val="000000"/>
                </a:solidFill>
                <a:cs typeface="Arial" charset="0"/>
              </a:rPr>
              <a:t> has the same meaning as a stop sign. You must stop completely behind the limit line, crosswalk, or intersection and yield the right of way to vehicles and pedestrians in the intersection before you proceed.</a:t>
            </a:r>
            <a:endParaRPr lang="en-US" b="1" dirty="0" smtClean="0">
              <a:solidFill>
                <a:srgbClr val="3333CC"/>
              </a:solidFill>
              <a:cs typeface="Arial" charset="0"/>
            </a:endParaRPr>
          </a:p>
        </p:txBody>
      </p:sp>
      <p:pic>
        <p:nvPicPr>
          <p:cNvPr id="30725"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30726"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30727" name="Oval 9"/>
          <p:cNvSpPr>
            <a:spLocks noChangeArrowheads="1"/>
          </p:cNvSpPr>
          <p:nvPr/>
        </p:nvSpPr>
        <p:spPr bwMode="auto">
          <a:xfrm>
            <a:off x="1295400" y="36576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0728" name="Oval 10"/>
          <p:cNvSpPr>
            <a:spLocks noChangeArrowheads="1"/>
          </p:cNvSpPr>
          <p:nvPr/>
        </p:nvSpPr>
        <p:spPr bwMode="auto">
          <a:xfrm>
            <a:off x="1295400" y="41910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0729" name="AutoShape 11"/>
          <p:cNvSpPr>
            <a:spLocks noChangeArrowheads="1"/>
          </p:cNvSpPr>
          <p:nvPr/>
        </p:nvSpPr>
        <p:spPr bwMode="auto">
          <a:xfrm>
            <a:off x="1143000" y="2971800"/>
            <a:ext cx="914400" cy="762000"/>
          </a:xfrm>
          <a:prstGeom prst="sun">
            <a:avLst>
              <a:gd name="adj" fmla="val 25000"/>
            </a:avLst>
          </a:prstGeom>
          <a:solidFill>
            <a:srgbClr val="FF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10604" name="Rectangle 12"/>
          <p:cNvSpPr>
            <a:spLocks noChangeArrowheads="1"/>
          </p:cNvSpPr>
          <p:nvPr/>
        </p:nvSpPr>
        <p:spPr bwMode="auto">
          <a:xfrm>
            <a:off x="1066800" y="5486400"/>
            <a:ext cx="6781800" cy="990600"/>
          </a:xfrm>
          <a:prstGeom prst="rect">
            <a:avLst/>
          </a:prstGeom>
          <a:noFill/>
          <a:ln w="9525">
            <a:noFill/>
            <a:miter lim="800000"/>
            <a:headEnd/>
            <a:tailEnd/>
          </a:ln>
          <a:effectLst/>
        </p:spPr>
        <p:txBody>
          <a:bodyPr/>
          <a:lstStyle/>
          <a:p>
            <a:pPr marL="342900" indent="-342900" algn="ctr">
              <a:lnSpc>
                <a:spcPct val="90000"/>
              </a:lnSpc>
              <a:spcBef>
                <a:spcPct val="20000"/>
              </a:spcBef>
            </a:pPr>
            <a:r>
              <a:rPr lang="en-US" b="1" dirty="0" smtClean="0">
                <a:solidFill>
                  <a:srgbClr val="3333CC"/>
                </a:solidFill>
                <a:cs typeface="Arial" charset="0"/>
              </a:rPr>
              <a:t>Traffic lights which are malfunctioning        will sometimes flash red.</a:t>
            </a:r>
            <a:endParaRPr lang="en-US" b="1" dirty="0" smtClean="0">
              <a:solidFill>
                <a:srgbClr val="FF33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0596">
                                            <p:txEl>
                                              <p:pRg st="0" end="0"/>
                                            </p:txEl>
                                          </p:spTgt>
                                        </p:tgtEl>
                                        <p:attrNameLst>
                                          <p:attrName>style.visibility</p:attrName>
                                        </p:attrNameLst>
                                      </p:cBhvr>
                                      <p:to>
                                        <p:strVal val="visible"/>
                                      </p:to>
                                    </p:set>
                                    <p:animEffect transition="in" filter="strips(downRight)">
                                      <p:cBhvr>
                                        <p:cTn id="7" dur="500"/>
                                        <p:tgtEl>
                                          <p:spTgt spid="1105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0604">
                                            <p:txEl>
                                              <p:pRg st="0" end="0"/>
                                            </p:txEl>
                                          </p:spTgt>
                                        </p:tgtEl>
                                        <p:attrNameLst>
                                          <p:attrName>style.visibility</p:attrName>
                                        </p:attrNameLst>
                                      </p:cBhvr>
                                      <p:to>
                                        <p:strVal val="visible"/>
                                      </p:to>
                                    </p:set>
                                    <p:animEffect transition="in" filter="dissolve">
                                      <p:cBhvr>
                                        <p:cTn id="12" dur="500"/>
                                        <p:tgtEl>
                                          <p:spTgt spid="1106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autoUpdateAnimBg="0"/>
      <p:bldP spid="110604"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609600"/>
            <a:ext cx="7772400" cy="609600"/>
          </a:xfrm>
        </p:spPr>
        <p:txBody>
          <a:bodyPr/>
          <a:lstStyle/>
          <a:p>
            <a:pPr eaLnBrk="1" hangingPunct="1"/>
            <a:r>
              <a:rPr lang="en-US" sz="2800" b="1" smtClean="0"/>
              <a:t>Signs, Signals and Road Markings</a:t>
            </a:r>
          </a:p>
        </p:txBody>
      </p:sp>
      <p:sp>
        <p:nvSpPr>
          <p:cNvPr id="90115" name="Rectangle 3"/>
          <p:cNvSpPr>
            <a:spLocks noGrp="1" noChangeArrowheads="1"/>
          </p:cNvSpPr>
          <p:nvPr>
            <p:ph type="body" sz="half" idx="1"/>
          </p:nvPr>
        </p:nvSpPr>
        <p:spPr>
          <a:xfrm>
            <a:off x="381000" y="1600200"/>
            <a:ext cx="8763000" cy="1371600"/>
          </a:xfrm>
        </p:spPr>
        <p:txBody>
          <a:bodyPr/>
          <a:lstStyle/>
          <a:p>
            <a:pPr eaLnBrk="1" hangingPunct="1">
              <a:buFontTx/>
              <a:buNone/>
            </a:pPr>
            <a:r>
              <a:rPr lang="en-US" sz="2400" b="1" u="sng" smtClean="0"/>
              <a:t>Purpose:</a:t>
            </a:r>
            <a:r>
              <a:rPr lang="en-US" sz="2400" b="1" smtClean="0"/>
              <a:t> To become acquainted with the purpose          and meaning of traffic signals and road markings.</a:t>
            </a:r>
          </a:p>
        </p:txBody>
      </p:sp>
      <p:sp>
        <p:nvSpPr>
          <p:cNvPr id="5124" name="WordArt 7"/>
          <p:cNvSpPr>
            <a:spLocks noChangeArrowheads="1" noChangeShapeType="1" noTextEdit="1"/>
          </p:cNvSpPr>
          <p:nvPr/>
        </p:nvSpPr>
        <p:spPr bwMode="auto">
          <a:xfrm>
            <a:off x="3352800" y="2895600"/>
            <a:ext cx="4448175" cy="7620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FFFF00"/>
                </a:solidFill>
                <a:latin typeface="Arial Black"/>
                <a:cs typeface="Arial" charset="0"/>
              </a:rPr>
              <a:t>Part two - Traffic Signals </a:t>
            </a:r>
          </a:p>
          <a:p>
            <a:pPr algn="ctr"/>
            <a:r>
              <a:rPr lang="en-US" sz="3600" kern="10" smtClean="0">
                <a:ln w="9525">
                  <a:solidFill>
                    <a:srgbClr val="000000"/>
                  </a:solidFill>
                  <a:round/>
                  <a:headEnd/>
                  <a:tailEnd/>
                </a:ln>
                <a:solidFill>
                  <a:srgbClr val="FFFF00"/>
                </a:solidFill>
                <a:latin typeface="Arial Black"/>
                <a:cs typeface="Arial" charset="0"/>
              </a:rPr>
              <a:t>and Road Markings</a:t>
            </a:r>
          </a:p>
        </p:txBody>
      </p:sp>
      <p:pic>
        <p:nvPicPr>
          <p:cNvPr id="5125" name="Picture 10"/>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pic>
        <p:nvPicPr>
          <p:cNvPr id="5126" name="Picture 11"/>
          <p:cNvPicPr>
            <a:picLocks noChangeAspect="1" noChangeArrowheads="1"/>
          </p:cNvPicPr>
          <p:nvPr/>
        </p:nvPicPr>
        <p:blipFill>
          <a:blip r:embed="rId3" cstate="print"/>
          <a:srcRect/>
          <a:stretch>
            <a:fillRect/>
          </a:stretch>
        </p:blipFill>
        <p:spPr bwMode="auto">
          <a:xfrm>
            <a:off x="3352800" y="4191000"/>
            <a:ext cx="3733800" cy="2217738"/>
          </a:xfrm>
          <a:prstGeom prst="rect">
            <a:avLst/>
          </a:prstGeom>
          <a:noFill/>
          <a:ln w="9525">
            <a:noFill/>
            <a:miter lim="800000"/>
            <a:headEnd/>
            <a:tailEnd/>
          </a:ln>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dissolve">
                                      <p:cBhvr>
                                        <p:cTn id="7" dur="500"/>
                                        <p:tgtEl>
                                          <p:spTgt spid="9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advAuto="200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VC-003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1747" name="Picture 3" descr="flashing red light_clr"/>
          <p:cNvPicPr>
            <a:picLocks noChangeAspect="1" noChangeArrowheads="1" noCrop="1"/>
          </p:cNvPicPr>
          <p:nvPr/>
        </p:nvPicPr>
        <p:blipFill>
          <a:blip r:embed="rId3" cstate="print"/>
          <a:srcRect/>
          <a:stretch>
            <a:fillRect/>
          </a:stretch>
        </p:blipFill>
        <p:spPr bwMode="auto">
          <a:xfrm>
            <a:off x="5105400" y="1371600"/>
            <a:ext cx="195263" cy="533400"/>
          </a:xfrm>
          <a:prstGeom prst="rect">
            <a:avLst/>
          </a:prstGeom>
          <a:noFill/>
          <a:ln w="9525">
            <a:noFill/>
            <a:miter lim="800000"/>
            <a:headEnd/>
            <a:tailEnd/>
          </a:ln>
        </p:spPr>
      </p:pic>
      <p:pic>
        <p:nvPicPr>
          <p:cNvPr id="31748" name="Picture 4" descr="flashing red light_clr"/>
          <p:cNvPicPr>
            <a:picLocks noChangeAspect="1" noChangeArrowheads="1" noCrop="1"/>
          </p:cNvPicPr>
          <p:nvPr/>
        </p:nvPicPr>
        <p:blipFill>
          <a:blip r:embed="rId3" cstate="print"/>
          <a:srcRect/>
          <a:stretch>
            <a:fillRect/>
          </a:stretch>
        </p:blipFill>
        <p:spPr bwMode="auto">
          <a:xfrm>
            <a:off x="8345488" y="838200"/>
            <a:ext cx="307975" cy="838200"/>
          </a:xfrm>
          <a:prstGeom prst="rect">
            <a:avLst/>
          </a:prstGeom>
          <a:noFill/>
          <a:ln w="9525">
            <a:noFill/>
            <a:miter lim="800000"/>
            <a:headEnd/>
            <a:tailEnd/>
          </a:ln>
        </p:spPr>
      </p:pic>
      <p:pic>
        <p:nvPicPr>
          <p:cNvPr id="31749" name="Picture 5" descr="flashing red light_clr"/>
          <p:cNvPicPr>
            <a:picLocks noChangeAspect="1" noChangeArrowheads="1" noCrop="1"/>
          </p:cNvPicPr>
          <p:nvPr/>
        </p:nvPicPr>
        <p:blipFill>
          <a:blip r:embed="rId3" cstate="print"/>
          <a:srcRect/>
          <a:stretch>
            <a:fillRect/>
          </a:stretch>
        </p:blipFill>
        <p:spPr bwMode="auto">
          <a:xfrm>
            <a:off x="1600200" y="1981200"/>
            <a:ext cx="195263" cy="533400"/>
          </a:xfrm>
          <a:prstGeom prst="rect">
            <a:avLst/>
          </a:prstGeom>
          <a:noFill/>
          <a:ln w="9525">
            <a:noFill/>
            <a:miter lim="800000"/>
            <a:headEnd/>
            <a:tailEnd/>
          </a:ln>
        </p:spPr>
      </p:pic>
      <p:pic>
        <p:nvPicPr>
          <p:cNvPr id="211974" name="Picture 6"/>
          <p:cNvPicPr>
            <a:picLocks noChangeAspect="1" noChangeArrowheads="1"/>
          </p:cNvPicPr>
          <p:nvPr/>
        </p:nvPicPr>
        <p:blipFill>
          <a:blip r:embed="rId4" cstate="print"/>
          <a:srcRect/>
          <a:stretch>
            <a:fillRect/>
          </a:stretch>
        </p:blipFill>
        <p:spPr bwMode="auto">
          <a:xfrm>
            <a:off x="8305800" y="2590800"/>
            <a:ext cx="490538" cy="495300"/>
          </a:xfrm>
          <a:prstGeom prst="rect">
            <a:avLst/>
          </a:prstGeom>
          <a:noFill/>
          <a:ln w="9525">
            <a:noFill/>
            <a:miter lim="800000"/>
            <a:headEnd/>
            <a:tailEnd/>
          </a:ln>
          <a:effectLst/>
        </p:spPr>
      </p:pic>
      <p:pic>
        <p:nvPicPr>
          <p:cNvPr id="211975" name="Picture 7"/>
          <p:cNvPicPr>
            <a:picLocks noChangeAspect="1" noChangeArrowheads="1"/>
          </p:cNvPicPr>
          <p:nvPr/>
        </p:nvPicPr>
        <p:blipFill>
          <a:blip r:embed="rId5" cstate="print"/>
          <a:srcRect/>
          <a:stretch>
            <a:fillRect/>
          </a:stretch>
        </p:blipFill>
        <p:spPr bwMode="auto">
          <a:xfrm>
            <a:off x="1524000" y="2895600"/>
            <a:ext cx="339725" cy="342900"/>
          </a:xfrm>
          <a:prstGeom prst="rect">
            <a:avLst/>
          </a:prstGeom>
          <a:noFill/>
          <a:ln w="9525">
            <a:noFill/>
            <a:miter lim="800000"/>
            <a:headEnd/>
            <a:tailEnd/>
          </a:ln>
          <a:effectLst/>
        </p:spPr>
      </p:pic>
      <p:sp>
        <p:nvSpPr>
          <p:cNvPr id="31752" name="Rectangle 8"/>
          <p:cNvSpPr>
            <a:spLocks noChangeArrowheads="1"/>
          </p:cNvSpPr>
          <p:nvPr/>
        </p:nvSpPr>
        <p:spPr bwMode="auto">
          <a:xfrm>
            <a:off x="0" y="5334000"/>
            <a:ext cx="9144000" cy="1524000"/>
          </a:xfrm>
          <a:prstGeom prst="rect">
            <a:avLst/>
          </a:prstGeom>
          <a:solidFill>
            <a:schemeClr val="tx1"/>
          </a:solidFill>
          <a:ln w="9525">
            <a:noFill/>
            <a:miter lim="800000"/>
            <a:headEnd/>
            <a:tailEnd/>
          </a:ln>
          <a:effectLst/>
        </p:spPr>
        <p:txBody>
          <a:bodyPr wrap="none" anchor="ctr"/>
          <a:lstStyle/>
          <a:p>
            <a:pPr algn="ctr"/>
            <a:r>
              <a:rPr lang="en-US" sz="3200" b="1" smtClean="0">
                <a:solidFill>
                  <a:srgbClr val="00FFFF"/>
                </a:solidFill>
                <a:cs typeface="Arial" charset="0"/>
              </a:rPr>
              <a:t>What must we do in this situation?</a:t>
            </a:r>
          </a:p>
        </p:txBody>
      </p:sp>
      <p:sp>
        <p:nvSpPr>
          <p:cNvPr id="211977" name="Rectangle 9"/>
          <p:cNvSpPr>
            <a:spLocks noChangeArrowheads="1"/>
          </p:cNvSpPr>
          <p:nvPr/>
        </p:nvSpPr>
        <p:spPr bwMode="auto">
          <a:xfrm>
            <a:off x="0" y="4876800"/>
            <a:ext cx="9144000" cy="914400"/>
          </a:xfrm>
          <a:prstGeom prst="rect">
            <a:avLst/>
          </a:prstGeom>
          <a:solidFill>
            <a:schemeClr val="tx1"/>
          </a:solidFill>
          <a:ln w="9525">
            <a:noFill/>
            <a:miter lim="800000"/>
            <a:headEnd/>
            <a:tailEnd/>
          </a:ln>
          <a:effectLst/>
        </p:spPr>
        <p:txBody>
          <a:bodyPr wrap="none" anchor="ctr"/>
          <a:lstStyle/>
          <a:p>
            <a:pPr algn="ctr"/>
            <a:r>
              <a:rPr lang="en-US" sz="3200" b="1" smtClean="0">
                <a:solidFill>
                  <a:srgbClr val="66FF33"/>
                </a:solidFill>
                <a:cs typeface="Arial" charset="0"/>
              </a:rPr>
              <a:t>Treat it as a stop sign.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77"/>
                                        </p:tgtEl>
                                        <p:attrNameLst>
                                          <p:attrName>style.visibility</p:attrName>
                                        </p:attrNameLst>
                                      </p:cBhvr>
                                      <p:to>
                                        <p:strVal val="visible"/>
                                      </p:to>
                                    </p:set>
                                    <p:animEffect transition="in" filter="dissolve">
                                      <p:cBhvr>
                                        <p:cTn id="7" dur="500"/>
                                        <p:tgtEl>
                                          <p:spTgt spid="211977"/>
                                        </p:tgtEl>
                                      </p:cBhvr>
                                    </p:animEffect>
                                  </p:childTnLst>
                                </p:cTn>
                              </p:par>
                            </p:childTnLst>
                          </p:cTn>
                        </p:par>
                        <p:par>
                          <p:cTn id="8" fill="hold" nodeType="afterGroup">
                            <p:stCondLst>
                              <p:cond delay="500"/>
                            </p:stCondLst>
                            <p:childTnLst>
                              <p:par>
                                <p:cTn id="9" presetID="4" presetClass="entr" presetSubtype="32" fill="hold" nodeType="afterEffect">
                                  <p:stCondLst>
                                    <p:cond delay="1000"/>
                                  </p:stCondLst>
                                  <p:childTnLst>
                                    <p:set>
                                      <p:cBhvr>
                                        <p:cTn id="10" dur="1" fill="hold">
                                          <p:stCondLst>
                                            <p:cond delay="0"/>
                                          </p:stCondLst>
                                        </p:cTn>
                                        <p:tgtEl>
                                          <p:spTgt spid="211975"/>
                                        </p:tgtEl>
                                        <p:attrNameLst>
                                          <p:attrName>style.visibility</p:attrName>
                                        </p:attrNameLst>
                                      </p:cBhvr>
                                      <p:to>
                                        <p:strVal val="visible"/>
                                      </p:to>
                                    </p:set>
                                    <p:animEffect transition="in" filter="box(out)">
                                      <p:cBhvr>
                                        <p:cTn id="11" dur="500"/>
                                        <p:tgtEl>
                                          <p:spTgt spid="211975"/>
                                        </p:tgtEl>
                                      </p:cBhvr>
                                    </p:animEffect>
                                  </p:childTnLst>
                                </p:cTn>
                              </p:par>
                              <p:par>
                                <p:cTn id="12" presetID="4" presetClass="entr" presetSubtype="32" fill="hold" nodeType="withEffect">
                                  <p:stCondLst>
                                    <p:cond delay="1000"/>
                                  </p:stCondLst>
                                  <p:childTnLst>
                                    <p:set>
                                      <p:cBhvr>
                                        <p:cTn id="13" dur="1" fill="hold">
                                          <p:stCondLst>
                                            <p:cond delay="0"/>
                                          </p:stCondLst>
                                        </p:cTn>
                                        <p:tgtEl>
                                          <p:spTgt spid="211974"/>
                                        </p:tgtEl>
                                        <p:attrNameLst>
                                          <p:attrName>style.visibility</p:attrName>
                                        </p:attrNameLst>
                                      </p:cBhvr>
                                      <p:to>
                                        <p:strVal val="visible"/>
                                      </p:to>
                                    </p:set>
                                    <p:animEffect transition="in" filter="box(out)">
                                      <p:cBhvr>
                                        <p:cTn id="14" dur="500"/>
                                        <p:tgtEl>
                                          <p:spTgt spid="21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609600"/>
            <a:ext cx="7124700" cy="609600"/>
          </a:xfrm>
        </p:spPr>
        <p:txBody>
          <a:bodyPr/>
          <a:lstStyle/>
          <a:p>
            <a:pPr eaLnBrk="1" hangingPunct="1"/>
            <a:r>
              <a:rPr lang="en-US" sz="3200" b="1" smtClean="0"/>
              <a:t>Signs, Signals and Road Markings</a:t>
            </a:r>
          </a:p>
        </p:txBody>
      </p:sp>
      <p:sp>
        <p:nvSpPr>
          <p:cNvPr id="32771" name="Rectangle 3"/>
          <p:cNvSpPr>
            <a:spLocks noGrp="1" noChangeArrowheads="1"/>
          </p:cNvSpPr>
          <p:nvPr>
            <p:ph type="body" sz="half" idx="1"/>
          </p:nvPr>
        </p:nvSpPr>
        <p:spPr>
          <a:xfrm>
            <a:off x="381000" y="1600200"/>
            <a:ext cx="8032750" cy="533400"/>
          </a:xfrm>
          <a:effectLst>
            <a:outerShdw dist="25400" algn="ctr" rotWithShape="0">
              <a:schemeClr val="tx1"/>
            </a:outerShdw>
          </a:effectLst>
        </p:spPr>
        <p:txBody>
          <a:bodyPr/>
          <a:lstStyle/>
          <a:p>
            <a:pPr eaLnBrk="1" hangingPunct="1">
              <a:buFontTx/>
              <a:buNone/>
            </a:pPr>
            <a:r>
              <a:rPr lang="en-US" sz="2400" b="1" smtClean="0">
                <a:solidFill>
                  <a:schemeClr val="accent2"/>
                </a:solidFill>
              </a:rPr>
              <a:t>Traffic lights: </a:t>
            </a:r>
            <a:r>
              <a:rPr lang="en-US" sz="2400" b="1" smtClean="0">
                <a:solidFill>
                  <a:srgbClr val="FFFF00"/>
                </a:solidFill>
              </a:rPr>
              <a:t>flashing yellow</a:t>
            </a:r>
          </a:p>
        </p:txBody>
      </p:sp>
      <p:sp>
        <p:nvSpPr>
          <p:cNvPr id="112644" name="Rectangle 4"/>
          <p:cNvSpPr>
            <a:spLocks noChangeArrowheads="1"/>
          </p:cNvSpPr>
          <p:nvPr/>
        </p:nvSpPr>
        <p:spPr bwMode="auto">
          <a:xfrm>
            <a:off x="2895600" y="2590800"/>
            <a:ext cx="5029200" cy="38100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a:t>
            </a:r>
            <a:r>
              <a:rPr lang="en-US" b="1" i="1" smtClean="0">
                <a:solidFill>
                  <a:srgbClr val="3333CC"/>
                </a:solidFill>
                <a:cs typeface="Arial" charset="0"/>
              </a:rPr>
              <a:t>A flashing yellow signal light</a:t>
            </a:r>
            <a:r>
              <a:rPr lang="en-US" b="1" i="1" smtClean="0">
                <a:solidFill>
                  <a:srgbClr val="FFFF00"/>
                </a:solidFill>
                <a:cs typeface="Arial" charset="0"/>
              </a:rPr>
              <a:t> </a:t>
            </a:r>
            <a:r>
              <a:rPr lang="en-US" b="1" smtClean="0">
                <a:solidFill>
                  <a:srgbClr val="000000"/>
                </a:solidFill>
                <a:cs typeface="Arial" charset="0"/>
              </a:rPr>
              <a:t>is  a warning to slow down and be especially alert. You do not have to necessarily stop, but you should check traffic both ways at the intersection before proceeding through.</a:t>
            </a:r>
          </a:p>
        </p:txBody>
      </p:sp>
      <p:pic>
        <p:nvPicPr>
          <p:cNvPr id="32773" name="Picture 6"/>
          <p:cNvPicPr>
            <a:picLocks noChangeAspect="1" noChangeArrowheads="1"/>
          </p:cNvPicPr>
          <p:nvPr/>
        </p:nvPicPr>
        <p:blipFill>
          <a:blip r:embed="rId2" cstate="print"/>
          <a:srcRect/>
          <a:stretch>
            <a:fillRect/>
          </a:stretch>
        </p:blipFill>
        <p:spPr bwMode="auto">
          <a:xfrm>
            <a:off x="457200" y="2743200"/>
            <a:ext cx="2095500" cy="2286000"/>
          </a:xfrm>
          <a:prstGeom prst="rect">
            <a:avLst/>
          </a:prstGeom>
          <a:noFill/>
          <a:ln w="9525">
            <a:noFill/>
            <a:miter lim="800000"/>
            <a:headEnd/>
            <a:tailEnd/>
          </a:ln>
          <a:effectLst/>
        </p:spPr>
      </p:pic>
      <p:sp>
        <p:nvSpPr>
          <p:cNvPr id="32774" name="Rectangle 7"/>
          <p:cNvSpPr>
            <a:spLocks noChangeArrowheads="1"/>
          </p:cNvSpPr>
          <p:nvPr/>
        </p:nvSpPr>
        <p:spPr bwMode="auto">
          <a:xfrm>
            <a:off x="1219200" y="3048000"/>
            <a:ext cx="6985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32775" name="Oval 8"/>
          <p:cNvSpPr>
            <a:spLocks noChangeArrowheads="1"/>
          </p:cNvSpPr>
          <p:nvPr/>
        </p:nvSpPr>
        <p:spPr bwMode="auto">
          <a:xfrm>
            <a:off x="1295400" y="3124200"/>
            <a:ext cx="5588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2776" name="Oval 9"/>
          <p:cNvSpPr>
            <a:spLocks noChangeArrowheads="1"/>
          </p:cNvSpPr>
          <p:nvPr/>
        </p:nvSpPr>
        <p:spPr bwMode="auto">
          <a:xfrm>
            <a:off x="1295400" y="4191000"/>
            <a:ext cx="5588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2777" name="AutoShape 10"/>
          <p:cNvSpPr>
            <a:spLocks noChangeArrowheads="1"/>
          </p:cNvSpPr>
          <p:nvPr/>
        </p:nvSpPr>
        <p:spPr bwMode="auto">
          <a:xfrm>
            <a:off x="1143000" y="3505200"/>
            <a:ext cx="838200" cy="762000"/>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animEffect transition="in" filter="strips(downRight)">
                                      <p:cBhvr>
                                        <p:cTn id="7" dur="500"/>
                                        <p:tgtEl>
                                          <p:spTgt spid="1126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SCF0598"/>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36867" name="Rectangle 3"/>
          <p:cNvSpPr>
            <a:spLocks noChangeArrowheads="1"/>
          </p:cNvSpPr>
          <p:nvPr/>
        </p:nvSpPr>
        <p:spPr bwMode="auto">
          <a:xfrm>
            <a:off x="0" y="0"/>
            <a:ext cx="9144000" cy="1066800"/>
          </a:xfrm>
          <a:prstGeom prst="rect">
            <a:avLst/>
          </a:prstGeom>
          <a:solidFill>
            <a:schemeClr val="tx1"/>
          </a:solidFill>
          <a:ln w="9525">
            <a:noFill/>
            <a:miter lim="800000"/>
            <a:headEnd/>
            <a:tailEnd/>
          </a:ln>
          <a:effectLst/>
        </p:spPr>
        <p:txBody>
          <a:bodyPr anchor="ctr"/>
          <a:lstStyle/>
          <a:p>
            <a:pPr algn="ctr">
              <a:lnSpc>
                <a:spcPct val="90000"/>
              </a:lnSpc>
            </a:pPr>
            <a:r>
              <a:rPr lang="en-US" sz="2800" b="1" smtClean="0">
                <a:solidFill>
                  <a:srgbClr val="00FFFF"/>
                </a:solidFill>
                <a:cs typeface="Arial" charset="0"/>
              </a:rPr>
              <a:t>What should you do when there                                        are signal malfunctions?</a:t>
            </a:r>
            <a:endParaRPr lang="en-US" sz="2800" b="1" i="1" smtClean="0">
              <a:solidFill>
                <a:srgbClr val="00FFFF"/>
              </a:solidFill>
              <a:cs typeface="Arial" charset="0"/>
            </a:endParaRPr>
          </a:p>
        </p:txBody>
      </p:sp>
    </p:spTree>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F0599"/>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37891" name="Rectangle 4"/>
          <p:cNvSpPr>
            <a:spLocks noChangeArrowheads="1"/>
          </p:cNvSpPr>
          <p:nvPr/>
        </p:nvSpPr>
        <p:spPr bwMode="auto">
          <a:xfrm>
            <a:off x="304800" y="5562600"/>
            <a:ext cx="8839200" cy="762000"/>
          </a:xfrm>
          <a:prstGeom prst="rect">
            <a:avLst/>
          </a:prstGeom>
          <a:noFill/>
          <a:ln w="9525">
            <a:noFill/>
            <a:miter lim="800000"/>
            <a:headEnd/>
            <a:tailEnd/>
          </a:ln>
          <a:effectLst/>
        </p:spPr>
        <p:txBody>
          <a:bodyPr/>
          <a:lstStyle/>
          <a:p>
            <a:pPr marL="342900" indent="-342900">
              <a:spcBef>
                <a:spcPct val="20000"/>
              </a:spcBef>
            </a:pPr>
            <a:r>
              <a:rPr lang="en-US" sz="3200" b="1" smtClean="0">
                <a:solidFill>
                  <a:srgbClr val="FFFFFF"/>
                </a:solidFill>
                <a:cs typeface="Arial" charset="0"/>
              </a:rPr>
              <a:t> Follow the direction of the police officers</a:t>
            </a:r>
          </a:p>
        </p:txBody>
      </p:sp>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34819"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CC3300"/>
                </a:solidFill>
              </a:rPr>
              <a:t>not working; broken</a:t>
            </a:r>
          </a:p>
        </p:txBody>
      </p:sp>
      <p:sp>
        <p:nvSpPr>
          <p:cNvPr id="113668" name="Rectangle 4"/>
          <p:cNvSpPr>
            <a:spLocks noChangeArrowheads="1"/>
          </p:cNvSpPr>
          <p:nvPr/>
        </p:nvSpPr>
        <p:spPr bwMode="auto">
          <a:xfrm>
            <a:off x="2895600" y="2209800"/>
            <a:ext cx="5867400" cy="4419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If all traffic signal lights at an intersection are </a:t>
            </a:r>
            <a:r>
              <a:rPr lang="en-US" b="1" i="1" smtClean="0">
                <a:solidFill>
                  <a:srgbClr val="000000"/>
                </a:solidFill>
                <a:cs typeface="Arial" charset="0"/>
              </a:rPr>
              <a:t>not working</a:t>
            </a:r>
            <a:r>
              <a:rPr lang="en-US" b="1" smtClean="0">
                <a:solidFill>
                  <a:srgbClr val="000000"/>
                </a:solidFill>
                <a:cs typeface="Arial" charset="0"/>
              </a:rPr>
              <a:t> because of an electrical power failure, you must stop at the intersection behind the limit line, crosswalk, or at the corner. It should be treated the same as a stop sign. Only proceed when you know that all other turning and approaching vehicles, bicycles, and pedestrians will also be stopping.</a:t>
            </a:r>
          </a:p>
        </p:txBody>
      </p:sp>
      <p:pic>
        <p:nvPicPr>
          <p:cNvPr id="34821"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34822" name="Rectangle 7"/>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34823" name="Oval 8"/>
          <p:cNvSpPr>
            <a:spLocks noChangeArrowheads="1"/>
          </p:cNvSpPr>
          <p:nvPr/>
        </p:nvSpPr>
        <p:spPr bwMode="auto">
          <a:xfrm>
            <a:off x="1295400" y="31242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4824" name="Oval 9"/>
          <p:cNvSpPr>
            <a:spLocks noChangeArrowheads="1"/>
          </p:cNvSpPr>
          <p:nvPr/>
        </p:nvSpPr>
        <p:spPr bwMode="auto">
          <a:xfrm>
            <a:off x="1295400" y="41910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34825" name="Oval 11"/>
          <p:cNvSpPr>
            <a:spLocks noChangeArrowheads="1"/>
          </p:cNvSpPr>
          <p:nvPr/>
        </p:nvSpPr>
        <p:spPr bwMode="auto">
          <a:xfrm>
            <a:off x="1295400" y="36576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13676" name="Rectangle 12"/>
          <p:cNvSpPr>
            <a:spLocks noChangeArrowheads="1"/>
          </p:cNvSpPr>
          <p:nvPr/>
        </p:nvSpPr>
        <p:spPr bwMode="auto">
          <a:xfrm>
            <a:off x="304800" y="5029200"/>
            <a:ext cx="2590800" cy="15240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defRPr/>
            </a:pPr>
            <a:r>
              <a:rPr lang="en-US" sz="1800" b="1">
                <a:solidFill>
                  <a:srgbClr val="000000"/>
                </a:solidFill>
                <a:cs typeface="Arial" charset="0"/>
              </a:rPr>
              <a:t>Newly constructed </a:t>
            </a:r>
          </a:p>
          <a:p>
            <a:pPr algn="ctr">
              <a:lnSpc>
                <a:spcPct val="90000"/>
              </a:lnSpc>
              <a:defRPr/>
            </a:pPr>
            <a:r>
              <a:rPr lang="en-US" sz="1800" b="1">
                <a:solidFill>
                  <a:srgbClr val="000000"/>
                </a:solidFill>
                <a:cs typeface="Arial" charset="0"/>
              </a:rPr>
              <a:t>traffic lights will</a:t>
            </a:r>
          </a:p>
          <a:p>
            <a:pPr algn="ctr">
              <a:lnSpc>
                <a:spcPct val="90000"/>
              </a:lnSpc>
              <a:defRPr/>
            </a:pPr>
            <a:r>
              <a:rPr lang="en-US" sz="1800" b="1">
                <a:solidFill>
                  <a:srgbClr val="000000"/>
                </a:solidFill>
                <a:cs typeface="Arial" charset="0"/>
              </a:rPr>
              <a:t> often be covered </a:t>
            </a:r>
          </a:p>
          <a:p>
            <a:pPr algn="ctr">
              <a:lnSpc>
                <a:spcPct val="90000"/>
              </a:lnSpc>
              <a:defRPr/>
            </a:pPr>
            <a:r>
              <a:rPr lang="en-US" sz="1800" b="1">
                <a:solidFill>
                  <a:srgbClr val="000000"/>
                </a:solidFill>
                <a:cs typeface="Arial" charset="0"/>
              </a:rPr>
              <a:t>with plastic</a:t>
            </a:r>
          </a:p>
          <a:p>
            <a:pPr algn="ctr">
              <a:lnSpc>
                <a:spcPct val="90000"/>
              </a:lnSpc>
              <a:defRPr/>
            </a:pPr>
            <a:r>
              <a:rPr lang="en-US" sz="1800" b="1">
                <a:solidFill>
                  <a:srgbClr val="000000"/>
                </a:solidFill>
                <a:cs typeface="Arial" charset="0"/>
              </a:rPr>
              <a:t> or burlap.</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3668">
                                            <p:txEl>
                                              <p:pRg st="0" end="0"/>
                                            </p:txEl>
                                          </p:spTgt>
                                        </p:tgtEl>
                                        <p:attrNameLst>
                                          <p:attrName>style.visibility</p:attrName>
                                        </p:attrNameLst>
                                      </p:cBhvr>
                                      <p:to>
                                        <p:strVal val="visible"/>
                                      </p:to>
                                    </p:set>
                                    <p:animEffect transition="in" filter="strips(downRight)">
                                      <p:cBhvr>
                                        <p:cTn id="7" dur="500"/>
                                        <p:tgtEl>
                                          <p:spTgt spid="1136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3676"/>
                                        </p:tgtEl>
                                        <p:attrNameLst>
                                          <p:attrName>style.visibility</p:attrName>
                                        </p:attrNameLst>
                                      </p:cBhvr>
                                      <p:to>
                                        <p:strVal val="visible"/>
                                      </p:to>
                                    </p:set>
                                    <p:anim calcmode="lin" valueType="num">
                                      <p:cBhvr>
                                        <p:cTn id="12" dur="500" fill="hold"/>
                                        <p:tgtEl>
                                          <p:spTgt spid="113676"/>
                                        </p:tgtEl>
                                        <p:attrNameLst>
                                          <p:attrName>ppt_w</p:attrName>
                                        </p:attrNameLst>
                                      </p:cBhvr>
                                      <p:tavLst>
                                        <p:tav tm="0">
                                          <p:val>
                                            <p:fltVal val="0"/>
                                          </p:val>
                                        </p:tav>
                                        <p:tav tm="100000">
                                          <p:val>
                                            <p:strVal val="#ppt_w"/>
                                          </p:val>
                                        </p:tav>
                                      </p:tavLst>
                                    </p:anim>
                                    <p:anim calcmode="lin" valueType="num">
                                      <p:cBhvr>
                                        <p:cTn id="13" dur="500" fill="hold"/>
                                        <p:tgtEl>
                                          <p:spTgt spid="1136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build="p" autoUpdateAnimBg="0"/>
      <p:bldP spid="113676"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1010318"/>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sp>
        <p:nvSpPr>
          <p:cNvPr id="35843" name="Rectangle 3"/>
          <p:cNvSpPr>
            <a:spLocks noChangeArrowheads="1"/>
          </p:cNvSpPr>
          <p:nvPr/>
        </p:nvSpPr>
        <p:spPr bwMode="auto">
          <a:xfrm>
            <a:off x="304800" y="381000"/>
            <a:ext cx="8458200" cy="990600"/>
          </a:xfrm>
          <a:prstGeom prst="rect">
            <a:avLst/>
          </a:prstGeom>
          <a:noFill/>
          <a:ln w="9525">
            <a:noFill/>
            <a:miter lim="800000"/>
            <a:headEnd/>
            <a:tailEnd/>
          </a:ln>
          <a:effectLst/>
        </p:spPr>
        <p:txBody>
          <a:bodyPr/>
          <a:lstStyle/>
          <a:p>
            <a:pPr marL="342900" indent="-342900" algn="ctr">
              <a:spcBef>
                <a:spcPct val="20000"/>
              </a:spcBef>
            </a:pPr>
            <a:r>
              <a:rPr lang="en-US" sz="3200" b="1" smtClean="0">
                <a:solidFill>
                  <a:srgbClr val="FFFFFF"/>
                </a:solidFill>
                <a:cs typeface="Arial" charset="0"/>
              </a:rPr>
              <a:t> What must you do in this situation?</a:t>
            </a:r>
          </a:p>
        </p:txBody>
      </p:sp>
      <p:sp>
        <p:nvSpPr>
          <p:cNvPr id="207876" name="Rectangle 4"/>
          <p:cNvSpPr>
            <a:spLocks noChangeArrowheads="1"/>
          </p:cNvSpPr>
          <p:nvPr/>
        </p:nvSpPr>
        <p:spPr bwMode="auto">
          <a:xfrm>
            <a:off x="0" y="5715000"/>
            <a:ext cx="9144000" cy="1143000"/>
          </a:xfrm>
          <a:prstGeom prst="rect">
            <a:avLst/>
          </a:prstGeom>
          <a:solidFill>
            <a:schemeClr val="tx1"/>
          </a:solidFill>
          <a:ln w="9525">
            <a:noFill/>
            <a:miter lim="800000"/>
            <a:headEnd/>
            <a:tailEnd/>
          </a:ln>
          <a:effectLst/>
        </p:spPr>
        <p:txBody>
          <a:bodyPr/>
          <a:lstStyle/>
          <a:p>
            <a:pPr marL="342900" indent="-342900" algn="ctr" eaLnBrk="0" hangingPunct="0">
              <a:spcBef>
                <a:spcPct val="20000"/>
              </a:spcBef>
            </a:pPr>
            <a:r>
              <a:rPr lang="en-US" b="1" i="1" smtClean="0">
                <a:solidFill>
                  <a:srgbClr val="FFFF00"/>
                </a:solidFill>
                <a:cs typeface="Arial" charset="0"/>
              </a:rPr>
              <a:t>Stop at limit line.</a:t>
            </a:r>
            <a:r>
              <a:rPr lang="en-US" b="1" smtClean="0">
                <a:solidFill>
                  <a:srgbClr val="FFFF00"/>
                </a:solidFill>
                <a:cs typeface="Arial" charset="0"/>
              </a:rPr>
              <a:t>  Traffic lights are not functioning.</a:t>
            </a:r>
            <a:endParaRPr lang="en-US" sz="2000" b="1" i="1" smtClean="0">
              <a:solidFill>
                <a:srgbClr val="CC9900"/>
              </a:solidFill>
              <a:cs typeface="Arial" charset="0"/>
            </a:endParaRPr>
          </a:p>
        </p:txBody>
      </p:sp>
      <p:sp>
        <p:nvSpPr>
          <p:cNvPr id="207877" name="Line 5"/>
          <p:cNvSpPr>
            <a:spLocks noChangeShapeType="1"/>
          </p:cNvSpPr>
          <p:nvPr/>
        </p:nvSpPr>
        <p:spPr bwMode="auto">
          <a:xfrm flipV="1">
            <a:off x="2590800" y="5105400"/>
            <a:ext cx="457200" cy="533400"/>
          </a:xfrm>
          <a:prstGeom prst="line">
            <a:avLst/>
          </a:prstGeom>
          <a:noFill/>
          <a:ln w="57150">
            <a:solidFill>
              <a:srgbClr val="FFFF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7876"/>
                                        </p:tgtEl>
                                        <p:attrNameLst>
                                          <p:attrName>style.visibility</p:attrName>
                                        </p:attrNameLst>
                                      </p:cBhvr>
                                      <p:to>
                                        <p:strVal val="visible"/>
                                      </p:to>
                                    </p:set>
                                    <p:animEffect transition="in" filter="dissolve">
                                      <p:cBhvr>
                                        <p:cTn id="7" dur="500"/>
                                        <p:tgtEl>
                                          <p:spTgt spid="20787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7877"/>
                                        </p:tgtEl>
                                        <p:attrNameLst>
                                          <p:attrName>style.visibility</p:attrName>
                                        </p:attrNameLst>
                                      </p:cBhvr>
                                      <p:to>
                                        <p:strVal val="visible"/>
                                      </p:to>
                                    </p:set>
                                    <p:animEffect transition="in" filter="wipe(down)">
                                      <p:cBhvr>
                                        <p:cTn id="11" dur="500"/>
                                        <p:tgtEl>
                                          <p:spTgt spid="207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6" grpId="0" animBg="1" autoUpdateAnimBg="0"/>
      <p:bldP spid="20787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F0599"/>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37891" name="Rectangle 4"/>
          <p:cNvSpPr>
            <a:spLocks noChangeArrowheads="1"/>
          </p:cNvSpPr>
          <p:nvPr/>
        </p:nvSpPr>
        <p:spPr bwMode="auto">
          <a:xfrm>
            <a:off x="304800" y="5562600"/>
            <a:ext cx="8839200" cy="762000"/>
          </a:xfrm>
          <a:prstGeom prst="rect">
            <a:avLst/>
          </a:prstGeom>
          <a:noFill/>
          <a:ln w="9525">
            <a:noFill/>
            <a:miter lim="800000"/>
            <a:headEnd/>
            <a:tailEnd/>
          </a:ln>
          <a:effectLst/>
        </p:spPr>
        <p:txBody>
          <a:bodyPr/>
          <a:lstStyle/>
          <a:p>
            <a:pPr marL="342900" indent="-342900">
              <a:spcBef>
                <a:spcPct val="20000"/>
              </a:spcBef>
            </a:pPr>
            <a:r>
              <a:rPr lang="en-US" sz="3200" b="1" smtClean="0">
                <a:solidFill>
                  <a:srgbClr val="FFFFFF"/>
                </a:solidFill>
                <a:cs typeface="Arial" charset="0"/>
              </a:rPr>
              <a:t> Follow the direction of the police officers</a:t>
            </a:r>
          </a:p>
        </p:txBody>
      </p:sp>
    </p:spTree>
    <p:extLst>
      <p:ext uri="{BB962C8B-B14F-4D97-AF65-F5344CB8AC3E}">
        <p14:creationId xmlns:p14="http://schemas.microsoft.com/office/powerpoint/2010/main" val="1059153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MVC-006S"/>
          <p:cNvPicPr>
            <a:picLocks noChangeAspect="1" noChangeArrowheads="1"/>
          </p:cNvPicPr>
          <p:nvPr/>
        </p:nvPicPr>
        <p:blipFill>
          <a:blip r:embed="rId2" cstate="print">
            <a:lum contrast="6000"/>
          </a:blip>
          <a:srcRect/>
          <a:stretch>
            <a:fillRect/>
          </a:stretch>
        </p:blipFill>
        <p:spPr bwMode="auto">
          <a:xfrm>
            <a:off x="0" y="0"/>
            <a:ext cx="9144000" cy="6858000"/>
          </a:xfrm>
          <a:prstGeom prst="rect">
            <a:avLst/>
          </a:prstGeom>
          <a:noFill/>
          <a:ln w="9525">
            <a:noFill/>
            <a:miter lim="800000"/>
            <a:headEnd/>
            <a:tailEnd/>
          </a:ln>
        </p:spPr>
      </p:pic>
      <p:sp>
        <p:nvSpPr>
          <p:cNvPr id="38915" name="Rectangle 3"/>
          <p:cNvSpPr>
            <a:spLocks noGrp="1" noChangeArrowheads="1"/>
          </p:cNvSpPr>
          <p:nvPr>
            <p:ph type="body" idx="1"/>
          </p:nvPr>
        </p:nvSpPr>
        <p:spPr>
          <a:xfrm>
            <a:off x="457200" y="609600"/>
            <a:ext cx="8458200" cy="990600"/>
          </a:xfrm>
        </p:spPr>
        <p:txBody>
          <a:bodyPr/>
          <a:lstStyle/>
          <a:p>
            <a:pPr algn="ctr" eaLnBrk="1" hangingPunct="1">
              <a:buFontTx/>
              <a:buNone/>
            </a:pPr>
            <a:r>
              <a:rPr lang="en-US" sz="2800" b="1" smtClean="0">
                <a:solidFill>
                  <a:schemeClr val="accent2"/>
                </a:solidFill>
              </a:rPr>
              <a:t> Will you have to stop at this traffic light?</a:t>
            </a:r>
          </a:p>
        </p:txBody>
      </p:sp>
      <p:sp>
        <p:nvSpPr>
          <p:cNvPr id="115716" name="Rectangle 4"/>
          <p:cNvSpPr>
            <a:spLocks noChangeArrowheads="1"/>
          </p:cNvSpPr>
          <p:nvPr/>
        </p:nvSpPr>
        <p:spPr bwMode="auto">
          <a:xfrm>
            <a:off x="0" y="5334000"/>
            <a:ext cx="9144000" cy="1524000"/>
          </a:xfrm>
          <a:prstGeom prst="rect">
            <a:avLst/>
          </a:prstGeom>
          <a:solidFill>
            <a:schemeClr val="tx1"/>
          </a:solidFill>
          <a:ln w="9525">
            <a:noFill/>
            <a:miter lim="800000"/>
            <a:headEnd/>
            <a:tailEnd/>
          </a:ln>
          <a:effectLst/>
        </p:spPr>
        <p:txBody>
          <a:bodyPr/>
          <a:lstStyle/>
          <a:p>
            <a:pPr marL="342900" indent="-342900" algn="ctr" eaLnBrk="0" hangingPunct="0">
              <a:spcBef>
                <a:spcPct val="20000"/>
              </a:spcBef>
            </a:pPr>
            <a:r>
              <a:rPr lang="en-US" sz="3200" b="1" smtClean="0">
                <a:solidFill>
                  <a:srgbClr val="FFFF00"/>
                </a:solidFill>
                <a:cs typeface="Arial" charset="0"/>
              </a:rPr>
              <a:t>  No, they are not yet operational.           </a:t>
            </a:r>
            <a:r>
              <a:rPr lang="en-US" sz="2800" b="1" i="1" smtClean="0">
                <a:solidFill>
                  <a:srgbClr val="CC9900"/>
                </a:solidFill>
                <a:cs typeface="Arial" charset="0"/>
              </a:rPr>
              <a:t>(covered with burlap or plastic)</a:t>
            </a:r>
          </a:p>
        </p:txBody>
      </p:sp>
    </p:spTree>
    <p:extLst>
      <p:ext uri="{BB962C8B-B14F-4D97-AF65-F5344CB8AC3E}">
        <p14:creationId xmlns:p14="http://schemas.microsoft.com/office/powerpoint/2010/main" val="775377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dissolve">
                                      <p:cBhvr>
                                        <p:cTn id="7" dur="500"/>
                                        <p:tgtEl>
                                          <p:spTgt spid="115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39939"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t>at non-intersections</a:t>
            </a:r>
          </a:p>
        </p:txBody>
      </p:sp>
      <p:sp>
        <p:nvSpPr>
          <p:cNvPr id="116740" name="Rectangle 4"/>
          <p:cNvSpPr>
            <a:spLocks noChangeArrowheads="1"/>
          </p:cNvSpPr>
          <p:nvPr/>
        </p:nvSpPr>
        <p:spPr bwMode="auto">
          <a:xfrm>
            <a:off x="2971800" y="2209800"/>
            <a:ext cx="4876800" cy="4114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When traffic lights are erected at places other than an intersection </a:t>
            </a:r>
            <a:r>
              <a:rPr lang="en-US" b="1" i="1" smtClean="0">
                <a:solidFill>
                  <a:srgbClr val="000000"/>
                </a:solidFill>
                <a:cs typeface="Arial" charset="0"/>
              </a:rPr>
              <a:t>(such as a crosswalk in the middle of a block or highway),</a:t>
            </a:r>
            <a:r>
              <a:rPr lang="en-US" b="1" smtClean="0">
                <a:solidFill>
                  <a:srgbClr val="000000"/>
                </a:solidFill>
                <a:cs typeface="Arial" charset="0"/>
              </a:rPr>
              <a:t> you must obey the traffic signal. For red lights you must stop completely at the limit line, crosswalk, a special sign, or at the sign itself.</a:t>
            </a:r>
            <a:endParaRPr lang="en-US" b="1" smtClean="0">
              <a:solidFill>
                <a:srgbClr val="3333CC"/>
              </a:solidFill>
              <a:cs typeface="Arial" charset="0"/>
            </a:endParaRPr>
          </a:p>
        </p:txBody>
      </p:sp>
      <p:pic>
        <p:nvPicPr>
          <p:cNvPr id="39941"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6740">
                                            <p:txEl>
                                              <p:pRg st="0" end="0"/>
                                            </p:txEl>
                                          </p:spTgt>
                                        </p:tgtEl>
                                        <p:attrNameLst>
                                          <p:attrName>style.visibility</p:attrName>
                                        </p:attrNameLst>
                                      </p:cBhvr>
                                      <p:to>
                                        <p:strVal val="visible"/>
                                      </p:to>
                                    </p:set>
                                    <p:animEffect transition="in" filter="strips(downRight)">
                                      <p:cBhvr>
                                        <p:cTn id="7" dur="500"/>
                                        <p:tgtEl>
                                          <p:spTgt spid="1167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0"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p:txBody>
          <a:bodyPr/>
          <a:lstStyle/>
          <a:p>
            <a:pPr eaLnBrk="1" hangingPunct="1"/>
            <a:endParaRPr lang="en-US" sz="4000" smtClean="0"/>
          </a:p>
        </p:txBody>
      </p:sp>
      <p:sp>
        <p:nvSpPr>
          <p:cNvPr id="40963" name="Rectangle 3"/>
          <p:cNvSpPr>
            <a:spLocks noGrp="1" noChangeArrowheads="1"/>
          </p:cNvSpPr>
          <p:nvPr>
            <p:ph type="subTitle" idx="1"/>
          </p:nvPr>
        </p:nvSpPr>
        <p:spPr/>
        <p:txBody>
          <a:bodyPr/>
          <a:lstStyle/>
          <a:p>
            <a:pPr eaLnBrk="1" hangingPunct="1"/>
            <a:endParaRPr lang="en-US" sz="2800" smtClean="0"/>
          </a:p>
        </p:txBody>
      </p:sp>
      <p:pic>
        <p:nvPicPr>
          <p:cNvPr id="40964" name="Picture 4" descr="P1010258"/>
          <p:cNvPicPr>
            <a:picLocks noChangeAspect="1" noChangeArrowheads="1"/>
          </p:cNvPicPr>
          <p:nvPr/>
        </p:nvPicPr>
        <p:blipFill>
          <a:blip r:embed="rId2" cstate="print">
            <a:lum bright="-6000" contrast="6000"/>
          </a:blip>
          <a:srcRect/>
          <a:stretch>
            <a:fillRect/>
          </a:stretch>
        </p:blipFill>
        <p:spPr bwMode="auto">
          <a:xfrm>
            <a:off x="0" y="0"/>
            <a:ext cx="9144000" cy="6858000"/>
          </a:xfrm>
          <a:prstGeom prst="rect">
            <a:avLst/>
          </a:prstGeom>
          <a:noFill/>
          <a:ln w="9525">
            <a:noFill/>
            <a:miter lim="800000"/>
            <a:headEnd/>
            <a:tailEnd/>
          </a:ln>
        </p:spPr>
      </p:pic>
      <p:sp>
        <p:nvSpPr>
          <p:cNvPr id="40965" name="Rectangle 5"/>
          <p:cNvSpPr>
            <a:spLocks noChangeArrowheads="1"/>
          </p:cNvSpPr>
          <p:nvPr/>
        </p:nvSpPr>
        <p:spPr bwMode="auto">
          <a:xfrm>
            <a:off x="0" y="6096000"/>
            <a:ext cx="9144000" cy="762000"/>
          </a:xfrm>
          <a:prstGeom prst="rect">
            <a:avLst/>
          </a:prstGeom>
          <a:solidFill>
            <a:schemeClr val="tx1"/>
          </a:solidFill>
          <a:ln w="9525">
            <a:noFill/>
            <a:miter lim="800000"/>
            <a:headEnd/>
            <a:tailEnd/>
          </a:ln>
          <a:effectLst/>
        </p:spPr>
        <p:txBody>
          <a:bodyPr/>
          <a:lstStyle/>
          <a:p>
            <a:pPr algn="ctr">
              <a:spcBef>
                <a:spcPct val="20000"/>
              </a:spcBef>
            </a:pPr>
            <a:r>
              <a:rPr lang="en-US" sz="2800" b="1" smtClean="0">
                <a:solidFill>
                  <a:srgbClr val="00CC99"/>
                </a:solidFill>
                <a:cs typeface="Arial" charset="0"/>
              </a:rPr>
              <a:t>       Some signs are very specific.</a:t>
            </a:r>
          </a:p>
        </p:txBody>
      </p:sp>
      <p:sp>
        <p:nvSpPr>
          <p:cNvPr id="118790" name="Line 6"/>
          <p:cNvSpPr>
            <a:spLocks noChangeShapeType="1"/>
          </p:cNvSpPr>
          <p:nvPr/>
        </p:nvSpPr>
        <p:spPr bwMode="auto">
          <a:xfrm flipH="1" flipV="1">
            <a:off x="3581400" y="4114800"/>
            <a:ext cx="609600" cy="1905000"/>
          </a:xfrm>
          <a:prstGeom prst="line">
            <a:avLst/>
          </a:prstGeom>
          <a:noFill/>
          <a:ln w="57150">
            <a:solidFill>
              <a:srgbClr val="FFFF00"/>
            </a:solidFill>
            <a:round/>
            <a:headEnd/>
            <a:tailEnd type="triangle" w="med" len="med"/>
          </a:ln>
          <a:effectLst>
            <a:outerShdw dist="35921" dir="2700000" algn="ctr" rotWithShape="0">
              <a:schemeClr val="tx1"/>
            </a:outerShdw>
          </a:effectLst>
        </p:spPr>
        <p:txBody>
          <a:bodyPr/>
          <a:lstStyle/>
          <a:p>
            <a:endParaRPr lang="en-US" smtClean="0">
              <a:solidFill>
                <a:srgbClr val="000000"/>
              </a:solidFill>
              <a:cs typeface="Arial" charset="0"/>
            </a:endParaRPr>
          </a:p>
        </p:txBody>
      </p:sp>
      <p:sp>
        <p:nvSpPr>
          <p:cNvPr id="118791" name="Oval 7"/>
          <p:cNvSpPr>
            <a:spLocks noChangeArrowheads="1"/>
          </p:cNvSpPr>
          <p:nvPr/>
        </p:nvSpPr>
        <p:spPr bwMode="auto">
          <a:xfrm>
            <a:off x="3048000" y="3352800"/>
            <a:ext cx="762000" cy="685800"/>
          </a:xfrm>
          <a:prstGeom prst="ellipse">
            <a:avLst/>
          </a:prstGeom>
          <a:noFill/>
          <a:ln w="38100">
            <a:solidFill>
              <a:srgbClr val="FFFF00"/>
            </a:solidFill>
            <a:round/>
            <a:headEnd/>
            <a:tailEnd/>
          </a:ln>
          <a:effectLst>
            <a:outerShdw dist="35921" dir="2700000" algn="ctr" rotWithShape="0">
              <a:schemeClr val="tx1"/>
            </a:outerShdw>
          </a:effectLst>
        </p:spPr>
        <p:txBody>
          <a:bodyPr wrap="none" anchor="ctr"/>
          <a:lstStyle/>
          <a:p>
            <a:pPr algn="ctr"/>
            <a:endParaRPr lang="en-US" sz="2000" smtClean="0">
              <a:solidFill>
                <a:srgbClr val="FFFF00"/>
              </a:solidFill>
              <a:cs typeface="Arial" charset="0"/>
            </a:endParaRPr>
          </a:p>
        </p:txBody>
      </p:sp>
      <p:sp>
        <p:nvSpPr>
          <p:cNvPr id="40968" name="WordArt 9"/>
          <p:cNvSpPr>
            <a:spLocks noChangeArrowheads="1" noChangeShapeType="1" noTextEdit="1"/>
          </p:cNvSpPr>
          <p:nvPr/>
        </p:nvSpPr>
        <p:spPr bwMode="auto">
          <a:xfrm>
            <a:off x="533400" y="609600"/>
            <a:ext cx="4114800" cy="3429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FFFF00"/>
                </a:solidFill>
                <a:latin typeface="Arial Black"/>
                <a:cs typeface="Arial" charset="0"/>
              </a:rPr>
              <a:t>Non-intersection traffic lights</a:t>
            </a:r>
          </a:p>
        </p:txBody>
      </p:sp>
      <p:sp>
        <p:nvSpPr>
          <p:cNvPr id="118794" name="Rectangle 10"/>
          <p:cNvSpPr>
            <a:spLocks noChangeArrowheads="1"/>
          </p:cNvSpPr>
          <p:nvPr/>
        </p:nvSpPr>
        <p:spPr bwMode="auto">
          <a:xfrm>
            <a:off x="4191000" y="1066800"/>
            <a:ext cx="4876800" cy="16002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0" b="1">
                <a:solidFill>
                  <a:srgbClr val="000000"/>
                </a:solidFill>
                <a:cs typeface="Arial" charset="0"/>
              </a:rPr>
              <a:t>This type of signal which allows a </a:t>
            </a:r>
          </a:p>
          <a:p>
            <a:pPr algn="ctr">
              <a:defRPr/>
            </a:pPr>
            <a:r>
              <a:rPr lang="en-US" sz="2000" b="1">
                <a:solidFill>
                  <a:srgbClr val="000000"/>
                </a:solidFill>
                <a:cs typeface="Arial" charset="0"/>
              </a:rPr>
              <a:t>specified number of cars to proceed </a:t>
            </a:r>
          </a:p>
          <a:p>
            <a:pPr algn="ctr">
              <a:defRPr/>
            </a:pPr>
            <a:r>
              <a:rPr lang="en-US" sz="2000" b="1">
                <a:solidFill>
                  <a:srgbClr val="000000"/>
                </a:solidFill>
                <a:cs typeface="Arial" charset="0"/>
              </a:rPr>
              <a:t>is called “staggering.” These lights </a:t>
            </a:r>
          </a:p>
          <a:p>
            <a:pPr algn="ctr">
              <a:defRPr/>
            </a:pPr>
            <a:r>
              <a:rPr lang="en-US" sz="2000" b="1">
                <a:solidFill>
                  <a:srgbClr val="000000"/>
                </a:solidFill>
                <a:cs typeface="Arial" charset="0"/>
              </a:rPr>
              <a:t>turn very quickly.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118790"/>
                                        </p:tgtEl>
                                        <p:attrNameLst>
                                          <p:attrName>style.visibility</p:attrName>
                                        </p:attrNameLst>
                                      </p:cBhvr>
                                      <p:to>
                                        <p:strVal val="visible"/>
                                      </p:to>
                                    </p:set>
                                    <p:animEffect transition="in" filter="wipe(down)">
                                      <p:cBhvr>
                                        <p:cTn id="7" dur="500"/>
                                        <p:tgtEl>
                                          <p:spTgt spid="118790"/>
                                        </p:tgtEl>
                                      </p:cBhvr>
                                    </p:animEffect>
                                  </p:childTnLst>
                                </p:cTn>
                              </p:par>
                            </p:childTnLst>
                          </p:cTn>
                        </p:par>
                        <p:par>
                          <p:cTn id="8" fill="hold" nodeType="afterGroup">
                            <p:stCondLst>
                              <p:cond delay="2500"/>
                            </p:stCondLst>
                            <p:childTnLst>
                              <p:par>
                                <p:cTn id="9" presetID="9" presetClass="entr" presetSubtype="0" fill="hold" grpId="0" nodeType="afterEffect">
                                  <p:stCondLst>
                                    <p:cond delay="0"/>
                                  </p:stCondLst>
                                  <p:childTnLst>
                                    <p:set>
                                      <p:cBhvr>
                                        <p:cTn id="10" dur="1" fill="hold">
                                          <p:stCondLst>
                                            <p:cond delay="0"/>
                                          </p:stCondLst>
                                        </p:cTn>
                                        <p:tgtEl>
                                          <p:spTgt spid="118791"/>
                                        </p:tgtEl>
                                        <p:attrNameLst>
                                          <p:attrName>style.visibility</p:attrName>
                                        </p:attrNameLst>
                                      </p:cBhvr>
                                      <p:to>
                                        <p:strVal val="visible"/>
                                      </p:to>
                                    </p:set>
                                    <p:animEffect transition="in" filter="dissolve">
                                      <p:cBhvr>
                                        <p:cTn id="11" dur="500"/>
                                        <p:tgtEl>
                                          <p:spTgt spid="1187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272" fill="hold" grpId="0" nodeType="clickEffect">
                                  <p:stCondLst>
                                    <p:cond delay="0"/>
                                  </p:stCondLst>
                                  <p:childTnLst>
                                    <p:set>
                                      <p:cBhvr>
                                        <p:cTn id="15" dur="1" fill="hold">
                                          <p:stCondLst>
                                            <p:cond delay="0"/>
                                          </p:stCondLst>
                                        </p:cTn>
                                        <p:tgtEl>
                                          <p:spTgt spid="118794"/>
                                        </p:tgtEl>
                                        <p:attrNameLst>
                                          <p:attrName>style.visibility</p:attrName>
                                        </p:attrNameLst>
                                      </p:cBhvr>
                                      <p:to>
                                        <p:strVal val="visible"/>
                                      </p:to>
                                    </p:set>
                                    <p:anim calcmode="lin" valueType="num">
                                      <p:cBhvr>
                                        <p:cTn id="16" dur="500" fill="hold"/>
                                        <p:tgtEl>
                                          <p:spTgt spid="118794"/>
                                        </p:tgtEl>
                                        <p:attrNameLst>
                                          <p:attrName>ppt_w</p:attrName>
                                        </p:attrNameLst>
                                      </p:cBhvr>
                                      <p:tavLst>
                                        <p:tav tm="0">
                                          <p:val>
                                            <p:strVal val="2/3*#ppt_w"/>
                                          </p:val>
                                        </p:tav>
                                        <p:tav tm="100000">
                                          <p:val>
                                            <p:strVal val="#ppt_w"/>
                                          </p:val>
                                        </p:tav>
                                      </p:tavLst>
                                    </p:anim>
                                    <p:anim calcmode="lin" valueType="num">
                                      <p:cBhvr>
                                        <p:cTn id="17" dur="500" fill="hold"/>
                                        <p:tgtEl>
                                          <p:spTgt spid="11879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nimBg="1"/>
      <p:bldP spid="118791" grpId="0" animBg="1" autoUpdateAnimBg="0"/>
      <p:bldP spid="11879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102008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ChangeArrowheads="1"/>
          </p:cNvSpPr>
          <p:nvPr/>
        </p:nvSpPr>
        <p:spPr bwMode="auto">
          <a:xfrm>
            <a:off x="0" y="6019800"/>
            <a:ext cx="9144000" cy="8382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3200" b="1" smtClean="0">
                <a:solidFill>
                  <a:srgbClr val="00CCFF"/>
                </a:solidFill>
                <a:cs typeface="Arial" charset="0"/>
              </a:rPr>
              <a:t>  What are you expecting up ahead?</a:t>
            </a:r>
          </a:p>
          <a:p>
            <a:pPr marL="342900" indent="-342900" algn="ctr">
              <a:lnSpc>
                <a:spcPct val="70000"/>
              </a:lnSpc>
              <a:spcBef>
                <a:spcPct val="20000"/>
              </a:spcBef>
            </a:pPr>
            <a:r>
              <a:rPr lang="en-US" sz="3200" b="1" smtClean="0">
                <a:solidFill>
                  <a:srgbClr val="00CCFF"/>
                </a:solidFill>
                <a:cs typeface="Arial" charset="0"/>
              </a:rPr>
              <a:t>                                 </a:t>
            </a:r>
          </a:p>
        </p:txBody>
      </p:sp>
      <p:sp>
        <p:nvSpPr>
          <p:cNvPr id="216068" name="Line 4"/>
          <p:cNvSpPr>
            <a:spLocks noChangeShapeType="1"/>
          </p:cNvSpPr>
          <p:nvPr/>
        </p:nvSpPr>
        <p:spPr bwMode="auto">
          <a:xfrm flipV="1">
            <a:off x="5867400" y="3962400"/>
            <a:ext cx="1371600" cy="1066800"/>
          </a:xfrm>
          <a:prstGeom prst="line">
            <a:avLst/>
          </a:prstGeom>
          <a:noFill/>
          <a:ln w="57150">
            <a:solidFill>
              <a:srgbClr val="FFFF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6068"/>
                                        </p:tgtEl>
                                        <p:attrNameLst>
                                          <p:attrName>style.visibility</p:attrName>
                                        </p:attrNameLst>
                                      </p:cBhvr>
                                      <p:to>
                                        <p:strVal val="visible"/>
                                      </p:to>
                                    </p:set>
                                    <p:animEffect transition="in" filter="wipe(down)">
                                      <p:cBhvr>
                                        <p:cTn id="7" dur="5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41987"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automated enforcement</a:t>
            </a:r>
          </a:p>
        </p:txBody>
      </p:sp>
      <p:sp>
        <p:nvSpPr>
          <p:cNvPr id="119812" name="Rectangle 4"/>
          <p:cNvSpPr>
            <a:spLocks noChangeArrowheads="1"/>
          </p:cNvSpPr>
          <p:nvPr/>
        </p:nvSpPr>
        <p:spPr bwMode="auto">
          <a:xfrm>
            <a:off x="2971800" y="2209800"/>
            <a:ext cx="5638800" cy="4114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Traffic signal automated enforcement devices </a:t>
            </a:r>
            <a:r>
              <a:rPr lang="en-US" b="1" i="1" smtClean="0">
                <a:solidFill>
                  <a:srgbClr val="000000"/>
                </a:solidFill>
                <a:cs typeface="Arial" charset="0"/>
              </a:rPr>
              <a:t>(red light cameras)</a:t>
            </a:r>
            <a:r>
              <a:rPr lang="en-US" b="1" smtClean="0">
                <a:solidFill>
                  <a:srgbClr val="000000"/>
                </a:solidFill>
                <a:cs typeface="Arial" charset="0"/>
              </a:rPr>
              <a:t> may legally be placed at limit lines, intersections, or other places where you are required to stop, </a:t>
            </a:r>
            <a:r>
              <a:rPr lang="en-US" b="1" i="1" smtClean="0">
                <a:solidFill>
                  <a:srgbClr val="000000"/>
                </a:solidFill>
                <a:cs typeface="Arial" charset="0"/>
              </a:rPr>
              <a:t>(including railroad crossings)</a:t>
            </a:r>
            <a:r>
              <a:rPr lang="en-US" b="1" smtClean="0">
                <a:solidFill>
                  <a:srgbClr val="000000"/>
                </a:solidFill>
                <a:cs typeface="Arial" charset="0"/>
              </a:rPr>
              <a:t>  if the presence of the camera is clearly identified by signs in all directions, or if the signs are   posted at major entrances to a city.</a:t>
            </a:r>
            <a:endParaRPr lang="en-US" b="1" smtClean="0">
              <a:solidFill>
                <a:srgbClr val="3333CC"/>
              </a:solidFill>
              <a:cs typeface="Arial" charset="0"/>
            </a:endParaRPr>
          </a:p>
        </p:txBody>
      </p:sp>
      <p:pic>
        <p:nvPicPr>
          <p:cNvPr id="41989"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119815" name="Rectangle 7"/>
          <p:cNvSpPr>
            <a:spLocks noChangeArrowheads="1"/>
          </p:cNvSpPr>
          <p:nvPr/>
        </p:nvSpPr>
        <p:spPr bwMode="auto">
          <a:xfrm>
            <a:off x="304800" y="5029200"/>
            <a:ext cx="2590800" cy="15240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defRPr/>
            </a:pPr>
            <a:r>
              <a:rPr lang="en-US" sz="1800" b="1">
                <a:solidFill>
                  <a:srgbClr val="000000"/>
                </a:solidFill>
                <a:cs typeface="Arial" charset="0"/>
              </a:rPr>
              <a:t>You have the</a:t>
            </a:r>
          </a:p>
          <a:p>
            <a:pPr algn="ctr">
              <a:lnSpc>
                <a:spcPct val="90000"/>
              </a:lnSpc>
              <a:defRPr/>
            </a:pPr>
            <a:r>
              <a:rPr lang="en-US" sz="1800" b="1">
                <a:solidFill>
                  <a:srgbClr val="000000"/>
                </a:solidFill>
                <a:cs typeface="Arial" charset="0"/>
              </a:rPr>
              <a:t> right to see the </a:t>
            </a:r>
          </a:p>
          <a:p>
            <a:pPr algn="ctr">
              <a:lnSpc>
                <a:spcPct val="90000"/>
              </a:lnSpc>
              <a:defRPr/>
            </a:pPr>
            <a:r>
              <a:rPr lang="en-US" sz="1800" b="1">
                <a:solidFill>
                  <a:srgbClr val="000000"/>
                </a:solidFill>
                <a:cs typeface="Arial" charset="0"/>
              </a:rPr>
              <a:t>photographic</a:t>
            </a:r>
          </a:p>
          <a:p>
            <a:pPr algn="ctr">
              <a:lnSpc>
                <a:spcPct val="90000"/>
              </a:lnSpc>
              <a:defRPr/>
            </a:pPr>
            <a:r>
              <a:rPr lang="en-US" sz="1800" b="1">
                <a:solidFill>
                  <a:srgbClr val="000000"/>
                </a:solidFill>
                <a:cs typeface="Arial" charset="0"/>
              </a:rPr>
              <a:t> evidence </a:t>
            </a:r>
          </a:p>
          <a:p>
            <a:pPr algn="ctr">
              <a:lnSpc>
                <a:spcPct val="90000"/>
              </a:lnSpc>
              <a:defRPr/>
            </a:pPr>
            <a:r>
              <a:rPr lang="en-US" sz="1800" b="1">
                <a:solidFill>
                  <a:srgbClr val="000000"/>
                </a:solidFill>
                <a:cs typeface="Arial" charset="0"/>
              </a:rPr>
              <a:t>of the violation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19812">
                                            <p:txEl>
                                              <p:pRg st="0" end="0"/>
                                            </p:txEl>
                                          </p:spTgt>
                                        </p:tgtEl>
                                        <p:attrNameLst>
                                          <p:attrName>style.visibility</p:attrName>
                                        </p:attrNameLst>
                                      </p:cBhvr>
                                      <p:to>
                                        <p:strVal val="visible"/>
                                      </p:to>
                                    </p:set>
                                    <p:animEffect transition="in" filter="strips(downRight)">
                                      <p:cBhvr>
                                        <p:cTn id="7" dur="500"/>
                                        <p:tgtEl>
                                          <p:spTgt spid="1198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19815"/>
                                        </p:tgtEl>
                                        <p:attrNameLst>
                                          <p:attrName>style.visibility</p:attrName>
                                        </p:attrNameLst>
                                      </p:cBhvr>
                                      <p:to>
                                        <p:strVal val="visible"/>
                                      </p:to>
                                    </p:set>
                                    <p:anim calcmode="lin" valueType="num">
                                      <p:cBhvr>
                                        <p:cTn id="12" dur="500" fill="hold"/>
                                        <p:tgtEl>
                                          <p:spTgt spid="119815"/>
                                        </p:tgtEl>
                                        <p:attrNameLst>
                                          <p:attrName>ppt_w</p:attrName>
                                        </p:attrNameLst>
                                      </p:cBhvr>
                                      <p:tavLst>
                                        <p:tav tm="0">
                                          <p:val>
                                            <p:fltVal val="0"/>
                                          </p:val>
                                        </p:tav>
                                        <p:tav tm="100000">
                                          <p:val>
                                            <p:strVal val="#ppt_w"/>
                                          </p:val>
                                        </p:tav>
                                      </p:tavLst>
                                    </p:anim>
                                    <p:anim calcmode="lin" valueType="num">
                                      <p:cBhvr>
                                        <p:cTn id="13" dur="500" fill="hold"/>
                                        <p:tgtEl>
                                          <p:spTgt spid="1198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build="p" autoUpdateAnimBg="0"/>
      <p:bldP spid="119815"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P1000608"/>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20837" name="Oval 5"/>
          <p:cNvSpPr>
            <a:spLocks noChangeArrowheads="1"/>
          </p:cNvSpPr>
          <p:nvPr/>
        </p:nvSpPr>
        <p:spPr bwMode="auto">
          <a:xfrm>
            <a:off x="5029200" y="1066800"/>
            <a:ext cx="990600" cy="1219200"/>
          </a:xfrm>
          <a:prstGeom prst="ellipse">
            <a:avLst/>
          </a:prstGeom>
          <a:noFill/>
          <a:ln w="57150">
            <a:solidFill>
              <a:srgbClr val="FFFF00"/>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0837"/>
                                        </p:tgtEl>
                                        <p:attrNameLst>
                                          <p:attrName>style.visibility</p:attrName>
                                        </p:attrNameLst>
                                      </p:cBhvr>
                                      <p:to>
                                        <p:strVal val="visible"/>
                                      </p:to>
                                    </p:set>
                                    <p:animEffect transition="in" filter="dissolve">
                                      <p:cBhvr>
                                        <p:cTn id="7" dur="500"/>
                                        <p:tgtEl>
                                          <p:spTgt spid="120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44035"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009900"/>
                </a:solidFill>
              </a:rPr>
              <a:t>lane control signals</a:t>
            </a:r>
          </a:p>
        </p:txBody>
      </p:sp>
      <p:sp>
        <p:nvSpPr>
          <p:cNvPr id="122884" name="Rectangle 4"/>
          <p:cNvSpPr>
            <a:spLocks noChangeArrowheads="1"/>
          </p:cNvSpPr>
          <p:nvPr/>
        </p:nvSpPr>
        <p:spPr bwMode="auto">
          <a:xfrm>
            <a:off x="3352800" y="2743200"/>
            <a:ext cx="4495800" cy="4114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Sometimes traffic lights are used to control certain lanes of traffic at places other than intersections. For example, toll plazas and on-ramps to freeways. The light configurations do not always include a yellow light; sometimes they go from red to green. </a:t>
            </a:r>
          </a:p>
        </p:txBody>
      </p:sp>
      <p:pic>
        <p:nvPicPr>
          <p:cNvPr id="44037" name="Picture 6"/>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44038" name="Rectangle 7"/>
          <p:cNvSpPr>
            <a:spLocks noChangeArrowheads="1"/>
          </p:cNvSpPr>
          <p:nvPr/>
        </p:nvSpPr>
        <p:spPr bwMode="auto">
          <a:xfrm>
            <a:off x="1143000" y="2743200"/>
            <a:ext cx="990600" cy="20574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44039" name="Oval 8"/>
          <p:cNvSpPr>
            <a:spLocks noChangeArrowheads="1"/>
          </p:cNvSpPr>
          <p:nvPr/>
        </p:nvSpPr>
        <p:spPr bwMode="auto">
          <a:xfrm>
            <a:off x="1219200" y="2895600"/>
            <a:ext cx="838200" cy="762000"/>
          </a:xfrm>
          <a:prstGeom prst="ellipse">
            <a:avLst/>
          </a:prstGeom>
          <a:solidFill>
            <a:srgbClr val="FF3300"/>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44040" name="Oval 10"/>
          <p:cNvSpPr>
            <a:spLocks noChangeArrowheads="1"/>
          </p:cNvSpPr>
          <p:nvPr/>
        </p:nvSpPr>
        <p:spPr bwMode="auto">
          <a:xfrm>
            <a:off x="1219200" y="3810000"/>
            <a:ext cx="838200" cy="762000"/>
          </a:xfrm>
          <a:prstGeom prst="ellipse">
            <a:avLst/>
          </a:prstGeom>
          <a:solidFill>
            <a:srgbClr val="009900"/>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22891" name="Rectangle 11"/>
          <p:cNvSpPr>
            <a:spLocks noChangeArrowheads="1"/>
          </p:cNvSpPr>
          <p:nvPr/>
        </p:nvSpPr>
        <p:spPr bwMode="auto">
          <a:xfrm>
            <a:off x="609600" y="5029200"/>
            <a:ext cx="1905000" cy="15240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lnSpc>
                <a:spcPct val="90000"/>
              </a:lnSpc>
              <a:defRPr/>
            </a:pPr>
            <a:r>
              <a:rPr lang="en-US" sz="1800" b="1">
                <a:solidFill>
                  <a:srgbClr val="000000"/>
                </a:solidFill>
                <a:cs typeface="Arial" charset="0"/>
              </a:rPr>
              <a:t>These</a:t>
            </a:r>
          </a:p>
          <a:p>
            <a:pPr algn="ctr">
              <a:lnSpc>
                <a:spcPct val="90000"/>
              </a:lnSpc>
              <a:defRPr/>
            </a:pPr>
            <a:r>
              <a:rPr lang="en-US" sz="1800" b="1">
                <a:solidFill>
                  <a:srgbClr val="000000"/>
                </a:solidFill>
                <a:cs typeface="Arial" charset="0"/>
              </a:rPr>
              <a:t>traffic</a:t>
            </a:r>
          </a:p>
          <a:p>
            <a:pPr algn="ctr">
              <a:lnSpc>
                <a:spcPct val="90000"/>
              </a:lnSpc>
              <a:defRPr/>
            </a:pPr>
            <a:r>
              <a:rPr lang="en-US" sz="1800" b="1">
                <a:solidFill>
                  <a:srgbClr val="000000"/>
                </a:solidFill>
                <a:cs typeface="Arial" charset="0"/>
              </a:rPr>
              <a:t> lights must</a:t>
            </a:r>
          </a:p>
          <a:p>
            <a:pPr algn="ctr">
              <a:lnSpc>
                <a:spcPct val="90000"/>
              </a:lnSpc>
              <a:defRPr/>
            </a:pPr>
            <a:r>
              <a:rPr lang="en-US" sz="1800" b="1">
                <a:solidFill>
                  <a:srgbClr val="000000"/>
                </a:solidFill>
                <a:cs typeface="Arial" charset="0"/>
              </a:rPr>
              <a:t> also be</a:t>
            </a:r>
          </a:p>
          <a:p>
            <a:pPr algn="ctr">
              <a:lnSpc>
                <a:spcPct val="90000"/>
              </a:lnSpc>
              <a:defRPr/>
            </a:pPr>
            <a:r>
              <a:rPr lang="en-US" sz="1800" b="1">
                <a:solidFill>
                  <a:srgbClr val="000000"/>
                </a:solidFill>
                <a:cs typeface="Arial" charset="0"/>
              </a:rPr>
              <a:t> obeyed</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2884">
                                            <p:txEl>
                                              <p:pRg st="0" end="0"/>
                                            </p:txEl>
                                          </p:spTgt>
                                        </p:tgtEl>
                                        <p:attrNameLst>
                                          <p:attrName>style.visibility</p:attrName>
                                        </p:attrNameLst>
                                      </p:cBhvr>
                                      <p:to>
                                        <p:strVal val="visible"/>
                                      </p:to>
                                    </p:set>
                                    <p:animEffect transition="in" filter="strips(downRight)">
                                      <p:cBhvr>
                                        <p:cTn id="7" dur="500"/>
                                        <p:tgtEl>
                                          <p:spTgt spid="1228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22891"/>
                                        </p:tgtEl>
                                        <p:attrNameLst>
                                          <p:attrName>style.visibility</p:attrName>
                                        </p:attrNameLst>
                                      </p:cBhvr>
                                      <p:to>
                                        <p:strVal val="visible"/>
                                      </p:to>
                                    </p:set>
                                    <p:anim calcmode="lin" valueType="num">
                                      <p:cBhvr>
                                        <p:cTn id="12" dur="500" fill="hold"/>
                                        <p:tgtEl>
                                          <p:spTgt spid="122891"/>
                                        </p:tgtEl>
                                        <p:attrNameLst>
                                          <p:attrName>ppt_w</p:attrName>
                                        </p:attrNameLst>
                                      </p:cBhvr>
                                      <p:tavLst>
                                        <p:tav tm="0">
                                          <p:val>
                                            <p:fltVal val="0"/>
                                          </p:val>
                                        </p:tav>
                                        <p:tav tm="100000">
                                          <p:val>
                                            <p:strVal val="#ppt_w"/>
                                          </p:val>
                                        </p:tav>
                                      </p:tavLst>
                                    </p:anim>
                                    <p:anim calcmode="lin" valueType="num">
                                      <p:cBhvr>
                                        <p:cTn id="13" dur="500" fill="hold"/>
                                        <p:tgtEl>
                                          <p:spTgt spid="1228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build="p" autoUpdateAnimBg="0"/>
      <p:bldP spid="122891"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8" name="Picture 4" descr="MVC-003S"/>
          <p:cNvPicPr>
            <a:picLocks noChangeAspect="1" noChangeArrowheads="1"/>
          </p:cNvPicPr>
          <p:nvPr/>
        </p:nvPicPr>
        <p:blipFill>
          <a:blip r:embed="rId2" cstate="print">
            <a:lum bright="24000" contrast="12000"/>
          </a:blip>
          <a:srcRect/>
          <a:stretch>
            <a:fillRect/>
          </a:stretch>
        </p:blipFill>
        <p:spPr bwMode="auto">
          <a:xfrm>
            <a:off x="0" y="0"/>
            <a:ext cx="9144000" cy="6858000"/>
          </a:xfrm>
          <a:prstGeom prst="rect">
            <a:avLst/>
          </a:prstGeom>
          <a:noFill/>
          <a:ln w="9525">
            <a:noFill/>
            <a:miter lim="800000"/>
            <a:headEnd/>
            <a:tailEnd/>
          </a:ln>
        </p:spPr>
      </p:pic>
      <p:sp>
        <p:nvSpPr>
          <p:cNvPr id="45059" name="Rectangle 5"/>
          <p:cNvSpPr>
            <a:spLocks noChangeArrowheads="1"/>
          </p:cNvSpPr>
          <p:nvPr/>
        </p:nvSpPr>
        <p:spPr bwMode="auto">
          <a:xfrm>
            <a:off x="0" y="5638800"/>
            <a:ext cx="9144000" cy="1219200"/>
          </a:xfrm>
          <a:prstGeom prst="rect">
            <a:avLst/>
          </a:prstGeom>
          <a:solidFill>
            <a:schemeClr val="tx1"/>
          </a:solidFill>
          <a:ln w="9525">
            <a:noFill/>
            <a:miter lim="800000"/>
            <a:headEnd/>
            <a:tailEnd/>
          </a:ln>
          <a:effectLst/>
        </p:spPr>
        <p:txBody>
          <a:bodyPr/>
          <a:lstStyle/>
          <a:p>
            <a:pPr marL="342900" indent="-342900" algn="ctr">
              <a:lnSpc>
                <a:spcPct val="90000"/>
              </a:lnSpc>
              <a:spcBef>
                <a:spcPct val="20000"/>
              </a:spcBef>
            </a:pPr>
            <a:r>
              <a:rPr lang="en-US" sz="2800" b="1" smtClean="0">
                <a:solidFill>
                  <a:srgbClr val="66FFFF"/>
                </a:solidFill>
                <a:cs typeface="Arial" charset="0"/>
              </a:rPr>
              <a:t>    Again, what is the purpose of this type of ramp?</a:t>
            </a:r>
            <a:endParaRPr lang="en-US" b="1" smtClean="0">
              <a:solidFill>
                <a:srgbClr val="66FFFF"/>
              </a:solidFill>
              <a:cs typeface="Arial" charset="0"/>
            </a:endParaRPr>
          </a:p>
        </p:txBody>
      </p:sp>
      <p:sp>
        <p:nvSpPr>
          <p:cNvPr id="45060" name="Oval 13"/>
          <p:cNvSpPr>
            <a:spLocks noChangeArrowheads="1"/>
          </p:cNvSpPr>
          <p:nvPr/>
        </p:nvSpPr>
        <p:spPr bwMode="auto">
          <a:xfrm>
            <a:off x="8077200" y="3048000"/>
            <a:ext cx="152400" cy="152400"/>
          </a:xfrm>
          <a:prstGeom prst="ellipse">
            <a:avLst/>
          </a:prstGeom>
          <a:solidFill>
            <a:srgbClr val="4D4D4D"/>
          </a:solidFill>
          <a:ln w="9525">
            <a:noFill/>
            <a:round/>
            <a:headEnd/>
            <a:tailEnd/>
          </a:ln>
          <a:effectLst/>
        </p:spPr>
        <p:txBody>
          <a:bodyPr wrap="none" anchor="ctr"/>
          <a:lstStyle/>
          <a:p>
            <a:endParaRPr lang="en-US" smtClean="0">
              <a:solidFill>
                <a:srgbClr val="000000"/>
              </a:solidFill>
              <a:cs typeface="Arial" charset="0"/>
            </a:endParaRPr>
          </a:p>
        </p:txBody>
      </p:sp>
      <p:sp>
        <p:nvSpPr>
          <p:cNvPr id="45061" name="Oval 14"/>
          <p:cNvSpPr>
            <a:spLocks noChangeArrowheads="1"/>
          </p:cNvSpPr>
          <p:nvPr/>
        </p:nvSpPr>
        <p:spPr bwMode="auto">
          <a:xfrm>
            <a:off x="8077200" y="2895600"/>
            <a:ext cx="152400" cy="152400"/>
          </a:xfrm>
          <a:prstGeom prst="ellipse">
            <a:avLst/>
          </a:prstGeom>
          <a:gradFill rotWithShape="0">
            <a:gsLst>
              <a:gs pos="0">
                <a:srgbClr val="761800"/>
              </a:gs>
              <a:gs pos="50000">
                <a:srgbClr val="FF3300"/>
              </a:gs>
              <a:gs pos="100000">
                <a:srgbClr val="761800"/>
              </a:gs>
            </a:gsLst>
            <a:lin ang="5400000" scaled="1"/>
          </a:gra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45062" name="Rectangle 19"/>
          <p:cNvSpPr>
            <a:spLocks noGrp="1" noChangeArrowheads="1"/>
          </p:cNvSpPr>
          <p:nvPr>
            <p:ph type="title"/>
          </p:nvPr>
        </p:nvSpPr>
        <p:spPr>
          <a:xfrm>
            <a:off x="1981200" y="1524000"/>
            <a:ext cx="1143000" cy="1143000"/>
          </a:xfrm>
        </p:spPr>
        <p:txBody>
          <a:bodyPr/>
          <a:lstStyle/>
          <a:p>
            <a:pPr marL="342900" indent="-342900" algn="l" eaLnBrk="1" hangingPunct="1">
              <a:lnSpc>
                <a:spcPct val="90000"/>
              </a:lnSpc>
              <a:spcBef>
                <a:spcPct val="20000"/>
              </a:spcBef>
            </a:pPr>
            <a:r>
              <a:rPr lang="en-US" sz="8000" b="1" smtClean="0">
                <a:solidFill>
                  <a:srgbClr val="4D4D4D"/>
                </a:solidFill>
              </a:rPr>
              <a:t>    .</a:t>
            </a:r>
            <a:endParaRPr lang="en-US" sz="7200" b="1" smtClean="0">
              <a:solidFill>
                <a:srgbClr val="4D4D4D"/>
              </a:solidFill>
            </a:endParaRPr>
          </a:p>
        </p:txBody>
      </p:sp>
      <p:sp>
        <p:nvSpPr>
          <p:cNvPr id="45063" name="Freeform 20"/>
          <p:cNvSpPr>
            <a:spLocks/>
          </p:cNvSpPr>
          <p:nvPr/>
        </p:nvSpPr>
        <p:spPr bwMode="auto">
          <a:xfrm>
            <a:off x="2441575" y="2781300"/>
            <a:ext cx="168275" cy="234950"/>
          </a:xfrm>
          <a:custGeom>
            <a:avLst/>
            <a:gdLst>
              <a:gd name="T0" fmla="*/ 168275 w 106"/>
              <a:gd name="T1" fmla="*/ 133350 h 148"/>
              <a:gd name="T2" fmla="*/ 120650 w 106"/>
              <a:gd name="T3" fmla="*/ 0 h 148"/>
              <a:gd name="T4" fmla="*/ 15875 w 106"/>
              <a:gd name="T5" fmla="*/ 95250 h 148"/>
              <a:gd name="T6" fmla="*/ 25400 w 106"/>
              <a:gd name="T7" fmla="*/ 200025 h 148"/>
              <a:gd name="T8" fmla="*/ 149225 w 106"/>
              <a:gd name="T9" fmla="*/ 171450 h 148"/>
              <a:gd name="T10" fmla="*/ 168275 w 106"/>
              <a:gd name="T11" fmla="*/ 133350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148">
                <a:moveTo>
                  <a:pt x="106" y="84"/>
                </a:moveTo>
                <a:cubicBezTo>
                  <a:pt x="100" y="53"/>
                  <a:pt x="94" y="26"/>
                  <a:pt x="76" y="0"/>
                </a:cubicBezTo>
                <a:cubicBezTo>
                  <a:pt x="28" y="8"/>
                  <a:pt x="24" y="18"/>
                  <a:pt x="10" y="60"/>
                </a:cubicBezTo>
                <a:cubicBezTo>
                  <a:pt x="12" y="82"/>
                  <a:pt x="0" y="111"/>
                  <a:pt x="16" y="126"/>
                </a:cubicBezTo>
                <a:cubicBezTo>
                  <a:pt x="40" y="148"/>
                  <a:pt x="75" y="121"/>
                  <a:pt x="94" y="108"/>
                </a:cubicBezTo>
                <a:cubicBezTo>
                  <a:pt x="100" y="82"/>
                  <a:pt x="92" y="84"/>
                  <a:pt x="106" y="84"/>
                </a:cubicBezTo>
                <a:close/>
              </a:path>
            </a:pathLst>
          </a:custGeom>
          <a:solidFill>
            <a:srgbClr val="4D4D4D"/>
          </a:solidFill>
          <a:ln w="9525">
            <a:noFill/>
            <a:round/>
            <a:headEnd/>
            <a:tailEnd/>
          </a:ln>
          <a:effectLst/>
        </p:spPr>
        <p:txBody>
          <a:bodyPr/>
          <a:lstStyle/>
          <a:p>
            <a:endParaRPr lang="en-US" smtClean="0">
              <a:solidFill>
                <a:srgbClr val="000000"/>
              </a:solidFill>
              <a:cs typeface="Arial" charset="0"/>
            </a:endParaRPr>
          </a:p>
        </p:txBody>
      </p:sp>
      <p:sp>
        <p:nvSpPr>
          <p:cNvPr id="45064" name="WordArt 21"/>
          <p:cNvSpPr>
            <a:spLocks noChangeArrowheads="1" noChangeShapeType="1" noTextEdit="1"/>
          </p:cNvSpPr>
          <p:nvPr/>
        </p:nvSpPr>
        <p:spPr bwMode="auto">
          <a:xfrm>
            <a:off x="533400" y="609600"/>
            <a:ext cx="4114800" cy="3429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FFFF00"/>
                </a:solidFill>
                <a:latin typeface="Arial Black"/>
                <a:cs typeface="Arial" charset="0"/>
              </a:rPr>
              <a:t>Non-intersection traffic lights</a:t>
            </a:r>
          </a:p>
        </p:txBody>
      </p:sp>
      <p:sp>
        <p:nvSpPr>
          <p:cNvPr id="117782" name="Rectangle 22"/>
          <p:cNvSpPr>
            <a:spLocks noChangeArrowheads="1"/>
          </p:cNvSpPr>
          <p:nvPr/>
        </p:nvSpPr>
        <p:spPr bwMode="auto">
          <a:xfrm>
            <a:off x="76200" y="6172200"/>
            <a:ext cx="9144000" cy="609600"/>
          </a:xfrm>
          <a:prstGeom prst="rect">
            <a:avLst/>
          </a:prstGeom>
          <a:solidFill>
            <a:schemeClr val="tx1"/>
          </a:solidFill>
          <a:ln w="9525">
            <a:noFill/>
            <a:miter lim="800000"/>
            <a:headEnd/>
            <a:tailEnd/>
          </a:ln>
          <a:effectLst/>
        </p:spPr>
        <p:txBody>
          <a:bodyPr/>
          <a:lstStyle/>
          <a:p>
            <a:pPr marL="342900" indent="-342900" algn="ctr">
              <a:lnSpc>
                <a:spcPct val="90000"/>
              </a:lnSpc>
              <a:spcBef>
                <a:spcPct val="20000"/>
              </a:spcBef>
            </a:pPr>
            <a:r>
              <a:rPr lang="en-US" b="1" smtClean="0">
                <a:solidFill>
                  <a:srgbClr val="FFFF00"/>
                </a:solidFill>
                <a:cs typeface="Arial" charset="0"/>
              </a:rPr>
              <a:t>    To control the rate of merging cars</a:t>
            </a:r>
            <a:endParaRPr lang="en-US" sz="2000" b="1" smtClean="0">
              <a:solidFill>
                <a:srgbClr val="FFFF00"/>
              </a:solidFill>
              <a:cs typeface="Arial" charset="0"/>
            </a:endParaRPr>
          </a:p>
        </p:txBody>
      </p:sp>
      <p:sp>
        <p:nvSpPr>
          <p:cNvPr id="45066" name="Oval 24"/>
          <p:cNvSpPr>
            <a:spLocks noChangeArrowheads="1"/>
          </p:cNvSpPr>
          <p:nvPr/>
        </p:nvSpPr>
        <p:spPr bwMode="auto">
          <a:xfrm>
            <a:off x="2438400" y="2667000"/>
            <a:ext cx="152400" cy="152400"/>
          </a:xfrm>
          <a:prstGeom prst="ellipse">
            <a:avLst/>
          </a:prstGeom>
          <a:gradFill rotWithShape="0">
            <a:gsLst>
              <a:gs pos="0">
                <a:srgbClr val="761800"/>
              </a:gs>
              <a:gs pos="50000">
                <a:srgbClr val="FF3300"/>
              </a:gs>
              <a:gs pos="100000">
                <a:srgbClr val="761800"/>
              </a:gs>
            </a:gsLst>
            <a:lin ang="5400000" scaled="1"/>
          </a:gra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45067" name="Line 26"/>
          <p:cNvSpPr>
            <a:spLocks noChangeShapeType="1"/>
          </p:cNvSpPr>
          <p:nvPr/>
        </p:nvSpPr>
        <p:spPr bwMode="auto">
          <a:xfrm>
            <a:off x="2438400" y="2667000"/>
            <a:ext cx="0" cy="228600"/>
          </a:xfrm>
          <a:prstGeom prst="line">
            <a:avLst/>
          </a:prstGeom>
          <a:noFill/>
          <a:ln w="28575">
            <a:solidFill>
              <a:srgbClr val="777777"/>
            </a:solidFill>
            <a:round/>
            <a:headEnd/>
            <a:tailEn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7782"/>
                                        </p:tgtEl>
                                        <p:attrNameLst>
                                          <p:attrName>style.visibility</p:attrName>
                                        </p:attrNameLst>
                                      </p:cBhvr>
                                      <p:to>
                                        <p:strVal val="visible"/>
                                      </p:to>
                                    </p:set>
                                    <p:animEffect transition="in" filter="dissolve">
                                      <p:cBhvr>
                                        <p:cTn id="7" dur="500"/>
                                        <p:tgtEl>
                                          <p:spTgt spid="117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82"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609600"/>
            <a:ext cx="7165975" cy="609600"/>
          </a:xfrm>
        </p:spPr>
        <p:txBody>
          <a:bodyPr/>
          <a:lstStyle/>
          <a:p>
            <a:pPr eaLnBrk="1" hangingPunct="1"/>
            <a:r>
              <a:rPr lang="en-US" sz="3200" b="1" smtClean="0"/>
              <a:t>Signs, Signals and Road Markings</a:t>
            </a:r>
          </a:p>
        </p:txBody>
      </p:sp>
      <p:sp>
        <p:nvSpPr>
          <p:cNvPr id="46083" name="Rectangle 3"/>
          <p:cNvSpPr>
            <a:spLocks noGrp="1" noChangeArrowheads="1"/>
          </p:cNvSpPr>
          <p:nvPr>
            <p:ph type="body" sz="half" idx="1"/>
          </p:nvPr>
        </p:nvSpPr>
        <p:spPr>
          <a:xfrm>
            <a:off x="381000" y="1600200"/>
            <a:ext cx="8078788" cy="533400"/>
          </a:xfrm>
        </p:spPr>
        <p:txBody>
          <a:bodyPr/>
          <a:lstStyle/>
          <a:p>
            <a:pPr eaLnBrk="1" hangingPunct="1">
              <a:buFontTx/>
              <a:buNone/>
            </a:pPr>
            <a:r>
              <a:rPr lang="en-US" sz="2400" b="1" smtClean="0">
                <a:solidFill>
                  <a:schemeClr val="accent2"/>
                </a:solidFill>
              </a:rPr>
              <a:t>Other lights: </a:t>
            </a:r>
            <a:r>
              <a:rPr lang="en-US" sz="2400" b="1" smtClean="0">
                <a:solidFill>
                  <a:srgbClr val="CC3300"/>
                </a:solidFill>
              </a:rPr>
              <a:t>flashing red</a:t>
            </a:r>
          </a:p>
        </p:txBody>
      </p:sp>
      <p:sp>
        <p:nvSpPr>
          <p:cNvPr id="123908" name="Rectangle 4"/>
          <p:cNvSpPr>
            <a:spLocks noChangeArrowheads="1"/>
          </p:cNvSpPr>
          <p:nvPr/>
        </p:nvSpPr>
        <p:spPr bwMode="auto">
          <a:xfrm>
            <a:off x="2895600" y="2819400"/>
            <a:ext cx="4495800" cy="2362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3333CC"/>
                </a:solidFill>
                <a:cs typeface="Arial" charset="0"/>
              </a:rPr>
              <a:t>Flashing red lights</a:t>
            </a:r>
            <a:r>
              <a:rPr lang="en-US" b="1" smtClean="0">
                <a:solidFill>
                  <a:srgbClr val="000000"/>
                </a:solidFill>
                <a:cs typeface="Arial" charset="0"/>
              </a:rPr>
              <a:t> that     are not traffic signals are sometimes used to warn you of an upcoming stop sign or of a railroad crossing.</a:t>
            </a:r>
          </a:p>
        </p:txBody>
      </p:sp>
      <p:pic>
        <p:nvPicPr>
          <p:cNvPr id="46085" name="Picture 6"/>
          <p:cNvPicPr>
            <a:picLocks noChangeAspect="1" noChangeArrowheads="1"/>
          </p:cNvPicPr>
          <p:nvPr/>
        </p:nvPicPr>
        <p:blipFill>
          <a:blip r:embed="rId2" cstate="print"/>
          <a:srcRect/>
          <a:stretch>
            <a:fillRect/>
          </a:stretch>
        </p:blipFill>
        <p:spPr bwMode="auto">
          <a:xfrm>
            <a:off x="457200" y="2743200"/>
            <a:ext cx="2108200" cy="2286000"/>
          </a:xfrm>
          <a:prstGeom prst="rect">
            <a:avLst/>
          </a:prstGeom>
          <a:noFill/>
          <a:ln w="9525">
            <a:noFill/>
            <a:miter lim="800000"/>
            <a:headEnd/>
            <a:tailEnd/>
          </a:ln>
          <a:effectLst/>
        </p:spPr>
      </p:pic>
      <p:sp>
        <p:nvSpPr>
          <p:cNvPr id="46086" name="Rectangle 7"/>
          <p:cNvSpPr>
            <a:spLocks noChangeArrowheads="1"/>
          </p:cNvSpPr>
          <p:nvPr/>
        </p:nvSpPr>
        <p:spPr bwMode="auto">
          <a:xfrm>
            <a:off x="609600" y="3048000"/>
            <a:ext cx="1897063" cy="16764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46087" name="AutoShape 11"/>
          <p:cNvSpPr>
            <a:spLocks noChangeArrowheads="1"/>
          </p:cNvSpPr>
          <p:nvPr/>
        </p:nvSpPr>
        <p:spPr bwMode="auto">
          <a:xfrm>
            <a:off x="609600" y="3048000"/>
            <a:ext cx="1897063" cy="1676400"/>
          </a:xfrm>
          <a:prstGeom prst="sun">
            <a:avLst>
              <a:gd name="adj" fmla="val 25000"/>
            </a:avLst>
          </a:prstGeom>
          <a:solidFill>
            <a:srgbClr val="FF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3908">
                                            <p:txEl>
                                              <p:pRg st="0" end="0"/>
                                            </p:txEl>
                                          </p:spTgt>
                                        </p:tgtEl>
                                        <p:attrNameLst>
                                          <p:attrName>style.visibility</p:attrName>
                                        </p:attrNameLst>
                                      </p:cBhvr>
                                      <p:to>
                                        <p:strVal val="visible"/>
                                      </p:to>
                                    </p:set>
                                    <p:animEffect transition="in" filter="strips(downRight)">
                                      <p:cBhvr>
                                        <p:cTn id="7" dur="500"/>
                                        <p:tgtEl>
                                          <p:spTgt spid="1239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endParaRPr lang="en-US" smtClean="0"/>
          </a:p>
        </p:txBody>
      </p:sp>
      <p:sp>
        <p:nvSpPr>
          <p:cNvPr id="47107" name="Rectangle 3"/>
          <p:cNvSpPr>
            <a:spLocks noGrp="1" noChangeArrowheads="1"/>
          </p:cNvSpPr>
          <p:nvPr>
            <p:ph type="body" idx="1"/>
          </p:nvPr>
        </p:nvSpPr>
        <p:spPr/>
        <p:txBody>
          <a:bodyPr/>
          <a:lstStyle/>
          <a:p>
            <a:pPr eaLnBrk="1" hangingPunct="1"/>
            <a:endParaRPr lang="en-US" smtClean="0"/>
          </a:p>
        </p:txBody>
      </p:sp>
      <p:pic>
        <p:nvPicPr>
          <p:cNvPr id="47108" name="Picture 4" descr="P1000117"/>
          <p:cNvPicPr>
            <a:picLocks noChangeAspect="1" noChangeArrowheads="1"/>
          </p:cNvPicPr>
          <p:nvPr/>
        </p:nvPicPr>
        <p:blipFill>
          <a:blip r:embed="rId2" cstate="print">
            <a:lum bright="36000" contrast="36000"/>
          </a:blip>
          <a:srcRect/>
          <a:stretch>
            <a:fillRect/>
          </a:stretch>
        </p:blipFill>
        <p:spPr bwMode="auto">
          <a:xfrm>
            <a:off x="0" y="0"/>
            <a:ext cx="9144000" cy="6858000"/>
          </a:xfrm>
          <a:prstGeom prst="rect">
            <a:avLst/>
          </a:prstGeom>
          <a:noFill/>
          <a:ln w="9525">
            <a:noFill/>
            <a:miter lim="800000"/>
            <a:headEnd/>
            <a:tailEnd/>
          </a:ln>
        </p:spPr>
      </p:pic>
      <p:pic>
        <p:nvPicPr>
          <p:cNvPr id="47109" name="Picture 5" descr="fancy_red_lg_clr"/>
          <p:cNvPicPr>
            <a:picLocks noChangeAspect="1" noChangeArrowheads="1" noCrop="1"/>
          </p:cNvPicPr>
          <p:nvPr/>
        </p:nvPicPr>
        <p:blipFill>
          <a:blip r:embed="rId3" cstate="print"/>
          <a:srcRect/>
          <a:stretch>
            <a:fillRect/>
          </a:stretch>
        </p:blipFill>
        <p:spPr bwMode="auto">
          <a:xfrm>
            <a:off x="7239000" y="2362200"/>
            <a:ext cx="533400" cy="579438"/>
          </a:xfrm>
          <a:prstGeom prst="rect">
            <a:avLst/>
          </a:prstGeom>
          <a:noFill/>
          <a:ln w="9525">
            <a:noFill/>
            <a:miter lim="800000"/>
            <a:headEnd/>
            <a:tailEnd/>
          </a:ln>
        </p:spPr>
      </p:pic>
      <p:sp>
        <p:nvSpPr>
          <p:cNvPr id="47110" name="Freeform 6"/>
          <p:cNvSpPr>
            <a:spLocks/>
          </p:cNvSpPr>
          <p:nvPr/>
        </p:nvSpPr>
        <p:spPr bwMode="auto">
          <a:xfrm>
            <a:off x="7286625" y="2378075"/>
            <a:ext cx="223838" cy="288925"/>
          </a:xfrm>
          <a:custGeom>
            <a:avLst/>
            <a:gdLst>
              <a:gd name="T0" fmla="*/ 223838 w 141"/>
              <a:gd name="T1" fmla="*/ 188913 h 182"/>
              <a:gd name="T2" fmla="*/ 209550 w 141"/>
              <a:gd name="T3" fmla="*/ 103188 h 182"/>
              <a:gd name="T4" fmla="*/ 104775 w 141"/>
              <a:gd name="T5" fmla="*/ 12700 h 182"/>
              <a:gd name="T6" fmla="*/ 28575 w 141"/>
              <a:gd name="T7" fmla="*/ 7938 h 182"/>
              <a:gd name="T8" fmla="*/ 4763 w 141"/>
              <a:gd name="T9" fmla="*/ 103188 h 182"/>
              <a:gd name="T10" fmla="*/ 9525 w 141"/>
              <a:gd name="T11" fmla="*/ 193675 h 182"/>
              <a:gd name="T12" fmla="*/ 4763 w 141"/>
              <a:gd name="T13" fmla="*/ 288925 h 182"/>
              <a:gd name="T14" fmla="*/ 85725 w 141"/>
              <a:gd name="T15" fmla="*/ 212725 h 182"/>
              <a:gd name="T16" fmla="*/ 152400 w 141"/>
              <a:gd name="T17" fmla="*/ 198438 h 182"/>
              <a:gd name="T18" fmla="*/ 223838 w 141"/>
              <a:gd name="T19" fmla="*/ 188913 h 1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182">
                <a:moveTo>
                  <a:pt x="141" y="119"/>
                </a:moveTo>
                <a:cubicBezTo>
                  <a:pt x="138" y="101"/>
                  <a:pt x="136" y="83"/>
                  <a:pt x="132" y="65"/>
                </a:cubicBezTo>
                <a:cubicBezTo>
                  <a:pt x="126" y="4"/>
                  <a:pt x="131" y="12"/>
                  <a:pt x="66" y="8"/>
                </a:cubicBezTo>
                <a:cubicBezTo>
                  <a:pt x="50" y="3"/>
                  <a:pt x="34" y="0"/>
                  <a:pt x="18" y="5"/>
                </a:cubicBezTo>
                <a:cubicBezTo>
                  <a:pt x="8" y="25"/>
                  <a:pt x="10" y="44"/>
                  <a:pt x="3" y="65"/>
                </a:cubicBezTo>
                <a:cubicBezTo>
                  <a:pt x="0" y="90"/>
                  <a:pt x="2" y="99"/>
                  <a:pt x="6" y="122"/>
                </a:cubicBezTo>
                <a:cubicBezTo>
                  <a:pt x="3" y="146"/>
                  <a:pt x="0" y="159"/>
                  <a:pt x="3" y="182"/>
                </a:cubicBezTo>
                <a:cubicBezTo>
                  <a:pt x="24" y="175"/>
                  <a:pt x="38" y="150"/>
                  <a:pt x="54" y="134"/>
                </a:cubicBezTo>
                <a:cubicBezTo>
                  <a:pt x="57" y="131"/>
                  <a:pt x="90" y="126"/>
                  <a:pt x="96" y="125"/>
                </a:cubicBezTo>
                <a:cubicBezTo>
                  <a:pt x="109" y="117"/>
                  <a:pt x="132" y="101"/>
                  <a:pt x="141" y="119"/>
                </a:cubicBezTo>
                <a:close/>
              </a:path>
            </a:pathLst>
          </a:custGeom>
          <a:solidFill>
            <a:schemeClr val="bg1"/>
          </a:solidFill>
          <a:ln w="9525">
            <a:noFill/>
            <a:round/>
            <a:headEnd/>
            <a:tailEnd/>
          </a:ln>
          <a:effectLst/>
        </p:spPr>
        <p:txBody>
          <a:bodyPr/>
          <a:lstStyle/>
          <a:p>
            <a:endParaRPr lang="en-US" smtClean="0">
              <a:solidFill>
                <a:srgbClr val="000000"/>
              </a:solidFill>
              <a:cs typeface="Arial" charset="0"/>
            </a:endParaRPr>
          </a:p>
        </p:txBody>
      </p:sp>
      <p:sp>
        <p:nvSpPr>
          <p:cNvPr id="47111" name="Freeform 7"/>
          <p:cNvSpPr>
            <a:spLocks/>
          </p:cNvSpPr>
          <p:nvPr/>
        </p:nvSpPr>
        <p:spPr bwMode="auto">
          <a:xfrm>
            <a:off x="7296150" y="2608263"/>
            <a:ext cx="58738" cy="128587"/>
          </a:xfrm>
          <a:custGeom>
            <a:avLst/>
            <a:gdLst>
              <a:gd name="T0" fmla="*/ 38100 w 37"/>
              <a:gd name="T1" fmla="*/ 128587 h 81"/>
              <a:gd name="T2" fmla="*/ 50800 w 37"/>
              <a:gd name="T3" fmla="*/ 14287 h 81"/>
              <a:gd name="T4" fmla="*/ 12700 w 37"/>
              <a:gd name="T5" fmla="*/ 33337 h 81"/>
              <a:gd name="T6" fmla="*/ 0 w 37"/>
              <a:gd name="T7" fmla="*/ 71437 h 81"/>
              <a:gd name="T8" fmla="*/ 31750 w 37"/>
              <a:gd name="T9" fmla="*/ 109537 h 81"/>
              <a:gd name="T10" fmla="*/ 57150 w 37"/>
              <a:gd name="T11" fmla="*/ 122237 h 81"/>
              <a:gd name="T12" fmla="*/ 38100 w 37"/>
              <a:gd name="T13" fmla="*/ 128587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1">
                <a:moveTo>
                  <a:pt x="24" y="81"/>
                </a:moveTo>
                <a:cubicBezTo>
                  <a:pt x="31" y="59"/>
                  <a:pt x="24" y="34"/>
                  <a:pt x="32" y="9"/>
                </a:cubicBezTo>
                <a:cubicBezTo>
                  <a:pt x="16" y="4"/>
                  <a:pt x="18" y="0"/>
                  <a:pt x="8" y="21"/>
                </a:cubicBezTo>
                <a:cubicBezTo>
                  <a:pt x="4" y="29"/>
                  <a:pt x="0" y="45"/>
                  <a:pt x="0" y="45"/>
                </a:cubicBezTo>
                <a:cubicBezTo>
                  <a:pt x="6" y="55"/>
                  <a:pt x="10" y="62"/>
                  <a:pt x="20" y="69"/>
                </a:cubicBezTo>
                <a:cubicBezTo>
                  <a:pt x="25" y="72"/>
                  <a:pt x="34" y="71"/>
                  <a:pt x="36" y="77"/>
                </a:cubicBezTo>
                <a:cubicBezTo>
                  <a:pt x="37" y="81"/>
                  <a:pt x="28" y="80"/>
                  <a:pt x="24" y="81"/>
                </a:cubicBezTo>
                <a:close/>
              </a:path>
            </a:pathLst>
          </a:custGeom>
          <a:solidFill>
            <a:schemeClr val="bg1"/>
          </a:solidFill>
          <a:ln w="9525">
            <a:noFill/>
            <a:round/>
            <a:headEnd/>
            <a:tailEnd/>
          </a:ln>
          <a:effectLst/>
        </p:spPr>
        <p:txBody>
          <a:bodyPr/>
          <a:lstStyle/>
          <a:p>
            <a:endParaRPr lang="en-US" smtClean="0">
              <a:solidFill>
                <a:srgbClr val="000000"/>
              </a:solidFill>
              <a:cs typeface="Arial" charset="0"/>
            </a:endParaRPr>
          </a:p>
        </p:txBody>
      </p:sp>
      <p:sp>
        <p:nvSpPr>
          <p:cNvPr id="125960" name="Rectangle 8"/>
          <p:cNvSpPr>
            <a:spLocks noChangeArrowheads="1"/>
          </p:cNvSpPr>
          <p:nvPr/>
        </p:nvSpPr>
        <p:spPr bwMode="auto">
          <a:xfrm>
            <a:off x="381000" y="304800"/>
            <a:ext cx="7467600" cy="19050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a:solidFill>
                  <a:srgbClr val="000000"/>
                </a:solidFill>
                <a:cs typeface="Arial" charset="0"/>
              </a:rPr>
              <a:t>To get your attention a flashing red light will</a:t>
            </a:r>
          </a:p>
          <a:p>
            <a:pPr algn="ctr">
              <a:defRPr/>
            </a:pPr>
            <a:r>
              <a:rPr lang="en-US" b="1">
                <a:solidFill>
                  <a:srgbClr val="000000"/>
                </a:solidFill>
                <a:cs typeface="Arial" charset="0"/>
              </a:rPr>
              <a:t> be frequently mounted upon </a:t>
            </a:r>
            <a:r>
              <a:rPr lang="en-US" b="1" i="1">
                <a:solidFill>
                  <a:srgbClr val="000000"/>
                </a:solidFill>
                <a:cs typeface="Arial" charset="0"/>
              </a:rPr>
              <a:t>new stop signs</a:t>
            </a:r>
          </a:p>
          <a:p>
            <a:pPr algn="ctr">
              <a:defRPr/>
            </a:pPr>
            <a:r>
              <a:rPr lang="en-US" b="1">
                <a:solidFill>
                  <a:srgbClr val="000000"/>
                </a:solidFill>
                <a:cs typeface="Arial" charset="0"/>
              </a:rPr>
              <a:t> that were not there previously.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2000"/>
                                  </p:stCondLst>
                                  <p:childTnLst>
                                    <p:set>
                                      <p:cBhvr>
                                        <p:cTn id="6" dur="1" fill="hold">
                                          <p:stCondLst>
                                            <p:cond delay="0"/>
                                          </p:stCondLst>
                                        </p:cTn>
                                        <p:tgtEl>
                                          <p:spTgt spid="125960"/>
                                        </p:tgtEl>
                                        <p:attrNameLst>
                                          <p:attrName>style.visibility</p:attrName>
                                        </p:attrNameLst>
                                      </p:cBhvr>
                                      <p:to>
                                        <p:strVal val="visible"/>
                                      </p:to>
                                    </p:set>
                                    <p:anim calcmode="lin" valueType="num">
                                      <p:cBhvr>
                                        <p:cTn id="7" dur="500" fill="hold"/>
                                        <p:tgtEl>
                                          <p:spTgt spid="125960"/>
                                        </p:tgtEl>
                                        <p:attrNameLst>
                                          <p:attrName>ppt_w</p:attrName>
                                        </p:attrNameLst>
                                      </p:cBhvr>
                                      <p:tavLst>
                                        <p:tav tm="0">
                                          <p:val>
                                            <p:strVal val="2/3*#ppt_w"/>
                                          </p:val>
                                        </p:tav>
                                        <p:tav tm="100000">
                                          <p:val>
                                            <p:strVal val="#ppt_w"/>
                                          </p:val>
                                        </p:tav>
                                      </p:tavLst>
                                    </p:anim>
                                    <p:anim calcmode="lin" valueType="num">
                                      <p:cBhvr>
                                        <p:cTn id="8" dur="500" fill="hold"/>
                                        <p:tgtEl>
                                          <p:spTgt spid="12596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0"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reeform 2"/>
          <p:cNvSpPr>
            <a:spLocks/>
          </p:cNvSpPr>
          <p:nvPr/>
        </p:nvSpPr>
        <p:spPr bwMode="auto">
          <a:xfrm>
            <a:off x="7296150" y="2608263"/>
            <a:ext cx="58738" cy="128587"/>
          </a:xfrm>
          <a:custGeom>
            <a:avLst/>
            <a:gdLst>
              <a:gd name="T0" fmla="*/ 38100 w 37"/>
              <a:gd name="T1" fmla="*/ 128587 h 81"/>
              <a:gd name="T2" fmla="*/ 50800 w 37"/>
              <a:gd name="T3" fmla="*/ 14287 h 81"/>
              <a:gd name="T4" fmla="*/ 12700 w 37"/>
              <a:gd name="T5" fmla="*/ 33337 h 81"/>
              <a:gd name="T6" fmla="*/ 0 w 37"/>
              <a:gd name="T7" fmla="*/ 71437 h 81"/>
              <a:gd name="T8" fmla="*/ 31750 w 37"/>
              <a:gd name="T9" fmla="*/ 109537 h 81"/>
              <a:gd name="T10" fmla="*/ 57150 w 37"/>
              <a:gd name="T11" fmla="*/ 122237 h 81"/>
              <a:gd name="T12" fmla="*/ 38100 w 37"/>
              <a:gd name="T13" fmla="*/ 128587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81">
                <a:moveTo>
                  <a:pt x="24" y="81"/>
                </a:moveTo>
                <a:cubicBezTo>
                  <a:pt x="31" y="59"/>
                  <a:pt x="24" y="34"/>
                  <a:pt x="32" y="9"/>
                </a:cubicBezTo>
                <a:cubicBezTo>
                  <a:pt x="16" y="4"/>
                  <a:pt x="18" y="0"/>
                  <a:pt x="8" y="21"/>
                </a:cubicBezTo>
                <a:cubicBezTo>
                  <a:pt x="4" y="29"/>
                  <a:pt x="0" y="45"/>
                  <a:pt x="0" y="45"/>
                </a:cubicBezTo>
                <a:cubicBezTo>
                  <a:pt x="6" y="55"/>
                  <a:pt x="10" y="62"/>
                  <a:pt x="20" y="69"/>
                </a:cubicBezTo>
                <a:cubicBezTo>
                  <a:pt x="25" y="72"/>
                  <a:pt x="34" y="71"/>
                  <a:pt x="36" y="77"/>
                </a:cubicBezTo>
                <a:cubicBezTo>
                  <a:pt x="37" y="81"/>
                  <a:pt x="28" y="80"/>
                  <a:pt x="24" y="81"/>
                </a:cubicBezTo>
                <a:close/>
              </a:path>
            </a:pathLst>
          </a:custGeom>
          <a:solidFill>
            <a:schemeClr val="bg1"/>
          </a:solidFill>
          <a:ln w="9525">
            <a:noFill/>
            <a:round/>
            <a:headEnd/>
            <a:tailEnd/>
          </a:ln>
          <a:effectLst/>
        </p:spPr>
        <p:txBody>
          <a:bodyPr/>
          <a:lstStyle/>
          <a:p>
            <a:endParaRPr lang="en-US" smtClean="0">
              <a:solidFill>
                <a:srgbClr val="000000"/>
              </a:solidFill>
              <a:cs typeface="Arial" charset="0"/>
            </a:endParaRPr>
          </a:p>
        </p:txBody>
      </p:sp>
      <p:pic>
        <p:nvPicPr>
          <p:cNvPr id="48131" name="Picture 3" descr="100_127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51909" name="Rectangle 5"/>
          <p:cNvSpPr>
            <a:spLocks noChangeArrowheads="1"/>
          </p:cNvSpPr>
          <p:nvPr/>
        </p:nvSpPr>
        <p:spPr bwMode="auto">
          <a:xfrm>
            <a:off x="1447800" y="304800"/>
            <a:ext cx="5791200" cy="13716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a:solidFill>
                  <a:srgbClr val="000000"/>
                </a:solidFill>
                <a:cs typeface="Arial" charset="0"/>
              </a:rPr>
              <a:t>Also, sometimes they are mounted</a:t>
            </a:r>
          </a:p>
          <a:p>
            <a:pPr algn="ctr">
              <a:defRPr/>
            </a:pPr>
            <a:r>
              <a:rPr lang="en-US" b="1">
                <a:solidFill>
                  <a:srgbClr val="000000"/>
                </a:solidFill>
                <a:cs typeface="Arial" charset="0"/>
              </a:rPr>
              <a:t> on higher speed roads.</a:t>
            </a:r>
          </a:p>
        </p:txBody>
      </p:sp>
      <p:sp>
        <p:nvSpPr>
          <p:cNvPr id="48134" name="Line 6"/>
          <p:cNvSpPr>
            <a:spLocks noChangeShapeType="1"/>
          </p:cNvSpPr>
          <p:nvPr/>
        </p:nvSpPr>
        <p:spPr bwMode="auto">
          <a:xfrm flipH="1">
            <a:off x="4495800" y="1524000"/>
            <a:ext cx="304800" cy="15240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251911" name="WordArt 7"/>
          <p:cNvSpPr>
            <a:spLocks noChangeArrowheads="1" noChangeShapeType="1" noTextEdit="1"/>
          </p:cNvSpPr>
          <p:nvPr/>
        </p:nvSpPr>
        <p:spPr bwMode="auto">
          <a:xfrm>
            <a:off x="381000" y="5791200"/>
            <a:ext cx="1943100" cy="314325"/>
          </a:xfrm>
          <a:prstGeom prst="rect">
            <a:avLst/>
          </a:prstGeom>
        </p:spPr>
        <p:txBody>
          <a:bodyPr wrap="none" fromWordArt="1">
            <a:prstTxWarp prst="textPlain">
              <a:avLst>
                <a:gd name="adj" fmla="val 50000"/>
              </a:avLst>
            </a:prstTxWarp>
          </a:bodyPr>
          <a:lstStyle/>
          <a:p>
            <a:pPr algn="ctr"/>
            <a:r>
              <a:rPr lang="en-US" sz="1800" kern="10" smtClean="0">
                <a:ln w="9525">
                  <a:solidFill>
                    <a:srgbClr val="000000"/>
                  </a:solidFill>
                  <a:round/>
                  <a:headEnd/>
                  <a:tailEnd/>
                </a:ln>
                <a:solidFill>
                  <a:srgbClr val="FFFFFF"/>
                </a:solidFill>
                <a:latin typeface="Arial Black"/>
                <a:cs typeface="Arial" charset="0"/>
              </a:rPr>
              <a:t>Let's notice . . .</a:t>
            </a:r>
          </a:p>
        </p:txBody>
      </p:sp>
      <p:pic>
        <p:nvPicPr>
          <p:cNvPr id="8" name="Picture 5" descr="fancy_red_lg_clr"/>
          <p:cNvPicPr>
            <a:picLocks noChangeAspect="1" noChangeArrowheads="1" noCrop="1"/>
          </p:cNvPicPr>
          <p:nvPr/>
        </p:nvPicPr>
        <p:blipFill>
          <a:blip r:embed="rId3" cstate="print"/>
          <a:srcRect/>
          <a:stretch>
            <a:fillRect/>
          </a:stretch>
        </p:blipFill>
        <p:spPr bwMode="auto">
          <a:xfrm>
            <a:off x="4362450" y="3101945"/>
            <a:ext cx="209550" cy="227636"/>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51911"/>
                                        </p:tgtEl>
                                        <p:attrNameLst>
                                          <p:attrName>style.visibility</p:attrName>
                                        </p:attrNameLst>
                                      </p:cBhvr>
                                      <p:to>
                                        <p:strVal val="visible"/>
                                      </p:to>
                                    </p:set>
                                    <p:anim calcmode="lin" valueType="num">
                                      <p:cBhvr>
                                        <p:cTn id="7" dur="1000" fill="hold"/>
                                        <p:tgtEl>
                                          <p:spTgt spid="251911"/>
                                        </p:tgtEl>
                                        <p:attrNameLst>
                                          <p:attrName>ppt_w</p:attrName>
                                        </p:attrNameLst>
                                      </p:cBhvr>
                                      <p:tavLst>
                                        <p:tav tm="0">
                                          <p:val>
                                            <p:strVal val="#ppt_w+.3"/>
                                          </p:val>
                                        </p:tav>
                                        <p:tav tm="100000">
                                          <p:val>
                                            <p:strVal val="#ppt_w"/>
                                          </p:val>
                                        </p:tav>
                                      </p:tavLst>
                                    </p:anim>
                                    <p:anim calcmode="lin" valueType="num">
                                      <p:cBhvr>
                                        <p:cTn id="8" dur="1000" fill="hold"/>
                                        <p:tgtEl>
                                          <p:spTgt spid="251911"/>
                                        </p:tgtEl>
                                        <p:attrNameLst>
                                          <p:attrName>ppt_h</p:attrName>
                                        </p:attrNameLst>
                                      </p:cBhvr>
                                      <p:tavLst>
                                        <p:tav tm="0">
                                          <p:val>
                                            <p:strVal val="#ppt_h"/>
                                          </p:val>
                                        </p:tav>
                                        <p:tav tm="100000">
                                          <p:val>
                                            <p:strVal val="#ppt_h"/>
                                          </p:val>
                                        </p:tav>
                                      </p:tavLst>
                                    </p:anim>
                                    <p:animEffect transition="in" filter="fade">
                                      <p:cBhvr>
                                        <p:cTn id="9" dur="1000"/>
                                        <p:tgtEl>
                                          <p:spTgt spid="2519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4" name="flashing red.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1828800" y="1981200"/>
            <a:ext cx="4800600" cy="3600450"/>
          </a:xfrm>
          <a:prstGeom prst="rect">
            <a:avLst/>
          </a:prstGeom>
          <a:noFill/>
          <a:extLst>
            <a:ext uri="{909E8E84-426E-40DD-AFC4-6F175D3DCCD1}">
              <a14:hiddenFill xmlns:a14="http://schemas.microsoft.com/office/drawing/2010/main">
                <a:solidFill>
                  <a:srgbClr val="FFFFFF"/>
                </a:solidFill>
              </a14:hiddenFill>
            </a:ext>
          </a:extLst>
        </p:spPr>
      </p:pic>
      <p:sp>
        <p:nvSpPr>
          <p:cNvPr id="252935" name="WordArt 7"/>
          <p:cNvSpPr>
            <a:spLocks noChangeArrowheads="1" noChangeShapeType="1" noTextEdit="1"/>
          </p:cNvSpPr>
          <p:nvPr/>
        </p:nvSpPr>
        <p:spPr bwMode="auto">
          <a:xfrm>
            <a:off x="3276600" y="6019800"/>
            <a:ext cx="3162300" cy="3143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800" kern="10">
                <a:ln w="9525">
                  <a:solidFill>
                    <a:srgbClr val="000000"/>
                  </a:solidFill>
                  <a:round/>
                  <a:headEnd/>
                  <a:tailEnd/>
                </a:ln>
                <a:solidFill>
                  <a:srgbClr val="FFFFFF"/>
                </a:solidFill>
                <a:latin typeface="Arial Black"/>
              </a:rPr>
              <a:t>Light just turned green</a:t>
            </a:r>
          </a:p>
        </p:txBody>
      </p:sp>
      <p:sp>
        <p:nvSpPr>
          <p:cNvPr id="252936" name="Rectangle 8"/>
          <p:cNvSpPr>
            <a:spLocks noChangeArrowheads="1"/>
          </p:cNvSpPr>
          <p:nvPr/>
        </p:nvSpPr>
        <p:spPr bwMode="auto">
          <a:xfrm>
            <a:off x="1447800" y="304800"/>
            <a:ext cx="5791200" cy="13716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b="1"/>
              <a:t>Also, sometimes they are mounted</a:t>
            </a:r>
          </a:p>
          <a:p>
            <a:pPr algn="ctr"/>
            <a:r>
              <a:rPr lang="en-US" b="1"/>
              <a:t> on higher speed roads.</a:t>
            </a:r>
          </a:p>
        </p:txBody>
      </p:sp>
      <p:sp>
        <p:nvSpPr>
          <p:cNvPr id="252937" name="WordArt 9"/>
          <p:cNvSpPr>
            <a:spLocks noChangeArrowheads="1" noChangeShapeType="1" noTextEdit="1"/>
          </p:cNvSpPr>
          <p:nvPr/>
        </p:nvSpPr>
        <p:spPr bwMode="auto">
          <a:xfrm>
            <a:off x="381000" y="5791200"/>
            <a:ext cx="1943100" cy="314325"/>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1800" kern="10">
                <a:ln w="9525">
                  <a:solidFill>
                    <a:srgbClr val="000000"/>
                  </a:solidFill>
                  <a:round/>
                  <a:headEnd/>
                  <a:tailEnd/>
                </a:ln>
                <a:solidFill>
                  <a:srgbClr val="FFFFFF"/>
                </a:solidFill>
                <a:latin typeface="Arial Black"/>
              </a:rPr>
              <a:t>Let's notice . .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368" fill="hold"/>
                                        <p:tgtEl>
                                          <p:spTgt spid="252934"/>
                                        </p:tgtEl>
                                      </p:cBhvr>
                                    </p:cmd>
                                  </p:childTnLst>
                                </p:cTn>
                              </p:par>
                              <p:par>
                                <p:cTn id="7" presetID="22" presetClass="entr" presetSubtype="4" fill="hold" grpId="0" nodeType="withEffect">
                                  <p:stCondLst>
                                    <p:cond delay="14000"/>
                                  </p:stCondLst>
                                  <p:childTnLst>
                                    <p:set>
                                      <p:cBhvr>
                                        <p:cTn id="8" dur="1" fill="hold">
                                          <p:stCondLst>
                                            <p:cond delay="0"/>
                                          </p:stCondLst>
                                        </p:cTn>
                                        <p:tgtEl>
                                          <p:spTgt spid="252935"/>
                                        </p:tgtEl>
                                        <p:attrNameLst>
                                          <p:attrName>style.visibility</p:attrName>
                                        </p:attrNameLst>
                                      </p:cBhvr>
                                      <p:to>
                                        <p:strVal val="visible"/>
                                      </p:to>
                                    </p:set>
                                    <p:animEffect transition="in" filter="wipe(down)">
                                      <p:cBhvr>
                                        <p:cTn id="9" dur="500"/>
                                        <p:tgtEl>
                                          <p:spTgt spid="25293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52934"/>
                </p:tgtEl>
              </p:cMediaNode>
            </p:video>
            <p:seq concurrent="1" nextAc="seek">
              <p:cTn id="11" restart="whenNotActive" fill="hold" evtFilter="cancelBubble" nodeType="interactiveSeq">
                <p:stCondLst>
                  <p:cond evt="onClick" delay="0">
                    <p:tgtEl>
                      <p:spTgt spid="25293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52934"/>
                                        </p:tgtEl>
                                      </p:cBhvr>
                                    </p:cmd>
                                  </p:childTnLst>
                                </p:cTn>
                              </p:par>
                            </p:childTnLst>
                          </p:cTn>
                        </p:par>
                      </p:childTnLst>
                    </p:cTn>
                  </p:par>
                </p:childTnLst>
              </p:cTn>
              <p:nextCondLst>
                <p:cond evt="onClick" delay="0">
                  <p:tgtEl>
                    <p:spTgt spid="252934"/>
                  </p:tgtEl>
                </p:cond>
              </p:nextCondLst>
            </p:seq>
          </p:childTnLst>
        </p:cTn>
      </p:par>
    </p:tnLst>
    <p:bldLst>
      <p:bldP spid="2529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609600"/>
            <a:ext cx="7286625" cy="609600"/>
          </a:xfrm>
        </p:spPr>
        <p:txBody>
          <a:bodyPr/>
          <a:lstStyle/>
          <a:p>
            <a:pPr eaLnBrk="1" hangingPunct="1"/>
            <a:r>
              <a:rPr lang="en-US" sz="3200" b="1" smtClean="0"/>
              <a:t>Signs, Signals and Road Markings</a:t>
            </a:r>
          </a:p>
        </p:txBody>
      </p:sp>
      <p:sp>
        <p:nvSpPr>
          <p:cNvPr id="50179" name="Rectangle 3"/>
          <p:cNvSpPr>
            <a:spLocks noGrp="1" noChangeArrowheads="1"/>
          </p:cNvSpPr>
          <p:nvPr>
            <p:ph type="body" sz="half" idx="1"/>
          </p:nvPr>
        </p:nvSpPr>
        <p:spPr>
          <a:xfrm>
            <a:off x="928688" y="1828800"/>
            <a:ext cx="8215312" cy="533400"/>
          </a:xfrm>
          <a:effectLst>
            <a:outerShdw dist="25400" algn="ctr" rotWithShape="0">
              <a:schemeClr val="tx1"/>
            </a:outerShdw>
          </a:effectLst>
        </p:spPr>
        <p:txBody>
          <a:bodyPr/>
          <a:lstStyle/>
          <a:p>
            <a:pPr eaLnBrk="1" hangingPunct="1">
              <a:buFontTx/>
              <a:buNone/>
            </a:pPr>
            <a:r>
              <a:rPr lang="en-US" sz="2400" b="1" smtClean="0">
                <a:solidFill>
                  <a:schemeClr val="accent2"/>
                </a:solidFill>
              </a:rPr>
              <a:t>Other lights: </a:t>
            </a:r>
            <a:r>
              <a:rPr lang="en-US" sz="2400" b="1" smtClean="0">
                <a:solidFill>
                  <a:srgbClr val="FFFF00"/>
                </a:solidFill>
              </a:rPr>
              <a:t>flashing yellow</a:t>
            </a:r>
          </a:p>
        </p:txBody>
      </p:sp>
      <p:sp>
        <p:nvSpPr>
          <p:cNvPr id="128004" name="Rectangle 4"/>
          <p:cNvSpPr>
            <a:spLocks noChangeArrowheads="1"/>
          </p:cNvSpPr>
          <p:nvPr/>
        </p:nvSpPr>
        <p:spPr bwMode="auto">
          <a:xfrm>
            <a:off x="3429000" y="2667000"/>
            <a:ext cx="4572000" cy="3276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3333CC"/>
                </a:solidFill>
                <a:cs typeface="Arial" charset="0"/>
              </a:rPr>
              <a:t>Flashing yellow lights</a:t>
            </a:r>
            <a:r>
              <a:rPr lang="en-US" b="1" smtClean="0">
                <a:solidFill>
                  <a:srgbClr val="000000"/>
                </a:solidFill>
                <a:cs typeface="Arial" charset="0"/>
              </a:rPr>
              <a:t> that are not traffic signals are sometimes used to warn you of an upcoming signal light, pedestrian crossing, school zone, construction zone, or sharp turns ahead.</a:t>
            </a:r>
          </a:p>
        </p:txBody>
      </p:sp>
      <p:pic>
        <p:nvPicPr>
          <p:cNvPr id="50181" name="Picture 6"/>
          <p:cNvPicPr>
            <a:picLocks noChangeAspect="1" noChangeArrowheads="1"/>
          </p:cNvPicPr>
          <p:nvPr/>
        </p:nvPicPr>
        <p:blipFill>
          <a:blip r:embed="rId2" cstate="print"/>
          <a:srcRect/>
          <a:stretch>
            <a:fillRect/>
          </a:stretch>
        </p:blipFill>
        <p:spPr bwMode="auto">
          <a:xfrm>
            <a:off x="457200" y="2743200"/>
            <a:ext cx="2143125" cy="2286000"/>
          </a:xfrm>
          <a:prstGeom prst="rect">
            <a:avLst/>
          </a:prstGeom>
          <a:noFill/>
          <a:ln w="9525">
            <a:noFill/>
            <a:miter lim="800000"/>
            <a:headEnd/>
            <a:tailEnd/>
          </a:ln>
          <a:effectLst/>
        </p:spPr>
      </p:pic>
      <p:sp>
        <p:nvSpPr>
          <p:cNvPr id="50182" name="Rectangle 7"/>
          <p:cNvSpPr>
            <a:spLocks noChangeArrowheads="1"/>
          </p:cNvSpPr>
          <p:nvPr/>
        </p:nvSpPr>
        <p:spPr bwMode="auto">
          <a:xfrm>
            <a:off x="609600" y="3048000"/>
            <a:ext cx="1928813" cy="16764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50183" name="AutoShape 8"/>
          <p:cNvSpPr>
            <a:spLocks noChangeArrowheads="1"/>
          </p:cNvSpPr>
          <p:nvPr/>
        </p:nvSpPr>
        <p:spPr bwMode="auto">
          <a:xfrm>
            <a:off x="609600" y="3048000"/>
            <a:ext cx="1928813" cy="1676400"/>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animEffect transition="in" filter="strips(downRight)">
                                      <p:cBhvr>
                                        <p:cTn id="7" dur="500"/>
                                        <p:tgtEl>
                                          <p:spTgt spid="1280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1000403"/>
          <p:cNvPicPr>
            <a:picLocks noChangeAspect="1" noChangeArrowheads="1"/>
          </p:cNvPicPr>
          <p:nvPr/>
        </p:nvPicPr>
        <p:blipFill>
          <a:blip r:embed="rId2" cstate="print">
            <a:lum bright="18000" contrast="12000"/>
          </a:blip>
          <a:srcRect/>
          <a:stretch>
            <a:fillRect/>
          </a:stretch>
        </p:blipFill>
        <p:spPr bwMode="auto">
          <a:xfrm>
            <a:off x="0" y="0"/>
            <a:ext cx="9144000" cy="6858000"/>
          </a:xfrm>
          <a:prstGeom prst="rect">
            <a:avLst/>
          </a:prstGeom>
          <a:noFill/>
          <a:ln w="9525">
            <a:noFill/>
            <a:miter lim="800000"/>
            <a:headEnd/>
            <a:tailEnd/>
          </a:ln>
        </p:spPr>
      </p:pic>
      <p:sp>
        <p:nvSpPr>
          <p:cNvPr id="51203" name="Rectangle 3"/>
          <p:cNvSpPr>
            <a:spLocks noGrp="1" noChangeArrowheads="1"/>
          </p:cNvSpPr>
          <p:nvPr>
            <p:ph type="body" idx="1"/>
          </p:nvPr>
        </p:nvSpPr>
        <p:spPr>
          <a:xfrm>
            <a:off x="0" y="5486400"/>
            <a:ext cx="9144000" cy="1371600"/>
          </a:xfrm>
          <a:solidFill>
            <a:schemeClr val="tx1"/>
          </a:solidFill>
        </p:spPr>
        <p:txBody>
          <a:bodyPr/>
          <a:lstStyle/>
          <a:p>
            <a:pPr eaLnBrk="1" hangingPunct="1">
              <a:buFontTx/>
              <a:buNone/>
            </a:pPr>
            <a:r>
              <a:rPr lang="en-US" sz="2800" b="1" smtClean="0">
                <a:solidFill>
                  <a:srgbClr val="00FFFF"/>
                </a:solidFill>
              </a:rPr>
              <a:t>   </a:t>
            </a:r>
            <a:r>
              <a:rPr lang="en-US" sz="2800" b="1" i="1" smtClean="0">
                <a:solidFill>
                  <a:srgbClr val="00FFFF"/>
                </a:solidFill>
              </a:rPr>
              <a:t>Why</a:t>
            </a:r>
            <a:r>
              <a:rPr lang="en-US" sz="2800" b="1" smtClean="0">
                <a:solidFill>
                  <a:srgbClr val="00FFFF"/>
                </a:solidFill>
              </a:rPr>
              <a:t> do you think a flashing yellow light is attached to this sign?</a:t>
            </a:r>
          </a:p>
        </p:txBody>
      </p:sp>
      <p:sp>
        <p:nvSpPr>
          <p:cNvPr id="243716" name="WordArt 4"/>
          <p:cNvSpPr>
            <a:spLocks noChangeArrowheads="1" noChangeShapeType="1" noTextEdit="1"/>
          </p:cNvSpPr>
          <p:nvPr/>
        </p:nvSpPr>
        <p:spPr bwMode="auto">
          <a:xfrm>
            <a:off x="4343400" y="6096000"/>
            <a:ext cx="4419600" cy="3810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66FF33"/>
                </a:solidFill>
                <a:latin typeface="Arial Black"/>
                <a:cs typeface="Arial" charset="0"/>
              </a:rPr>
              <a:t>The signal is not yet visible. </a:t>
            </a:r>
          </a:p>
        </p:txBody>
      </p:sp>
      <p:pic>
        <p:nvPicPr>
          <p:cNvPr id="51205" name="Picture 5" descr="Light_pearl"/>
          <p:cNvPicPr>
            <a:picLocks noChangeAspect="1" noChangeArrowheads="1" noCrop="1"/>
          </p:cNvPicPr>
          <p:nvPr/>
        </p:nvPicPr>
        <p:blipFill>
          <a:blip r:embed="rId3" cstate="print"/>
          <a:srcRect/>
          <a:stretch>
            <a:fillRect/>
          </a:stretch>
        </p:blipFill>
        <p:spPr bwMode="auto">
          <a:xfrm>
            <a:off x="6667686" y="2286000"/>
            <a:ext cx="266700" cy="2667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3716"/>
                                        </p:tgtEl>
                                        <p:attrNameLst>
                                          <p:attrName>style.visibility</p:attrName>
                                        </p:attrNameLst>
                                      </p:cBhvr>
                                      <p:to>
                                        <p:strVal val="visible"/>
                                      </p:to>
                                    </p:set>
                                    <p:animEffect transition="in" filter="checkerboard(across)">
                                      <p:cBhvr>
                                        <p:cTn id="7" dur="5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7171"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position of lights and sequence</a:t>
            </a:r>
          </a:p>
        </p:txBody>
      </p:sp>
      <p:sp>
        <p:nvSpPr>
          <p:cNvPr id="3077" name="Rectangle 5"/>
          <p:cNvSpPr>
            <a:spLocks noChangeArrowheads="1"/>
          </p:cNvSpPr>
          <p:nvPr/>
        </p:nvSpPr>
        <p:spPr bwMode="auto">
          <a:xfrm>
            <a:off x="2971800" y="2209800"/>
            <a:ext cx="4876800" cy="4114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The most common type of traffic light has three lenses. Red is on the top, yellow in the middle, and green on  the bottom. </a:t>
            </a:r>
            <a:r>
              <a:rPr lang="en-US" b="1" smtClean="0">
                <a:solidFill>
                  <a:srgbClr val="3333CC"/>
                </a:solidFill>
                <a:cs typeface="Arial" charset="0"/>
              </a:rPr>
              <a:t>The lighting sequence is: green to yellow, yellow to red and red to green. The duration of each will depend upon the intersection.</a:t>
            </a:r>
          </a:p>
        </p:txBody>
      </p:sp>
      <p:pic>
        <p:nvPicPr>
          <p:cNvPr id="7173" name="Picture 9"/>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3082" name="Rectangle 10"/>
          <p:cNvSpPr>
            <a:spLocks noChangeArrowheads="1"/>
          </p:cNvSpPr>
          <p:nvPr/>
        </p:nvSpPr>
        <p:spPr bwMode="auto">
          <a:xfrm>
            <a:off x="381000" y="1600200"/>
            <a:ext cx="8763000" cy="533400"/>
          </a:xfrm>
          <a:prstGeom prst="rect">
            <a:avLst/>
          </a:prstGeom>
          <a:noFill/>
          <a:ln w="9525">
            <a:noFill/>
            <a:miter lim="800000"/>
            <a:headEnd/>
            <a:tailEnd/>
          </a:ln>
          <a:effectLst/>
        </p:spPr>
        <p:txBody>
          <a:bodyPr/>
          <a:lstStyle/>
          <a:p>
            <a:pPr marL="342900" indent="-342900">
              <a:spcBef>
                <a:spcPct val="20000"/>
              </a:spcBef>
            </a:pPr>
            <a:r>
              <a:rPr lang="en-US" b="1" smtClean="0">
                <a:solidFill>
                  <a:srgbClr val="CC0000"/>
                </a:solidFill>
                <a:cs typeface="Arial" charset="0"/>
              </a:rPr>
              <a:t>Traffic lights: position of lights and sequence</a:t>
            </a:r>
          </a:p>
        </p:txBody>
      </p:sp>
      <p:sp>
        <p:nvSpPr>
          <p:cNvPr id="3083" name="Rectangle 11"/>
          <p:cNvSpPr>
            <a:spLocks noChangeArrowheads="1"/>
          </p:cNvSpPr>
          <p:nvPr/>
        </p:nvSpPr>
        <p:spPr bwMode="auto">
          <a:xfrm>
            <a:off x="381000" y="1600200"/>
            <a:ext cx="8763000" cy="533400"/>
          </a:xfrm>
          <a:prstGeom prst="rect">
            <a:avLst/>
          </a:prstGeom>
          <a:noFill/>
          <a:ln w="9525">
            <a:noFill/>
            <a:miter lim="800000"/>
            <a:headEnd/>
            <a:tailEnd/>
          </a:ln>
          <a:effectLst/>
        </p:spPr>
        <p:txBody>
          <a:bodyPr/>
          <a:lstStyle/>
          <a:p>
            <a:pPr marL="342900" indent="-342900">
              <a:spcBef>
                <a:spcPct val="20000"/>
              </a:spcBef>
            </a:pPr>
            <a:r>
              <a:rPr lang="en-US" b="1" smtClean="0">
                <a:solidFill>
                  <a:srgbClr val="3333CC"/>
                </a:solidFill>
                <a:cs typeface="Arial" charset="0"/>
              </a:rPr>
              <a:t>Traffic lights: position of lights and sequence</a:t>
            </a:r>
          </a:p>
        </p:txBody>
      </p:sp>
      <p:sp>
        <p:nvSpPr>
          <p:cNvPr id="3087" name="WordArt 15"/>
          <p:cNvSpPr>
            <a:spLocks noChangeArrowheads="1" noChangeShapeType="1" noTextEdit="1"/>
          </p:cNvSpPr>
          <p:nvPr/>
        </p:nvSpPr>
        <p:spPr bwMode="auto">
          <a:xfrm>
            <a:off x="1219200" y="5486400"/>
            <a:ext cx="3148013" cy="885825"/>
          </a:xfrm>
          <a:prstGeom prst="rect">
            <a:avLst/>
          </a:prstGeom>
        </p:spPr>
        <p:txBody>
          <a:bodyPr wrap="none" fromWordArt="1">
            <a:prstTxWarp prst="textWave1">
              <a:avLst>
                <a:gd name="adj1" fmla="val 13005"/>
                <a:gd name="adj2" fmla="val 0"/>
              </a:avLst>
            </a:prstTxWarp>
          </a:bodyPr>
          <a:lstStyle/>
          <a:p>
            <a:pPr algn="ctr"/>
            <a:r>
              <a:rPr lang="en-US" sz="3600" kern="10" smtClean="0">
                <a:ln w="9525">
                  <a:noFill/>
                  <a:round/>
                  <a:headEnd/>
                  <a:tailEnd/>
                </a:ln>
                <a:gradFill rotWithShape="1">
                  <a:gsLst>
                    <a:gs pos="0">
                      <a:srgbClr val="9999FF"/>
                    </a:gs>
                    <a:gs pos="100000">
                      <a:srgbClr val="009999"/>
                    </a:gs>
                  </a:gsLst>
                  <a:lin ang="5400000" scaled="1"/>
                </a:gradFill>
                <a:effectLst>
                  <a:outerShdw dist="53882" dir="2700000" algn="ctr" rotWithShape="0">
                    <a:srgbClr val="000000">
                      <a:alpha val="79999"/>
                    </a:srgbClr>
                  </a:outerShdw>
                </a:effectLst>
                <a:latin typeface="Arial Black"/>
                <a:cs typeface="Arial" charset="0"/>
              </a:rPr>
              <a:t>However . .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082"/>
                                        </p:tgtEl>
                                        <p:attrNameLst>
                                          <p:attrName>style.visibility</p:attrName>
                                        </p:attrNameLst>
                                      </p:cBhvr>
                                      <p:to>
                                        <p:strVal val="visible"/>
                                      </p:to>
                                    </p:set>
                                    <p:animEffect transition="in" filter="wipe(left)">
                                      <p:cBhvr>
                                        <p:cTn id="7" dur="500"/>
                                        <p:tgtEl>
                                          <p:spTgt spid="3082"/>
                                        </p:tgtEl>
                                      </p:cBhvr>
                                    </p:animEffect>
                                  </p:childTnLst>
                                </p:cTn>
                              </p:par>
                            </p:childTnLst>
                          </p:cTn>
                        </p:par>
                        <p:par>
                          <p:cTn id="8" fill="hold" nodeType="afterGroup">
                            <p:stCondLst>
                              <p:cond delay="1500"/>
                            </p:stCondLst>
                            <p:childTnLst>
                              <p:par>
                                <p:cTn id="9" presetID="22" presetClass="entr" presetSubtype="2" fill="hold" grpId="0" nodeType="afterEffect">
                                  <p:stCondLst>
                                    <p:cond delay="1000"/>
                                  </p:stCondLst>
                                  <p:childTnLst>
                                    <p:set>
                                      <p:cBhvr>
                                        <p:cTn id="10" dur="1" fill="hold">
                                          <p:stCondLst>
                                            <p:cond delay="0"/>
                                          </p:stCondLst>
                                        </p:cTn>
                                        <p:tgtEl>
                                          <p:spTgt spid="3083"/>
                                        </p:tgtEl>
                                        <p:attrNameLst>
                                          <p:attrName>style.visibility</p:attrName>
                                        </p:attrNameLst>
                                      </p:cBhvr>
                                      <p:to>
                                        <p:strVal val="visible"/>
                                      </p:to>
                                    </p:set>
                                    <p:animEffect transition="in" filter="wipe(right)">
                                      <p:cBhvr>
                                        <p:cTn id="11" dur="500"/>
                                        <p:tgtEl>
                                          <p:spTgt spid="30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3077">
                                            <p:txEl>
                                              <p:pRg st="0" end="0"/>
                                            </p:txEl>
                                          </p:spTgt>
                                        </p:tgtEl>
                                        <p:attrNameLst>
                                          <p:attrName>style.visibility</p:attrName>
                                        </p:attrNameLst>
                                      </p:cBhvr>
                                      <p:to>
                                        <p:strVal val="visible"/>
                                      </p:to>
                                    </p:set>
                                    <p:animEffect transition="in" filter="strips(downRight)">
                                      <p:cBhvr>
                                        <p:cTn id="16" dur="500"/>
                                        <p:tgtEl>
                                          <p:spTgt spid="307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87"/>
                                        </p:tgtEl>
                                        <p:attrNameLst>
                                          <p:attrName>style.visibility</p:attrName>
                                        </p:attrNameLst>
                                      </p:cBhvr>
                                      <p:to>
                                        <p:strVal val="visible"/>
                                      </p:to>
                                    </p:set>
                                    <p:animEffect transition="in" filter="fade">
                                      <p:cBhvr>
                                        <p:cTn id="21" dur="1000"/>
                                        <p:tgtEl>
                                          <p:spTgt spid="3087"/>
                                        </p:tgtEl>
                                      </p:cBhvr>
                                    </p:animEffect>
                                    <p:anim calcmode="lin" valueType="num">
                                      <p:cBhvr>
                                        <p:cTn id="22" dur="1000" fill="hold"/>
                                        <p:tgtEl>
                                          <p:spTgt spid="3087"/>
                                        </p:tgtEl>
                                        <p:attrNameLst>
                                          <p:attrName>ppt_x</p:attrName>
                                        </p:attrNameLst>
                                      </p:cBhvr>
                                      <p:tavLst>
                                        <p:tav tm="0">
                                          <p:val>
                                            <p:strVal val="#ppt_x"/>
                                          </p:val>
                                        </p:tav>
                                        <p:tav tm="100000">
                                          <p:val>
                                            <p:strVal val="#ppt_x"/>
                                          </p:val>
                                        </p:tav>
                                      </p:tavLst>
                                    </p:anim>
                                    <p:anim calcmode="lin" valueType="num">
                                      <p:cBhvr>
                                        <p:cTn id="23" dur="1000" fill="hold"/>
                                        <p:tgtEl>
                                          <p:spTgt spid="30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build="p" autoUpdateAnimBg="0"/>
      <p:bldP spid="3082" grpId="0"/>
      <p:bldP spid="3083" grpId="0"/>
      <p:bldP spid="308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1020172"/>
          <p:cNvPicPr>
            <a:picLocks noChangeAspect="1" noChangeArrowheads="1"/>
          </p:cNvPicPr>
          <p:nvPr/>
        </p:nvPicPr>
        <p:blipFill>
          <a:blip r:embed="rId2" cstate="print">
            <a:lum bright="-12000"/>
          </a:blip>
          <a:srcRect/>
          <a:stretch>
            <a:fillRect/>
          </a:stretch>
        </p:blipFill>
        <p:spPr bwMode="auto">
          <a:xfrm>
            <a:off x="0" y="0"/>
            <a:ext cx="9144000" cy="6391275"/>
          </a:xfrm>
          <a:prstGeom prst="rect">
            <a:avLst/>
          </a:prstGeom>
          <a:noFill/>
          <a:ln w="9525">
            <a:noFill/>
            <a:miter lim="800000"/>
            <a:headEnd/>
            <a:tailEnd/>
          </a:ln>
        </p:spPr>
      </p:pic>
      <p:sp>
        <p:nvSpPr>
          <p:cNvPr id="52227" name="Rectangle 3"/>
          <p:cNvSpPr>
            <a:spLocks noChangeArrowheads="1"/>
          </p:cNvSpPr>
          <p:nvPr/>
        </p:nvSpPr>
        <p:spPr bwMode="auto">
          <a:xfrm>
            <a:off x="0" y="5486400"/>
            <a:ext cx="9144000" cy="1371600"/>
          </a:xfrm>
          <a:prstGeom prst="rect">
            <a:avLst/>
          </a:prstGeom>
          <a:solidFill>
            <a:schemeClr val="tx1"/>
          </a:solidFill>
          <a:ln w="9525">
            <a:noFill/>
            <a:miter lim="800000"/>
            <a:headEnd/>
            <a:tailEnd/>
          </a:ln>
          <a:effectLst/>
        </p:spPr>
        <p:txBody>
          <a:bodyPr/>
          <a:lstStyle/>
          <a:p>
            <a:pPr marL="342900" indent="-342900">
              <a:spcBef>
                <a:spcPct val="20000"/>
              </a:spcBef>
            </a:pPr>
            <a:r>
              <a:rPr lang="en-US" sz="2800" b="1" smtClean="0">
                <a:solidFill>
                  <a:srgbClr val="00FFFF"/>
                </a:solidFill>
                <a:cs typeface="Arial" charset="0"/>
              </a:rPr>
              <a:t>    Why would slowing down now be a                             good decision?</a:t>
            </a:r>
          </a:p>
        </p:txBody>
      </p:sp>
      <p:sp>
        <p:nvSpPr>
          <p:cNvPr id="244740" name="WordArt 4"/>
          <p:cNvSpPr>
            <a:spLocks noChangeArrowheads="1" noChangeShapeType="1" noTextEdit="1"/>
          </p:cNvSpPr>
          <p:nvPr/>
        </p:nvSpPr>
        <p:spPr bwMode="auto">
          <a:xfrm>
            <a:off x="3352800" y="6096000"/>
            <a:ext cx="5410200" cy="4572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66FF33"/>
                </a:solidFill>
                <a:latin typeface="Arial Black"/>
                <a:cs typeface="Arial" charset="0"/>
              </a:rPr>
              <a:t>Stopping distance increases on wet pavement</a:t>
            </a:r>
          </a:p>
        </p:txBody>
      </p:sp>
      <p:pic>
        <p:nvPicPr>
          <p:cNvPr id="52229" name="Picture 5" descr="Light_pearl"/>
          <p:cNvPicPr>
            <a:picLocks noChangeAspect="1" noChangeArrowheads="1" noCrop="1"/>
          </p:cNvPicPr>
          <p:nvPr/>
        </p:nvPicPr>
        <p:blipFill>
          <a:blip r:embed="rId3" cstate="print"/>
          <a:srcRect/>
          <a:stretch>
            <a:fillRect/>
          </a:stretch>
        </p:blipFill>
        <p:spPr bwMode="auto">
          <a:xfrm>
            <a:off x="6248400" y="1524000"/>
            <a:ext cx="266700" cy="266700"/>
          </a:xfrm>
          <a:prstGeom prst="rect">
            <a:avLst/>
          </a:prstGeom>
          <a:noFill/>
          <a:ln w="9525">
            <a:noFill/>
            <a:miter lim="800000"/>
            <a:headEnd/>
            <a:tailEnd/>
          </a:ln>
        </p:spPr>
      </p:pic>
      <p:pic>
        <p:nvPicPr>
          <p:cNvPr id="52230" name="Picture 6" descr="Light_pearl"/>
          <p:cNvPicPr>
            <a:picLocks noChangeAspect="1" noChangeArrowheads="1" noCrop="1"/>
          </p:cNvPicPr>
          <p:nvPr/>
        </p:nvPicPr>
        <p:blipFill>
          <a:blip r:embed="rId3" cstate="print"/>
          <a:srcRect/>
          <a:stretch>
            <a:fillRect/>
          </a:stretch>
        </p:blipFill>
        <p:spPr bwMode="auto">
          <a:xfrm>
            <a:off x="7010400" y="1524000"/>
            <a:ext cx="266700" cy="2667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checkerboard(across)">
                                      <p:cBhvr>
                                        <p:cTn id="7"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0"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50" name="Picture 2" descr="DSCF0677"/>
          <p:cNvPicPr>
            <a:picLocks noChangeAspect="1" noChangeArrowheads="1"/>
          </p:cNvPicPr>
          <p:nvPr/>
        </p:nvPicPr>
        <p:blipFill>
          <a:blip r:embed="rId2" cstate="print">
            <a:lum contrast="-12000"/>
          </a:blip>
          <a:srcRect/>
          <a:stretch>
            <a:fillRect/>
          </a:stretch>
        </p:blipFill>
        <p:spPr bwMode="auto">
          <a:xfrm>
            <a:off x="0" y="0"/>
            <a:ext cx="9144000" cy="5334000"/>
          </a:xfrm>
          <a:prstGeom prst="rect">
            <a:avLst/>
          </a:prstGeom>
          <a:noFill/>
          <a:ln w="9525">
            <a:noFill/>
            <a:miter lim="800000"/>
            <a:headEnd/>
            <a:tailEnd/>
          </a:ln>
        </p:spPr>
      </p:pic>
      <p:sp>
        <p:nvSpPr>
          <p:cNvPr id="53251" name="Rectangle 3"/>
          <p:cNvSpPr>
            <a:spLocks noGrp="1" noChangeArrowheads="1"/>
          </p:cNvSpPr>
          <p:nvPr>
            <p:ph type="title"/>
          </p:nvPr>
        </p:nvSpPr>
        <p:spPr>
          <a:xfrm>
            <a:off x="0" y="5257800"/>
            <a:ext cx="9144000" cy="990600"/>
          </a:xfrm>
          <a:solidFill>
            <a:schemeClr val="tx1"/>
          </a:solidFill>
        </p:spPr>
        <p:txBody>
          <a:bodyPr/>
          <a:lstStyle/>
          <a:p>
            <a:pPr eaLnBrk="1" hangingPunct="1">
              <a:lnSpc>
                <a:spcPct val="90000"/>
              </a:lnSpc>
            </a:pPr>
            <a:r>
              <a:rPr lang="en-US" sz="2800" b="1" smtClean="0">
                <a:solidFill>
                  <a:srgbClr val="00FFFF"/>
                </a:solidFill>
              </a:rPr>
              <a:t>Why are the yellow lights flashing here?</a:t>
            </a:r>
            <a:endParaRPr lang="en-US" sz="2800" b="1" i="1" smtClean="0">
              <a:solidFill>
                <a:srgbClr val="00FFFF"/>
              </a:solidFill>
            </a:endParaRPr>
          </a:p>
        </p:txBody>
      </p:sp>
      <p:sp>
        <p:nvSpPr>
          <p:cNvPr id="53252" name="Rectangle 4"/>
          <p:cNvSpPr>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anchor="ctr"/>
          <a:lstStyle/>
          <a:p>
            <a:pPr algn="ctr">
              <a:lnSpc>
                <a:spcPct val="90000"/>
              </a:lnSpc>
            </a:pPr>
            <a:endParaRPr lang="en-US" sz="2800" b="1" i="1" smtClean="0">
              <a:solidFill>
                <a:srgbClr val="FFFFFF"/>
              </a:solidFill>
              <a:cs typeface="Arial" charset="0"/>
            </a:endParaRPr>
          </a:p>
        </p:txBody>
      </p:sp>
      <p:sp>
        <p:nvSpPr>
          <p:cNvPr id="242693" name="Rectangle 5"/>
          <p:cNvSpPr>
            <a:spLocks noChangeArrowheads="1"/>
          </p:cNvSpPr>
          <p:nvPr/>
        </p:nvSpPr>
        <p:spPr bwMode="auto">
          <a:xfrm>
            <a:off x="0" y="6096000"/>
            <a:ext cx="9144000" cy="762000"/>
          </a:xfrm>
          <a:prstGeom prst="rect">
            <a:avLst/>
          </a:prstGeom>
          <a:solidFill>
            <a:schemeClr val="tx1"/>
          </a:solidFill>
          <a:ln w="9525">
            <a:noFill/>
            <a:miter lim="800000"/>
            <a:headEnd/>
            <a:tailEnd/>
          </a:ln>
          <a:effectLst/>
        </p:spPr>
        <p:txBody>
          <a:bodyPr anchor="ctr"/>
          <a:lstStyle/>
          <a:p>
            <a:pPr algn="ctr">
              <a:lnSpc>
                <a:spcPct val="90000"/>
              </a:lnSpc>
            </a:pPr>
            <a:r>
              <a:rPr lang="en-US" sz="2800" b="1" smtClean="0">
                <a:solidFill>
                  <a:srgbClr val="FFFFFF"/>
                </a:solidFill>
                <a:cs typeface="Arial" charset="0"/>
              </a:rPr>
              <a:t>Sharp turn ahead – they want your attention!</a:t>
            </a:r>
            <a:endParaRPr lang="en-US" sz="2800" b="1" i="1" smtClean="0">
              <a:solidFill>
                <a:srgbClr val="FFFFFF"/>
              </a:solidFill>
              <a:cs typeface="Arial" charset="0"/>
            </a:endParaRPr>
          </a:p>
        </p:txBody>
      </p:sp>
      <p:pic>
        <p:nvPicPr>
          <p:cNvPr id="53254" name="Picture 7" descr="Light_pearl"/>
          <p:cNvPicPr>
            <a:picLocks noChangeAspect="1" noChangeArrowheads="1" noCrop="1"/>
          </p:cNvPicPr>
          <p:nvPr/>
        </p:nvPicPr>
        <p:blipFill>
          <a:blip r:embed="rId3" cstate="print"/>
          <a:srcRect/>
          <a:stretch>
            <a:fillRect/>
          </a:stretch>
        </p:blipFill>
        <p:spPr bwMode="auto">
          <a:xfrm>
            <a:off x="4495800" y="1219200"/>
            <a:ext cx="266700" cy="266700"/>
          </a:xfrm>
          <a:prstGeom prst="rect">
            <a:avLst/>
          </a:prstGeom>
          <a:noFill/>
          <a:ln w="9525">
            <a:noFill/>
            <a:miter lim="800000"/>
            <a:headEnd/>
            <a:tailEnd/>
          </a:ln>
        </p:spPr>
      </p:pic>
      <p:sp>
        <p:nvSpPr>
          <p:cNvPr id="53255" name="Rectangle 8"/>
          <p:cNvSpPr>
            <a:spLocks noChangeArrowheads="1"/>
          </p:cNvSpPr>
          <p:nvPr/>
        </p:nvSpPr>
        <p:spPr bwMode="auto">
          <a:xfrm>
            <a:off x="4495800" y="1219200"/>
            <a:ext cx="228600" cy="228600"/>
          </a:xfrm>
          <a:prstGeom prst="rect">
            <a:avLst/>
          </a:prstGeom>
          <a:noFill/>
          <a:ln w="38100">
            <a:solidFill>
              <a:srgbClr val="4D4D4D"/>
            </a:solidFill>
            <a:miter lim="800000"/>
            <a:headEnd/>
            <a:tailEnd/>
          </a:ln>
          <a:effectLst/>
        </p:spPr>
        <p:txBody>
          <a:bodyPr wrap="none" anchor="ctr"/>
          <a:lstStyle/>
          <a:p>
            <a:endParaRPr lang="en-US" smtClean="0">
              <a:solidFill>
                <a:srgbClr val="000000"/>
              </a:solidFill>
              <a:cs typeface="Arial" charset="0"/>
            </a:endParaRPr>
          </a:p>
        </p:txBody>
      </p:sp>
      <p:pic>
        <p:nvPicPr>
          <p:cNvPr id="53256" name="Picture 9" descr="Light_pearl"/>
          <p:cNvPicPr>
            <a:picLocks noChangeAspect="1" noChangeArrowheads="1" noCrop="1"/>
          </p:cNvPicPr>
          <p:nvPr/>
        </p:nvPicPr>
        <p:blipFill>
          <a:blip r:embed="rId3" cstate="print"/>
          <a:srcRect/>
          <a:stretch>
            <a:fillRect/>
          </a:stretch>
        </p:blipFill>
        <p:spPr bwMode="auto">
          <a:xfrm>
            <a:off x="4953000" y="1219200"/>
            <a:ext cx="266700" cy="266700"/>
          </a:xfrm>
          <a:prstGeom prst="rect">
            <a:avLst/>
          </a:prstGeom>
          <a:noFill/>
          <a:ln w="9525">
            <a:noFill/>
            <a:miter lim="800000"/>
            <a:headEnd/>
            <a:tailEnd/>
          </a:ln>
        </p:spPr>
      </p:pic>
      <p:sp>
        <p:nvSpPr>
          <p:cNvPr id="53257" name="Rectangle 10"/>
          <p:cNvSpPr>
            <a:spLocks noChangeArrowheads="1"/>
          </p:cNvSpPr>
          <p:nvPr/>
        </p:nvSpPr>
        <p:spPr bwMode="auto">
          <a:xfrm>
            <a:off x="4953000" y="1219200"/>
            <a:ext cx="228600" cy="228600"/>
          </a:xfrm>
          <a:prstGeom prst="rect">
            <a:avLst/>
          </a:prstGeom>
          <a:noFill/>
          <a:ln w="38100">
            <a:solidFill>
              <a:srgbClr val="4D4D4D"/>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2693"/>
                                        </p:tgtEl>
                                        <p:attrNameLst>
                                          <p:attrName>style.visibility</p:attrName>
                                        </p:attrNameLst>
                                      </p:cBhvr>
                                      <p:to>
                                        <p:strVal val="visible"/>
                                      </p:to>
                                    </p:set>
                                    <p:anim calcmode="lin" valueType="num">
                                      <p:cBhvr>
                                        <p:cTn id="7" dur="500" fill="hold"/>
                                        <p:tgtEl>
                                          <p:spTgt spid="242693"/>
                                        </p:tgtEl>
                                        <p:attrNameLst>
                                          <p:attrName>ppt_w</p:attrName>
                                        </p:attrNameLst>
                                      </p:cBhvr>
                                      <p:tavLst>
                                        <p:tav tm="0">
                                          <p:val>
                                            <p:fltVal val="0"/>
                                          </p:val>
                                        </p:tav>
                                        <p:tav tm="100000">
                                          <p:val>
                                            <p:strVal val="#ppt_w"/>
                                          </p:val>
                                        </p:tav>
                                      </p:tavLst>
                                    </p:anim>
                                    <p:anim calcmode="lin" valueType="num">
                                      <p:cBhvr>
                                        <p:cTn id="8" dur="500" fill="hold"/>
                                        <p:tgtEl>
                                          <p:spTgt spid="242693"/>
                                        </p:tgtEl>
                                        <p:attrNameLst>
                                          <p:attrName>ppt_h</p:attrName>
                                        </p:attrNameLst>
                                      </p:cBhvr>
                                      <p:tavLst>
                                        <p:tav tm="0">
                                          <p:val>
                                            <p:fltVal val="0"/>
                                          </p:val>
                                        </p:tav>
                                        <p:tav tm="100000">
                                          <p:val>
                                            <p:strVal val="#ppt_h"/>
                                          </p:val>
                                        </p:tav>
                                      </p:tavLst>
                                    </p:anim>
                                    <p:animEffect transition="in" filter="fade">
                                      <p:cBhvr>
                                        <p:cTn id="9" dur="500"/>
                                        <p:tgtEl>
                                          <p:spTgt spid="242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1010617"/>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4275" name="Rectangle 3"/>
          <p:cNvSpPr>
            <a:spLocks noChangeArrowheads="1"/>
          </p:cNvSpPr>
          <p:nvPr/>
        </p:nvSpPr>
        <p:spPr bwMode="auto">
          <a:xfrm>
            <a:off x="0" y="0"/>
            <a:ext cx="9144000" cy="914400"/>
          </a:xfrm>
          <a:prstGeom prst="rect">
            <a:avLst/>
          </a:prstGeom>
          <a:solidFill>
            <a:schemeClr val="tx1"/>
          </a:solidFill>
          <a:ln w="9525">
            <a:noFill/>
            <a:miter lim="800000"/>
            <a:headEnd/>
            <a:tailEnd/>
          </a:ln>
          <a:effectLst/>
        </p:spPr>
        <p:txBody>
          <a:bodyPr/>
          <a:lstStyle/>
          <a:p>
            <a:pPr marL="342900" indent="-342900" algn="ctr" eaLnBrk="0" hangingPunct="0">
              <a:lnSpc>
                <a:spcPct val="130000"/>
              </a:lnSpc>
              <a:spcBef>
                <a:spcPct val="20000"/>
              </a:spcBef>
            </a:pPr>
            <a:r>
              <a:rPr lang="en-US" sz="2800" b="1" smtClean="0">
                <a:solidFill>
                  <a:srgbClr val="00FFFF"/>
                </a:solidFill>
                <a:cs typeface="Arial" charset="0"/>
              </a:rPr>
              <a:t>What is the purpose of this flashing yellow light?</a:t>
            </a:r>
          </a:p>
          <a:p>
            <a:pPr marL="342900" indent="-342900" eaLnBrk="0" hangingPunct="0">
              <a:lnSpc>
                <a:spcPct val="130000"/>
              </a:lnSpc>
              <a:spcBef>
                <a:spcPct val="20000"/>
              </a:spcBef>
            </a:pPr>
            <a:r>
              <a:rPr lang="en-US" sz="3200" b="1" smtClean="0">
                <a:solidFill>
                  <a:srgbClr val="FFFF00"/>
                </a:solidFill>
                <a:cs typeface="Arial" charset="0"/>
              </a:rPr>
              <a:t>   </a:t>
            </a:r>
            <a:endParaRPr lang="en-US" sz="3200" b="1" smtClean="0">
              <a:solidFill>
                <a:srgbClr val="FFFFFF"/>
              </a:solidFill>
              <a:cs typeface="Arial" charset="0"/>
            </a:endParaRPr>
          </a:p>
        </p:txBody>
      </p:sp>
      <p:sp>
        <p:nvSpPr>
          <p:cNvPr id="245764" name="Rectangle 4"/>
          <p:cNvSpPr>
            <a:spLocks noChangeArrowheads="1"/>
          </p:cNvSpPr>
          <p:nvPr/>
        </p:nvSpPr>
        <p:spPr bwMode="auto">
          <a:xfrm>
            <a:off x="0" y="762000"/>
            <a:ext cx="9144000" cy="5334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2800" b="1" smtClean="0">
                <a:solidFill>
                  <a:srgbClr val="FFFFFF"/>
                </a:solidFill>
                <a:cs typeface="Arial" charset="0"/>
              </a:rPr>
              <a:t>  Slow down…possible crossing traffic</a:t>
            </a:r>
          </a:p>
        </p:txBody>
      </p:sp>
      <p:pic>
        <p:nvPicPr>
          <p:cNvPr id="54277" name="Picture 5" descr="Light_pearl"/>
          <p:cNvPicPr>
            <a:picLocks noChangeAspect="1" noChangeArrowheads="1" noCrop="1"/>
          </p:cNvPicPr>
          <p:nvPr/>
        </p:nvPicPr>
        <p:blipFill>
          <a:blip r:embed="rId3" cstate="print"/>
          <a:srcRect/>
          <a:stretch>
            <a:fillRect/>
          </a:stretch>
        </p:blipFill>
        <p:spPr bwMode="auto">
          <a:xfrm>
            <a:off x="4343400" y="3429000"/>
            <a:ext cx="152400" cy="1524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5764">
                                            <p:txEl>
                                              <p:pRg st="0" end="0"/>
                                            </p:txEl>
                                          </p:spTgt>
                                        </p:tgtEl>
                                        <p:attrNameLst>
                                          <p:attrName>style.visibility</p:attrName>
                                        </p:attrNameLst>
                                      </p:cBhvr>
                                      <p:to>
                                        <p:strVal val="visible"/>
                                      </p:to>
                                    </p:set>
                                    <p:animEffect transition="in" filter="wipe(left)">
                                      <p:cBhvr>
                                        <p:cTn id="7" dur="500"/>
                                        <p:tgtEl>
                                          <p:spTgt spid="2457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4"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pic>
        <p:nvPicPr>
          <p:cNvPr id="55299" name="Picture 10"/>
          <p:cNvPicPr>
            <a:picLocks noChangeAspect="1" noChangeArrowheads="1"/>
          </p:cNvPicPr>
          <p:nvPr/>
        </p:nvPicPr>
        <p:blipFill>
          <a:blip r:embed="rId2" cstate="print"/>
          <a:srcRect/>
          <a:stretch>
            <a:fillRect/>
          </a:stretch>
        </p:blipFill>
        <p:spPr bwMode="auto">
          <a:xfrm>
            <a:off x="2133600" y="3048000"/>
            <a:ext cx="4572000" cy="2716213"/>
          </a:xfrm>
          <a:prstGeom prst="rect">
            <a:avLst/>
          </a:prstGeom>
          <a:noFill/>
          <a:ln w="9525">
            <a:noFill/>
            <a:miter lim="800000"/>
            <a:headEnd/>
            <a:tailEnd/>
          </a:ln>
          <a:effectLst/>
        </p:spPr>
      </p:pic>
      <p:sp>
        <p:nvSpPr>
          <p:cNvPr id="129035" name="Rectangle 11"/>
          <p:cNvSpPr>
            <a:spLocks noChangeArrowheads="1"/>
          </p:cNvSpPr>
          <p:nvPr/>
        </p:nvSpPr>
        <p:spPr bwMode="auto">
          <a:xfrm>
            <a:off x="1371600" y="1828800"/>
            <a:ext cx="6477000" cy="6096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dirty="0">
                <a:solidFill>
                  <a:srgbClr val="000000"/>
                </a:solidFill>
                <a:cs typeface="Arial" charset="0"/>
              </a:rPr>
              <a:t>Let’s now consider pavement markings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2000"/>
                                  </p:stCondLst>
                                  <p:childTnLst>
                                    <p:set>
                                      <p:cBhvr>
                                        <p:cTn id="6" dur="1" fill="hold">
                                          <p:stCondLst>
                                            <p:cond delay="0"/>
                                          </p:stCondLst>
                                        </p:cTn>
                                        <p:tgtEl>
                                          <p:spTgt spid="129035"/>
                                        </p:tgtEl>
                                        <p:attrNameLst>
                                          <p:attrName>style.visibility</p:attrName>
                                        </p:attrNameLst>
                                      </p:cBhvr>
                                      <p:to>
                                        <p:strVal val="visible"/>
                                      </p:to>
                                    </p:set>
                                    <p:anim calcmode="lin" valueType="num">
                                      <p:cBhvr>
                                        <p:cTn id="7" dur="500" fill="hold"/>
                                        <p:tgtEl>
                                          <p:spTgt spid="129035"/>
                                        </p:tgtEl>
                                        <p:attrNameLst>
                                          <p:attrName>ppt_w</p:attrName>
                                        </p:attrNameLst>
                                      </p:cBhvr>
                                      <p:tavLst>
                                        <p:tav tm="0">
                                          <p:val>
                                            <p:strVal val="2/3*#ppt_w"/>
                                          </p:val>
                                        </p:tav>
                                        <p:tav tm="100000">
                                          <p:val>
                                            <p:strVal val="#ppt_w"/>
                                          </p:val>
                                        </p:tav>
                                      </p:tavLst>
                                    </p:anim>
                                    <p:anim calcmode="lin" valueType="num">
                                      <p:cBhvr>
                                        <p:cTn id="8" dur="500" fill="hold"/>
                                        <p:tgtEl>
                                          <p:spTgt spid="12903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5"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30051" name="Rectangle 3"/>
          <p:cNvSpPr>
            <a:spLocks noChangeArrowheads="1"/>
          </p:cNvSpPr>
          <p:nvPr/>
        </p:nvSpPr>
        <p:spPr bwMode="auto">
          <a:xfrm>
            <a:off x="3810000" y="2362200"/>
            <a:ext cx="4876800" cy="4038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Lines and other markings painted on the pavement    are also used to control and direct traffic. Sometimes these lines will include reflective raised pavement markers which make the lines more visible, or the markers may be used to simulate the lines.</a:t>
            </a:r>
          </a:p>
        </p:txBody>
      </p:sp>
      <p:pic>
        <p:nvPicPr>
          <p:cNvPr id="56324" name="Picture 5"/>
          <p:cNvPicPr>
            <a:picLocks noChangeAspect="1" noChangeArrowheads="1"/>
          </p:cNvPicPr>
          <p:nvPr/>
        </p:nvPicPr>
        <p:blipFill>
          <a:blip r:embed="rId2" cstate="print"/>
          <a:srcRect/>
          <a:stretch>
            <a:fillRect/>
          </a:stretch>
        </p:blipFill>
        <p:spPr bwMode="auto">
          <a:xfrm>
            <a:off x="685800" y="2286000"/>
            <a:ext cx="2286000" cy="1323975"/>
          </a:xfrm>
          <a:prstGeom prst="rect">
            <a:avLst/>
          </a:prstGeom>
          <a:noFill/>
          <a:ln w="9525">
            <a:noFill/>
            <a:miter lim="800000"/>
            <a:headEnd/>
            <a:tailEnd/>
          </a:ln>
          <a:effectLst/>
        </p:spPr>
      </p:pic>
      <p:sp>
        <p:nvSpPr>
          <p:cNvPr id="56325" name="Rectangle 7"/>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Pavement markings: </a:t>
            </a:r>
            <a:r>
              <a:rPr lang="en-US" sz="2400" b="1" smtClean="0">
                <a:solidFill>
                  <a:srgbClr val="CC3300"/>
                </a:solidFill>
              </a:rPr>
              <a:t>introduction</a:t>
            </a:r>
          </a:p>
        </p:txBody>
      </p:sp>
      <p:sp>
        <p:nvSpPr>
          <p:cNvPr id="130056" name="Rectangle 8"/>
          <p:cNvSpPr>
            <a:spLocks noChangeArrowheads="1"/>
          </p:cNvSpPr>
          <p:nvPr/>
        </p:nvSpPr>
        <p:spPr bwMode="auto">
          <a:xfrm>
            <a:off x="228600" y="3886200"/>
            <a:ext cx="3505200" cy="27432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Yellow and white are the two most common colors of pavement markings. Lines with these colors have different meanings to help you determine where you are on the roadway.</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strips(downRight)">
                                      <p:cBhvr>
                                        <p:cTn id="7" dur="500"/>
                                        <p:tgtEl>
                                          <p:spTgt spid="1300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0056">
                                            <p:txEl>
                                              <p:pRg st="0" end="0"/>
                                            </p:txEl>
                                          </p:spTgt>
                                        </p:tgtEl>
                                        <p:attrNameLst>
                                          <p:attrName>style.visibility</p:attrName>
                                        </p:attrNameLst>
                                      </p:cBhvr>
                                      <p:to>
                                        <p:strVal val="visible"/>
                                      </p:to>
                                    </p:set>
                                    <p:animEffect transition="in" filter="wipe(left)">
                                      <p:cBhvr>
                                        <p:cTn id="12" dur="500"/>
                                        <p:tgtEl>
                                          <p:spTgt spid="1300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utoUpdateAnimBg="0"/>
      <p:bldP spid="13005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31075" name="Rectangle 3"/>
          <p:cNvSpPr>
            <a:spLocks noChangeArrowheads="1"/>
          </p:cNvSpPr>
          <p:nvPr/>
        </p:nvSpPr>
        <p:spPr bwMode="auto">
          <a:xfrm>
            <a:off x="4267200" y="2209800"/>
            <a:ext cx="3962400" cy="2362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Yellow lines parallel to the roadway mark the center of the roadway on which there is two way traffic. </a:t>
            </a:r>
          </a:p>
        </p:txBody>
      </p:sp>
      <p:pic>
        <p:nvPicPr>
          <p:cNvPr id="57348" name="Picture 5"/>
          <p:cNvPicPr>
            <a:picLocks noChangeAspect="1" noChangeArrowheads="1"/>
          </p:cNvPicPr>
          <p:nvPr/>
        </p:nvPicPr>
        <p:blipFill>
          <a:blip r:embed="rId2" cstate="print"/>
          <a:srcRect/>
          <a:stretch>
            <a:fillRect/>
          </a:stretch>
        </p:blipFill>
        <p:spPr bwMode="auto">
          <a:xfrm>
            <a:off x="457200" y="2286000"/>
            <a:ext cx="3276600" cy="2209800"/>
          </a:xfrm>
          <a:prstGeom prst="rect">
            <a:avLst/>
          </a:prstGeom>
          <a:noFill/>
          <a:ln w="9525">
            <a:noFill/>
            <a:miter lim="800000"/>
            <a:headEnd/>
            <a:tailEnd/>
          </a:ln>
          <a:effectLst/>
        </p:spPr>
      </p:pic>
      <p:sp>
        <p:nvSpPr>
          <p:cNvPr id="57349" name="Rectangle 6"/>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Pavement markings: </a:t>
            </a:r>
            <a:r>
              <a:rPr lang="en-US" sz="2400" b="1" smtClean="0">
                <a:solidFill>
                  <a:srgbClr val="CC3300"/>
                </a:solidFill>
              </a:rPr>
              <a:t>yellow lines (general)</a:t>
            </a:r>
          </a:p>
        </p:txBody>
      </p:sp>
      <p:sp>
        <p:nvSpPr>
          <p:cNvPr id="131080" name="Rectangle 8"/>
          <p:cNvSpPr>
            <a:spLocks noChangeArrowheads="1"/>
          </p:cNvSpPr>
          <p:nvPr/>
        </p:nvSpPr>
        <p:spPr bwMode="auto">
          <a:xfrm>
            <a:off x="533400" y="4800600"/>
            <a:ext cx="7924800" cy="1752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Yellow lines are used in different configurations that have different meanings. We will notice a variety of these.</a:t>
            </a:r>
          </a:p>
        </p:txBody>
      </p:sp>
      <p:pic>
        <p:nvPicPr>
          <p:cNvPr id="131081" name="Picture 9"/>
          <p:cNvPicPr>
            <a:picLocks noChangeAspect="1" noChangeArrowheads="1"/>
          </p:cNvPicPr>
          <p:nvPr/>
        </p:nvPicPr>
        <p:blipFill>
          <a:blip r:embed="rId3" cstate="print"/>
          <a:srcRect/>
          <a:stretch>
            <a:fillRect/>
          </a:stretch>
        </p:blipFill>
        <p:spPr bwMode="auto">
          <a:xfrm>
            <a:off x="2590800" y="3352800"/>
            <a:ext cx="762000" cy="427038"/>
          </a:xfrm>
          <a:prstGeom prst="rect">
            <a:avLst/>
          </a:prstGeom>
          <a:noFill/>
          <a:ln w="9525">
            <a:noFill/>
            <a:miter lim="800000"/>
            <a:headEnd/>
            <a:tailEnd/>
          </a:ln>
          <a:effectLst/>
        </p:spPr>
      </p:pic>
      <p:pic>
        <p:nvPicPr>
          <p:cNvPr id="131082" name="Picture 10"/>
          <p:cNvPicPr>
            <a:picLocks noChangeAspect="1" noChangeArrowheads="1"/>
          </p:cNvPicPr>
          <p:nvPr/>
        </p:nvPicPr>
        <p:blipFill>
          <a:blip r:embed="rId4" cstate="print"/>
          <a:srcRect/>
          <a:stretch>
            <a:fillRect/>
          </a:stretch>
        </p:blipFill>
        <p:spPr bwMode="auto">
          <a:xfrm>
            <a:off x="1524000" y="3140075"/>
            <a:ext cx="609600" cy="365125"/>
          </a:xfrm>
          <a:prstGeom prst="rect">
            <a:avLst/>
          </a:prstGeom>
          <a:noFill/>
          <a:ln w="9525">
            <a:noFill/>
            <a:miter lim="800000"/>
            <a:headEnd/>
            <a:tailEnd/>
          </a:ln>
          <a:effectLst/>
        </p:spPr>
      </p:pic>
      <p:sp>
        <p:nvSpPr>
          <p:cNvPr id="131083" name="Line 11"/>
          <p:cNvSpPr>
            <a:spLocks noChangeShapeType="1"/>
          </p:cNvSpPr>
          <p:nvPr/>
        </p:nvSpPr>
        <p:spPr bwMode="auto">
          <a:xfrm flipH="1">
            <a:off x="3962400" y="3657600"/>
            <a:ext cx="457200" cy="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1075">
                                            <p:txEl>
                                              <p:pRg st="0" end="0"/>
                                            </p:txEl>
                                          </p:spTgt>
                                        </p:tgtEl>
                                        <p:attrNameLst>
                                          <p:attrName>style.visibility</p:attrName>
                                        </p:attrNameLst>
                                      </p:cBhvr>
                                      <p:to>
                                        <p:strVal val="visible"/>
                                      </p:to>
                                    </p:set>
                                    <p:animEffect transition="in" filter="strips(downRight)">
                                      <p:cBhvr>
                                        <p:cTn id="7" dur="500"/>
                                        <p:tgtEl>
                                          <p:spTgt spid="131075">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5000"/>
                                  </p:stCondLst>
                                  <p:childTnLst>
                                    <p:set>
                                      <p:cBhvr>
                                        <p:cTn id="10" dur="1" fill="hold">
                                          <p:stCondLst>
                                            <p:cond delay="0"/>
                                          </p:stCondLst>
                                        </p:cTn>
                                        <p:tgtEl>
                                          <p:spTgt spid="131083"/>
                                        </p:tgtEl>
                                        <p:attrNameLst>
                                          <p:attrName>style.visibility</p:attrName>
                                        </p:attrNameLst>
                                      </p:cBhvr>
                                      <p:to>
                                        <p:strVal val="visible"/>
                                      </p:to>
                                    </p:set>
                                    <p:animEffect transition="in" filter="wipe(right)">
                                      <p:cBhvr>
                                        <p:cTn id="11" dur="500"/>
                                        <p:tgtEl>
                                          <p:spTgt spid="131083"/>
                                        </p:tgtEl>
                                      </p:cBhvr>
                                    </p:animEffect>
                                  </p:childTnLst>
                                </p:cTn>
                              </p:par>
                            </p:childTnLst>
                          </p:cTn>
                        </p:par>
                        <p:par>
                          <p:cTn id="12" fill="hold" nodeType="afterGroup">
                            <p:stCondLst>
                              <p:cond delay="6000"/>
                            </p:stCondLst>
                            <p:childTnLst>
                              <p:par>
                                <p:cTn id="13" presetID="9" presetClass="entr" presetSubtype="0" fill="hold" nodeType="afterEffect">
                                  <p:stCondLst>
                                    <p:cond delay="1000"/>
                                  </p:stCondLst>
                                  <p:childTnLst>
                                    <p:set>
                                      <p:cBhvr>
                                        <p:cTn id="14" dur="1" fill="hold">
                                          <p:stCondLst>
                                            <p:cond delay="0"/>
                                          </p:stCondLst>
                                        </p:cTn>
                                        <p:tgtEl>
                                          <p:spTgt spid="131081"/>
                                        </p:tgtEl>
                                        <p:attrNameLst>
                                          <p:attrName>style.visibility</p:attrName>
                                        </p:attrNameLst>
                                      </p:cBhvr>
                                      <p:to>
                                        <p:strVal val="visible"/>
                                      </p:to>
                                    </p:set>
                                    <p:animEffect transition="in" filter="dissolve">
                                      <p:cBhvr>
                                        <p:cTn id="15" dur="500"/>
                                        <p:tgtEl>
                                          <p:spTgt spid="131081"/>
                                        </p:tgtEl>
                                      </p:cBhvr>
                                    </p:animEffect>
                                  </p:childTnLst>
                                </p:cTn>
                              </p:par>
                            </p:childTnLst>
                          </p:cTn>
                        </p:par>
                        <p:par>
                          <p:cTn id="16" fill="hold" nodeType="afterGroup">
                            <p:stCondLst>
                              <p:cond delay="7500"/>
                            </p:stCondLst>
                            <p:childTnLst>
                              <p:par>
                                <p:cTn id="17" presetID="9" presetClass="entr" presetSubtype="0" fill="hold" nodeType="afterEffect">
                                  <p:stCondLst>
                                    <p:cond delay="1000"/>
                                  </p:stCondLst>
                                  <p:childTnLst>
                                    <p:set>
                                      <p:cBhvr>
                                        <p:cTn id="18" dur="1" fill="hold">
                                          <p:stCondLst>
                                            <p:cond delay="0"/>
                                          </p:stCondLst>
                                        </p:cTn>
                                        <p:tgtEl>
                                          <p:spTgt spid="131082"/>
                                        </p:tgtEl>
                                        <p:attrNameLst>
                                          <p:attrName>style.visibility</p:attrName>
                                        </p:attrNameLst>
                                      </p:cBhvr>
                                      <p:to>
                                        <p:strVal val="visible"/>
                                      </p:to>
                                    </p:set>
                                    <p:animEffect transition="in" filter="dissolve">
                                      <p:cBhvr>
                                        <p:cTn id="19" dur="500"/>
                                        <p:tgtEl>
                                          <p:spTgt spid="131082"/>
                                        </p:tgtEl>
                                      </p:cBhvr>
                                    </p:animEffect>
                                  </p:childTnLst>
                                </p:cTn>
                              </p:par>
                            </p:childTnLst>
                          </p:cTn>
                        </p:par>
                        <p:par>
                          <p:cTn id="20" fill="hold" nodeType="afterGroup">
                            <p:stCondLst>
                              <p:cond delay="9000"/>
                            </p:stCondLst>
                            <p:childTnLst>
                              <p:par>
                                <p:cTn id="21" presetID="18" presetClass="entr" presetSubtype="6" fill="hold" grpId="0" nodeType="afterEffect">
                                  <p:stCondLst>
                                    <p:cond delay="3000"/>
                                  </p:stCondLst>
                                  <p:childTnLst>
                                    <p:set>
                                      <p:cBhvr>
                                        <p:cTn id="22" dur="1" fill="hold">
                                          <p:stCondLst>
                                            <p:cond delay="0"/>
                                          </p:stCondLst>
                                        </p:cTn>
                                        <p:tgtEl>
                                          <p:spTgt spid="131080">
                                            <p:txEl>
                                              <p:pRg st="0" end="0"/>
                                            </p:txEl>
                                          </p:spTgt>
                                        </p:tgtEl>
                                        <p:attrNameLst>
                                          <p:attrName>style.visibility</p:attrName>
                                        </p:attrNameLst>
                                      </p:cBhvr>
                                      <p:to>
                                        <p:strVal val="visible"/>
                                      </p:to>
                                    </p:set>
                                    <p:animEffect transition="in" filter="strips(downRight)">
                                      <p:cBhvr>
                                        <p:cTn id="23" dur="500"/>
                                        <p:tgtEl>
                                          <p:spTgt spid="1310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build="p" autoUpdateAnimBg="0"/>
      <p:bldP spid="131080" grpId="0" build="p" autoUpdateAnimBg="0" advAuto="3000"/>
      <p:bldP spid="13108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36195" name="Rectangle 3"/>
          <p:cNvSpPr>
            <a:spLocks noChangeArrowheads="1"/>
          </p:cNvSpPr>
          <p:nvPr/>
        </p:nvSpPr>
        <p:spPr bwMode="auto">
          <a:xfrm>
            <a:off x="4267200" y="2209800"/>
            <a:ext cx="4495800" cy="1981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If there is a single solid yellow line dividing lanes of traffic, </a:t>
            </a:r>
            <a:r>
              <a:rPr lang="en-US" b="1" i="1" smtClean="0">
                <a:solidFill>
                  <a:srgbClr val="000000"/>
                </a:solidFill>
                <a:cs typeface="Arial" charset="0"/>
              </a:rPr>
              <a:t>you may not drive over this line</a:t>
            </a:r>
            <a:r>
              <a:rPr lang="en-US" b="1" smtClean="0">
                <a:solidFill>
                  <a:srgbClr val="000000"/>
                </a:solidFill>
                <a:cs typeface="Arial" charset="0"/>
              </a:rPr>
              <a:t> to   pass other vehicles.</a:t>
            </a:r>
          </a:p>
        </p:txBody>
      </p:sp>
      <p:sp>
        <p:nvSpPr>
          <p:cNvPr id="58372" name="Rectangle 5"/>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Pavement markings: </a:t>
            </a:r>
            <a:r>
              <a:rPr lang="en-US" sz="2400" b="1" smtClean="0">
                <a:solidFill>
                  <a:srgbClr val="CC3300"/>
                </a:solidFill>
              </a:rPr>
              <a:t>yellow lines (solid)</a:t>
            </a:r>
          </a:p>
        </p:txBody>
      </p:sp>
      <p:sp>
        <p:nvSpPr>
          <p:cNvPr id="136198" name="Rectangle 6"/>
          <p:cNvSpPr>
            <a:spLocks noChangeArrowheads="1"/>
          </p:cNvSpPr>
          <p:nvPr/>
        </p:nvSpPr>
        <p:spPr bwMode="auto">
          <a:xfrm>
            <a:off x="457200" y="4495800"/>
            <a:ext cx="8077200" cy="2362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You may cross over a solid yellow line to make a left turn at an intersection, to enter or exit a road or driveway, or to make a U turn, if it can be made safely and is not otherwise prohibited.</a:t>
            </a:r>
          </a:p>
        </p:txBody>
      </p:sp>
      <p:sp>
        <p:nvSpPr>
          <p:cNvPr id="58374" name="Rectangle 7"/>
          <p:cNvSpPr>
            <a:spLocks noChangeArrowheads="1"/>
          </p:cNvSpPr>
          <p:nvPr/>
        </p:nvSpPr>
        <p:spPr bwMode="auto">
          <a:xfrm>
            <a:off x="304800" y="2743200"/>
            <a:ext cx="3810000" cy="1066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58375" name="Line 8"/>
          <p:cNvSpPr>
            <a:spLocks noChangeShapeType="1"/>
          </p:cNvSpPr>
          <p:nvPr/>
        </p:nvSpPr>
        <p:spPr bwMode="auto">
          <a:xfrm>
            <a:off x="304800" y="32766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58376" name="Rectangle 9"/>
          <p:cNvSpPr>
            <a:spLocks noChangeArrowheads="1"/>
          </p:cNvSpPr>
          <p:nvPr/>
        </p:nvSpPr>
        <p:spPr bwMode="auto">
          <a:xfrm>
            <a:off x="228600" y="3048000"/>
            <a:ext cx="3962400" cy="533400"/>
          </a:xfrm>
          <a:prstGeom prst="rect">
            <a:avLst/>
          </a:prstGeom>
          <a:noFill/>
          <a:ln w="9525">
            <a:noFill/>
            <a:miter lim="800000"/>
            <a:headEnd/>
            <a:tailEnd/>
          </a:ln>
          <a:effectLst/>
        </p:spPr>
        <p:txBody>
          <a:bodyPr/>
          <a:lstStyle/>
          <a:p>
            <a:pPr marL="342900" indent="-342900">
              <a:spcBef>
                <a:spcPct val="20000"/>
              </a:spcBef>
            </a:pPr>
            <a:r>
              <a:rPr lang="en-US" sz="2800" b="1" dirty="0" smtClean="0">
                <a:solidFill>
                  <a:srgbClr val="FFFF00"/>
                </a:solidFill>
                <a:cs typeface="Arial" charset="0"/>
              </a:rPr>
              <a:t> - - - - - - - - - - - - - - - - - </a:t>
            </a:r>
          </a:p>
        </p:txBody>
      </p:sp>
      <p:sp>
        <p:nvSpPr>
          <p:cNvPr id="58377" name="Rectangle 10"/>
          <p:cNvSpPr>
            <a:spLocks noChangeArrowheads="1"/>
          </p:cNvSpPr>
          <p:nvPr/>
        </p:nvSpPr>
        <p:spPr bwMode="auto">
          <a:xfrm>
            <a:off x="3048000" y="28956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58378" name="AutoShape 11"/>
          <p:cNvSpPr>
            <a:spLocks noChangeArrowheads="1"/>
          </p:cNvSpPr>
          <p:nvPr/>
        </p:nvSpPr>
        <p:spPr bwMode="auto">
          <a:xfrm rot="2671930">
            <a:off x="2971800" y="28956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58379" name="Rectangle 12"/>
          <p:cNvSpPr>
            <a:spLocks noChangeArrowheads="1"/>
          </p:cNvSpPr>
          <p:nvPr/>
        </p:nvSpPr>
        <p:spPr bwMode="auto">
          <a:xfrm>
            <a:off x="1676400" y="2895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58380" name="AutoShape 13"/>
          <p:cNvSpPr>
            <a:spLocks noChangeArrowheads="1"/>
          </p:cNvSpPr>
          <p:nvPr/>
        </p:nvSpPr>
        <p:spPr bwMode="auto">
          <a:xfrm rot="2671930">
            <a:off x="1600200" y="28844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Effect transition="in" filter="strips(downRight)">
                                      <p:cBhvr>
                                        <p:cTn id="7" dur="500"/>
                                        <p:tgtEl>
                                          <p:spTgt spid="136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36198">
                                            <p:txEl>
                                              <p:pRg st="0" end="0"/>
                                            </p:txEl>
                                          </p:spTgt>
                                        </p:tgtEl>
                                        <p:attrNameLst>
                                          <p:attrName>style.visibility</p:attrName>
                                        </p:attrNameLst>
                                      </p:cBhvr>
                                      <p:to>
                                        <p:strVal val="visible"/>
                                      </p:to>
                                    </p:set>
                                    <p:animEffect transition="in" filter="strips(downRight)">
                                      <p:cBhvr>
                                        <p:cTn id="12" dur="500"/>
                                        <p:tgtEl>
                                          <p:spTgt spid="136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build="p" autoUpdateAnimBg="0"/>
      <p:bldP spid="136198"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4" descr="DSCF0592"/>
          <p:cNvPicPr>
            <a:picLocks noGrp="1" noChangeAspect="1" noChangeArrowheads="1"/>
          </p:cNvPicPr>
          <p:nvPr>
            <p:ph/>
          </p:nvPr>
        </p:nvPicPr>
        <p:blipFill>
          <a:blip r:embed="rId2" cstate="print">
            <a:lum contrast="18000"/>
          </a:blip>
          <a:srcRect/>
          <a:stretch>
            <a:fillRect/>
          </a:stretch>
        </p:blipFill>
        <p:spPr>
          <a:xfrm>
            <a:off x="0" y="-76200"/>
            <a:ext cx="9144000" cy="6858000"/>
          </a:xfrm>
          <a:noFill/>
        </p:spPr>
      </p:pic>
      <p:sp>
        <p:nvSpPr>
          <p:cNvPr id="59395" name="Rectangle 5"/>
          <p:cNvSpPr>
            <a:spLocks noChangeArrowheads="1"/>
          </p:cNvSpPr>
          <p:nvPr/>
        </p:nvSpPr>
        <p:spPr bwMode="auto">
          <a:xfrm>
            <a:off x="0" y="5410200"/>
            <a:ext cx="9144000" cy="1447800"/>
          </a:xfrm>
          <a:prstGeom prst="rect">
            <a:avLst/>
          </a:prstGeom>
          <a:solidFill>
            <a:schemeClr val="tx1"/>
          </a:solidFill>
          <a:ln w="9525">
            <a:noFill/>
            <a:miter lim="800000"/>
            <a:headEnd/>
            <a:tailEnd/>
          </a:ln>
          <a:effectLst/>
        </p:spPr>
        <p:txBody>
          <a:bodyPr anchor="ctr"/>
          <a:lstStyle/>
          <a:p>
            <a:pPr algn="ctr" eaLnBrk="0" hangingPunct="0">
              <a:lnSpc>
                <a:spcPct val="130000"/>
              </a:lnSpc>
            </a:pPr>
            <a:r>
              <a:rPr lang="en-US" sz="3200" b="1" smtClean="0">
                <a:solidFill>
                  <a:srgbClr val="00FFFF"/>
                </a:solidFill>
                <a:cs typeface="Arial" charset="0"/>
              </a:rPr>
              <a:t>Why is passing not allowed ?</a:t>
            </a:r>
          </a:p>
        </p:txBody>
      </p:sp>
      <p:sp>
        <p:nvSpPr>
          <p:cNvPr id="137223" name="WordArt 7"/>
          <p:cNvSpPr>
            <a:spLocks noChangeArrowheads="1" noChangeShapeType="1" noTextEdit="1"/>
          </p:cNvSpPr>
          <p:nvPr/>
        </p:nvSpPr>
        <p:spPr bwMode="auto">
          <a:xfrm>
            <a:off x="2667000" y="5486400"/>
            <a:ext cx="2971800" cy="304800"/>
          </a:xfrm>
          <a:prstGeom prst="rect">
            <a:avLst/>
          </a:prstGeom>
        </p:spPr>
        <p:txBody>
          <a:bodyPr wrap="none" fromWordArt="1">
            <a:prstTxWarp prst="textPlain">
              <a:avLst>
                <a:gd name="adj" fmla="val 50000"/>
              </a:avLst>
            </a:prstTxWarp>
          </a:bodyPr>
          <a:lstStyle/>
          <a:p>
            <a:pPr algn="ctr"/>
            <a:r>
              <a:rPr lang="en-US" sz="3600" b="1" kern="1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cs typeface="Arial" charset="0"/>
              </a:rPr>
              <a:t>Solid yellow line</a:t>
            </a:r>
          </a:p>
        </p:txBody>
      </p:sp>
      <p:pic>
        <p:nvPicPr>
          <p:cNvPr id="59397" name="Picture 10"/>
          <p:cNvPicPr>
            <a:picLocks noChangeAspect="1" noChangeArrowheads="1"/>
          </p:cNvPicPr>
          <p:nvPr/>
        </p:nvPicPr>
        <p:blipFill>
          <a:blip r:embed="rId3" cstate="print"/>
          <a:srcRect/>
          <a:stretch>
            <a:fillRect/>
          </a:stretch>
        </p:blipFill>
        <p:spPr bwMode="auto">
          <a:xfrm>
            <a:off x="3048000" y="3881438"/>
            <a:ext cx="1600200" cy="979487"/>
          </a:xfrm>
          <a:prstGeom prst="rect">
            <a:avLst/>
          </a:prstGeom>
          <a:noFill/>
          <a:ln w="9525">
            <a:noFill/>
            <a:miter lim="800000"/>
            <a:headEnd/>
            <a:tailEnd/>
          </a:ln>
          <a:effectLst/>
        </p:spPr>
      </p:pic>
      <p:sp>
        <p:nvSpPr>
          <p:cNvPr id="59398" name="Oval 11"/>
          <p:cNvSpPr>
            <a:spLocks noChangeArrowheads="1"/>
          </p:cNvSpPr>
          <p:nvPr/>
        </p:nvSpPr>
        <p:spPr bwMode="auto">
          <a:xfrm>
            <a:off x="3429000" y="3962400"/>
            <a:ext cx="196850" cy="111125"/>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59399" name="Oval 12"/>
          <p:cNvSpPr>
            <a:spLocks noChangeArrowheads="1"/>
          </p:cNvSpPr>
          <p:nvPr/>
        </p:nvSpPr>
        <p:spPr bwMode="auto">
          <a:xfrm>
            <a:off x="4038600" y="3962400"/>
            <a:ext cx="196850" cy="111125"/>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7223"/>
                                        </p:tgtEl>
                                        <p:attrNameLst>
                                          <p:attrName>style.visibility</p:attrName>
                                        </p:attrNameLst>
                                      </p:cBhvr>
                                      <p:to>
                                        <p:strVal val="visible"/>
                                      </p:to>
                                    </p:set>
                                    <p:animEffect transition="in" filter="dissolve">
                                      <p:cBhvr>
                                        <p:cTn id="7" dur="500"/>
                                        <p:tgtEl>
                                          <p:spTgt spid="137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3200" b="1" smtClean="0"/>
              <a:t>Signs, Signals and Road Markings</a:t>
            </a:r>
          </a:p>
        </p:txBody>
      </p:sp>
      <p:sp>
        <p:nvSpPr>
          <p:cNvPr id="61443" name="Rectangle 3"/>
          <p:cNvSpPr>
            <a:spLocks noGrp="1" noChangeArrowheads="1"/>
          </p:cNvSpPr>
          <p:nvPr>
            <p:ph type="body" sz="half" idx="1"/>
          </p:nvPr>
        </p:nvSpPr>
        <p:spPr>
          <a:xfrm>
            <a:off x="762000" y="1676400"/>
            <a:ext cx="8001000" cy="609600"/>
          </a:xfrm>
        </p:spPr>
        <p:txBody>
          <a:bodyPr/>
          <a:lstStyle/>
          <a:p>
            <a:pPr eaLnBrk="1" hangingPunct="1">
              <a:buFontTx/>
              <a:buNone/>
            </a:pPr>
            <a:r>
              <a:rPr lang="en-US" sz="2400" b="1" smtClean="0">
                <a:solidFill>
                  <a:schemeClr val="accent2"/>
                </a:solidFill>
              </a:rPr>
              <a:t>Pavement markings: </a:t>
            </a:r>
            <a:r>
              <a:rPr lang="en-US" sz="2400" b="1" smtClean="0">
                <a:solidFill>
                  <a:srgbClr val="CC3300"/>
                </a:solidFill>
              </a:rPr>
              <a:t>yellow lines (solid)</a:t>
            </a:r>
          </a:p>
        </p:txBody>
      </p:sp>
      <p:sp>
        <p:nvSpPr>
          <p:cNvPr id="246788" name="Rectangle 4"/>
          <p:cNvSpPr>
            <a:spLocks noChangeArrowheads="1"/>
          </p:cNvSpPr>
          <p:nvPr/>
        </p:nvSpPr>
        <p:spPr bwMode="auto">
          <a:xfrm>
            <a:off x="4114800" y="2286000"/>
            <a:ext cx="4876800" cy="1905000"/>
          </a:xfrm>
          <a:prstGeom prst="rect">
            <a:avLst/>
          </a:prstGeom>
          <a:noFill/>
          <a:ln w="9525">
            <a:noFill/>
            <a:miter lim="800000"/>
            <a:headEnd/>
            <a:tailEnd/>
          </a:ln>
          <a:effectLst/>
        </p:spPr>
        <p:txBody>
          <a:bodyPr/>
          <a:lstStyle/>
          <a:p>
            <a:pPr marL="342900" indent="-342900">
              <a:lnSpc>
                <a:spcPct val="90000"/>
              </a:lnSpc>
              <a:spcBef>
                <a:spcPct val="20000"/>
              </a:spcBef>
            </a:pPr>
            <a:r>
              <a:rPr lang="en-US" sz="1800" b="1" smtClean="0">
                <a:solidFill>
                  <a:srgbClr val="000000"/>
                </a:solidFill>
                <a:cs typeface="Arial" charset="0"/>
              </a:rPr>
              <a:t>     On divided highways and some other roadways, </a:t>
            </a:r>
            <a:r>
              <a:rPr lang="en-US" sz="1800" b="1" i="1" smtClean="0">
                <a:solidFill>
                  <a:srgbClr val="000000"/>
                </a:solidFill>
                <a:cs typeface="Arial" charset="0"/>
              </a:rPr>
              <a:t>a single solid yellow line</a:t>
            </a:r>
            <a:r>
              <a:rPr lang="en-US" sz="1800" b="1" smtClean="0">
                <a:solidFill>
                  <a:srgbClr val="000000"/>
                </a:solidFill>
                <a:cs typeface="Arial" charset="0"/>
              </a:rPr>
              <a:t> will usually be used to indicate the leftmost boundary of the drivable roadway.</a:t>
            </a:r>
            <a:endParaRPr lang="en-US" sz="1800" b="1" smtClean="0">
              <a:solidFill>
                <a:srgbClr val="3333CC"/>
              </a:solidFill>
              <a:cs typeface="Arial" charset="0"/>
            </a:endParaRPr>
          </a:p>
        </p:txBody>
      </p:sp>
      <p:sp>
        <p:nvSpPr>
          <p:cNvPr id="61445" name="Rectangle 5"/>
          <p:cNvSpPr>
            <a:spLocks noChangeArrowheads="1"/>
          </p:cNvSpPr>
          <p:nvPr/>
        </p:nvSpPr>
        <p:spPr bwMode="auto">
          <a:xfrm>
            <a:off x="304800" y="2286000"/>
            <a:ext cx="3810000" cy="11430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1446" name="Rectangle 6"/>
          <p:cNvSpPr>
            <a:spLocks noChangeArrowheads="1"/>
          </p:cNvSpPr>
          <p:nvPr/>
        </p:nvSpPr>
        <p:spPr bwMode="auto">
          <a:xfrm>
            <a:off x="228600" y="2590800"/>
            <a:ext cx="3962400" cy="533400"/>
          </a:xfrm>
          <a:prstGeom prst="rect">
            <a:avLst/>
          </a:prstGeom>
          <a:noFill/>
          <a:ln w="9525">
            <a:noFill/>
            <a:miter lim="800000"/>
            <a:headEnd/>
            <a:tailEnd/>
          </a:ln>
          <a:effectLst/>
        </p:spPr>
        <p:txBody>
          <a:bodyPr/>
          <a:lstStyle/>
          <a:p>
            <a:pPr marL="342900" indent="-342900">
              <a:spcBef>
                <a:spcPct val="20000"/>
              </a:spcBef>
            </a:pPr>
            <a:r>
              <a:rPr lang="en-US" b="1" smtClean="0">
                <a:solidFill>
                  <a:srgbClr val="FFFFFF"/>
                </a:solidFill>
                <a:cs typeface="Arial" charset="0"/>
              </a:rPr>
              <a:t> - - - - - - - - - - - - - - - - - - </a:t>
            </a:r>
          </a:p>
        </p:txBody>
      </p:sp>
      <p:sp>
        <p:nvSpPr>
          <p:cNvPr id="61447" name="Rectangle 7"/>
          <p:cNvSpPr>
            <a:spLocks noChangeArrowheads="1"/>
          </p:cNvSpPr>
          <p:nvPr/>
        </p:nvSpPr>
        <p:spPr bwMode="auto">
          <a:xfrm>
            <a:off x="2209800" y="30480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61448" name="AutoShape 8"/>
          <p:cNvSpPr>
            <a:spLocks noChangeArrowheads="1"/>
          </p:cNvSpPr>
          <p:nvPr/>
        </p:nvSpPr>
        <p:spPr bwMode="auto">
          <a:xfrm rot="2671930">
            <a:off x="2133600" y="30480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46793" name="Rectangle 9"/>
          <p:cNvSpPr>
            <a:spLocks noChangeArrowheads="1"/>
          </p:cNvSpPr>
          <p:nvPr/>
        </p:nvSpPr>
        <p:spPr bwMode="auto">
          <a:xfrm>
            <a:off x="0" y="3657600"/>
            <a:ext cx="7315200" cy="32004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3333CC"/>
                </a:solidFill>
                <a:cs typeface="Arial" charset="0"/>
              </a:rPr>
              <a:t>    </a:t>
            </a:r>
            <a:r>
              <a:rPr lang="en-US" sz="2000" b="1" i="1" smtClean="0">
                <a:solidFill>
                  <a:srgbClr val="3333CC"/>
                </a:solidFill>
                <a:cs typeface="Arial" charset="0"/>
              </a:rPr>
              <a:t>You should not drive to the left of this yellow line.</a:t>
            </a:r>
            <a:r>
              <a:rPr lang="en-US" sz="2000" b="1" smtClean="0">
                <a:solidFill>
                  <a:srgbClr val="3333CC"/>
                </a:solidFill>
                <a:cs typeface="Arial" charset="0"/>
              </a:rPr>
              <a:t> </a:t>
            </a:r>
          </a:p>
          <a:p>
            <a:pPr marL="342900" indent="-342900">
              <a:spcBef>
                <a:spcPct val="20000"/>
              </a:spcBef>
            </a:pPr>
            <a:r>
              <a:rPr lang="en-US" sz="2000" b="1" smtClean="0">
                <a:solidFill>
                  <a:srgbClr val="3333CC"/>
                </a:solidFill>
                <a:cs typeface="Arial" charset="0"/>
              </a:rPr>
              <a:t>     </a:t>
            </a:r>
            <a:r>
              <a:rPr lang="en-US" sz="1800" b="1" smtClean="0">
                <a:solidFill>
                  <a:srgbClr val="000000"/>
                </a:solidFill>
                <a:cs typeface="Arial" charset="0"/>
              </a:rPr>
              <a:t> </a:t>
            </a:r>
          </a:p>
        </p:txBody>
      </p:sp>
      <p:sp>
        <p:nvSpPr>
          <p:cNvPr id="61450" name="Line 10"/>
          <p:cNvSpPr>
            <a:spLocks noChangeShapeType="1"/>
          </p:cNvSpPr>
          <p:nvPr/>
        </p:nvSpPr>
        <p:spPr bwMode="auto">
          <a:xfrm>
            <a:off x="304800" y="3429000"/>
            <a:ext cx="3810000" cy="0"/>
          </a:xfrm>
          <a:prstGeom prst="line">
            <a:avLst/>
          </a:prstGeom>
          <a:noFill/>
          <a:ln w="38100">
            <a:solidFill>
              <a:srgbClr val="FFFF00"/>
            </a:solidFill>
            <a:round/>
            <a:headEnd/>
            <a:tailEnd/>
          </a:ln>
          <a:effectLst/>
        </p:spPr>
        <p:txBody>
          <a:bodyPr/>
          <a:lstStyle/>
          <a:p>
            <a:endParaRPr lang="en-US" smtClean="0">
              <a:solidFill>
                <a:srgbClr val="000000"/>
              </a:solidFill>
              <a:cs typeface="Arial" charset="0"/>
            </a:endParaRPr>
          </a:p>
        </p:txBody>
      </p:sp>
      <p:sp>
        <p:nvSpPr>
          <p:cNvPr id="246795" name="Line 11"/>
          <p:cNvSpPr>
            <a:spLocks noChangeShapeType="1"/>
          </p:cNvSpPr>
          <p:nvPr/>
        </p:nvSpPr>
        <p:spPr bwMode="auto">
          <a:xfrm flipH="1">
            <a:off x="4038600" y="2743200"/>
            <a:ext cx="457200" cy="609600"/>
          </a:xfrm>
          <a:prstGeom prst="line">
            <a:avLst/>
          </a:prstGeom>
          <a:noFill/>
          <a:ln w="57150">
            <a:solidFill>
              <a:srgbClr val="CC00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
        <p:nvSpPr>
          <p:cNvPr id="246796" name="Rectangle 12"/>
          <p:cNvSpPr>
            <a:spLocks noChangeArrowheads="1"/>
          </p:cNvSpPr>
          <p:nvPr/>
        </p:nvSpPr>
        <p:spPr bwMode="auto">
          <a:xfrm>
            <a:off x="381000" y="4251325"/>
            <a:ext cx="3429000" cy="4987925"/>
          </a:xfrm>
          <a:prstGeom prst="rect">
            <a:avLst/>
          </a:prstGeom>
          <a:noFill/>
          <a:ln w="9525">
            <a:noFill/>
            <a:miter lim="800000"/>
            <a:headEnd/>
            <a:tailEnd/>
          </a:ln>
          <a:effectLst/>
        </p:spPr>
        <p:txBody>
          <a:bodyPr lIns="44436" anchor="ctr">
            <a:spAutoFit/>
          </a:bodyPr>
          <a:lstStyle/>
          <a:p>
            <a:r>
              <a:rPr lang="en-US" sz="1800" b="1" smtClean="0">
                <a:solidFill>
                  <a:srgbClr val="000000"/>
                </a:solidFill>
                <a:cs typeface="Arial" charset="0"/>
              </a:rPr>
              <a:t>Also, two solid lines painted on the pavement guide traffic away from fixed objects such as bridge piers or concrete islands. Yellow and black markings are also painted on the objects themselves as warnings.</a:t>
            </a:r>
            <a:br>
              <a:rPr lang="en-US" sz="1800" b="1" smtClean="0">
                <a:solidFill>
                  <a:srgbClr val="000000"/>
                </a:solidFill>
                <a:cs typeface="Arial" charset="0"/>
              </a:rPr>
            </a:br>
            <a:r>
              <a:rPr lang="en-US" sz="1800" b="1" smtClean="0">
                <a:solidFill>
                  <a:srgbClr val="000000"/>
                </a:solidFill>
                <a:cs typeface="Arial" charset="0"/>
              </a:rPr>
              <a:t/>
            </a:r>
            <a:br>
              <a:rPr lang="en-US" sz="1800" b="1" smtClean="0">
                <a:solidFill>
                  <a:srgbClr val="000000"/>
                </a:solidFill>
                <a:cs typeface="Arial" charset="0"/>
              </a:rPr>
            </a:br>
            <a:r>
              <a:rPr lang="en-US" sz="1800" b="1" smtClean="0">
                <a:solidFill>
                  <a:srgbClr val="000000"/>
                </a:solidFill>
                <a:cs typeface="Arial" charset="0"/>
              </a:rPr>
              <a:t>  </a:t>
            </a:r>
            <a:r>
              <a:rPr lang="en-US" sz="9600" b="1" smtClean="0">
                <a:solidFill>
                  <a:srgbClr val="000000"/>
                </a:solidFill>
                <a:cs typeface="Arial" charset="0"/>
              </a:rPr>
              <a:t> </a:t>
            </a:r>
            <a:r>
              <a:rPr lang="en-US" sz="1800" b="1" smtClean="0">
                <a:solidFill>
                  <a:srgbClr val="000000"/>
                </a:solidFill>
                <a:cs typeface="Arial" charset="0"/>
              </a:rPr>
              <a:t>                                           </a:t>
            </a:r>
            <a:br>
              <a:rPr lang="en-US" sz="1800" b="1" smtClean="0">
                <a:solidFill>
                  <a:srgbClr val="000000"/>
                </a:solidFill>
                <a:cs typeface="Arial" charset="0"/>
              </a:rPr>
            </a:br>
            <a:endParaRPr lang="en-US" sz="1800" b="1" smtClean="0">
              <a:solidFill>
                <a:srgbClr val="000000"/>
              </a:solidFill>
              <a:cs typeface="Arial" charset="0"/>
            </a:endParaRPr>
          </a:p>
          <a:p>
            <a:pPr eaLnBrk="0" hangingPunct="0"/>
            <a:endParaRPr lang="en-US" sz="900" b="1" smtClean="0">
              <a:solidFill>
                <a:srgbClr val="000000"/>
              </a:solidFill>
              <a:cs typeface="Arial" charset="0"/>
            </a:endParaRPr>
          </a:p>
          <a:p>
            <a:pPr eaLnBrk="0" hangingPunct="0"/>
            <a:r>
              <a:rPr lang="en-US" sz="1800" b="1" smtClean="0">
                <a:solidFill>
                  <a:srgbClr val="000000"/>
                </a:solidFill>
                <a:cs typeface="Arial" charset="0"/>
              </a:rPr>
              <a:t/>
            </a:r>
            <a:br>
              <a:rPr lang="en-US" sz="1800" b="1" smtClean="0">
                <a:solidFill>
                  <a:srgbClr val="000000"/>
                </a:solidFill>
                <a:cs typeface="Arial" charset="0"/>
              </a:rPr>
            </a:br>
            <a:endParaRPr lang="en-US" sz="1800" b="1" smtClean="0">
              <a:solidFill>
                <a:srgbClr val="000000"/>
              </a:solidFill>
              <a:cs typeface="Arial" charset="0"/>
            </a:endParaRPr>
          </a:p>
        </p:txBody>
      </p:sp>
      <p:pic>
        <p:nvPicPr>
          <p:cNvPr id="246797" name="Picture 13" descr="solid yellow lines around an object and yellow and black warning markings on objects"/>
          <p:cNvPicPr>
            <a:picLocks noChangeAspect="1" noChangeArrowheads="1"/>
          </p:cNvPicPr>
          <p:nvPr/>
        </p:nvPicPr>
        <p:blipFill>
          <a:blip r:embed="rId2" cstate="print"/>
          <a:srcRect/>
          <a:stretch>
            <a:fillRect/>
          </a:stretch>
        </p:blipFill>
        <p:spPr bwMode="auto">
          <a:xfrm>
            <a:off x="4267200" y="4343400"/>
            <a:ext cx="4648200" cy="2324100"/>
          </a:xfrm>
          <a:prstGeom prst="rect">
            <a:avLst/>
          </a:prstGeom>
          <a:noFill/>
          <a:ln w="9525">
            <a:noFill/>
            <a:miter lim="800000"/>
            <a:headEnd/>
            <a:tailEnd/>
          </a:ln>
        </p:spPr>
      </p:pic>
      <p:sp>
        <p:nvSpPr>
          <p:cNvPr id="246798" name="Line 14"/>
          <p:cNvSpPr>
            <a:spLocks noChangeShapeType="1"/>
          </p:cNvSpPr>
          <p:nvPr/>
        </p:nvSpPr>
        <p:spPr bwMode="auto">
          <a:xfrm>
            <a:off x="3733800" y="4572000"/>
            <a:ext cx="1905000" cy="1981200"/>
          </a:xfrm>
          <a:prstGeom prst="line">
            <a:avLst/>
          </a:prstGeom>
          <a:noFill/>
          <a:ln w="57150">
            <a:solidFill>
              <a:srgbClr val="FF33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
        <p:nvSpPr>
          <p:cNvPr id="246799" name="Line 15"/>
          <p:cNvSpPr>
            <a:spLocks noChangeShapeType="1"/>
          </p:cNvSpPr>
          <p:nvPr/>
        </p:nvSpPr>
        <p:spPr bwMode="auto">
          <a:xfrm>
            <a:off x="1066800" y="4572000"/>
            <a:ext cx="2667000" cy="0"/>
          </a:xfrm>
          <a:prstGeom prst="line">
            <a:avLst/>
          </a:prstGeom>
          <a:noFill/>
          <a:ln w="57150">
            <a:solidFill>
              <a:srgbClr val="FF3300"/>
            </a:solidFill>
            <a:round/>
            <a:headEnd/>
            <a:tailEn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6788">
                                            <p:txEl>
                                              <p:pRg st="0" end="0"/>
                                            </p:txEl>
                                          </p:spTgt>
                                        </p:tgtEl>
                                        <p:attrNameLst>
                                          <p:attrName>style.visibility</p:attrName>
                                        </p:attrNameLst>
                                      </p:cBhvr>
                                      <p:to>
                                        <p:strVal val="visible"/>
                                      </p:to>
                                    </p:set>
                                    <p:animEffect transition="in" filter="strips(downRight)">
                                      <p:cBhvr>
                                        <p:cTn id="7" dur="500"/>
                                        <p:tgtEl>
                                          <p:spTgt spid="246788">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4000"/>
                                  </p:stCondLst>
                                  <p:childTnLst>
                                    <p:set>
                                      <p:cBhvr>
                                        <p:cTn id="10" dur="1" fill="hold">
                                          <p:stCondLst>
                                            <p:cond delay="0"/>
                                          </p:stCondLst>
                                        </p:cTn>
                                        <p:tgtEl>
                                          <p:spTgt spid="246795"/>
                                        </p:tgtEl>
                                        <p:attrNameLst>
                                          <p:attrName>style.visibility</p:attrName>
                                        </p:attrNameLst>
                                      </p:cBhvr>
                                      <p:to>
                                        <p:strVal val="visible"/>
                                      </p:to>
                                    </p:set>
                                    <p:animEffect transition="in" filter="wipe(right)">
                                      <p:cBhvr>
                                        <p:cTn id="11" dur="500"/>
                                        <p:tgtEl>
                                          <p:spTgt spid="24679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246793">
                                            <p:txEl>
                                              <p:pRg st="0" end="0"/>
                                            </p:txEl>
                                          </p:spTgt>
                                        </p:tgtEl>
                                        <p:attrNameLst>
                                          <p:attrName>style.visibility</p:attrName>
                                        </p:attrNameLst>
                                      </p:cBhvr>
                                      <p:to>
                                        <p:strVal val="visible"/>
                                      </p:to>
                                    </p:set>
                                    <p:animEffect transition="in" filter="strips(downRight)">
                                      <p:cBhvr>
                                        <p:cTn id="16" dur="500"/>
                                        <p:tgtEl>
                                          <p:spTgt spid="24679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46793">
                                            <p:txEl>
                                              <p:pRg st="1" end="1"/>
                                            </p:txEl>
                                          </p:spTgt>
                                        </p:tgtEl>
                                        <p:attrNameLst>
                                          <p:attrName>style.visibility</p:attrName>
                                        </p:attrNameLst>
                                      </p:cBhvr>
                                      <p:to>
                                        <p:strVal val="visible"/>
                                      </p:to>
                                    </p:set>
                                    <p:animEffect transition="in" filter="strips(downRight)">
                                      <p:cBhvr>
                                        <p:cTn id="21" dur="500"/>
                                        <p:tgtEl>
                                          <p:spTgt spid="24679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6796"/>
                                        </p:tgtEl>
                                        <p:attrNameLst>
                                          <p:attrName>style.visibility</p:attrName>
                                        </p:attrNameLst>
                                      </p:cBhvr>
                                      <p:to>
                                        <p:strVal val="visible"/>
                                      </p:to>
                                    </p:set>
                                    <p:animEffect transition="in" filter="fade">
                                      <p:cBhvr>
                                        <p:cTn id="26" dur="1000"/>
                                        <p:tgtEl>
                                          <p:spTgt spid="246796"/>
                                        </p:tgtEl>
                                      </p:cBhvr>
                                    </p:animEffect>
                                    <p:anim calcmode="lin" valueType="num">
                                      <p:cBhvr>
                                        <p:cTn id="27" dur="1000" fill="hold"/>
                                        <p:tgtEl>
                                          <p:spTgt spid="246796"/>
                                        </p:tgtEl>
                                        <p:attrNameLst>
                                          <p:attrName>ppt_x</p:attrName>
                                        </p:attrNameLst>
                                      </p:cBhvr>
                                      <p:tavLst>
                                        <p:tav tm="0">
                                          <p:val>
                                            <p:strVal val="#ppt_x"/>
                                          </p:val>
                                        </p:tav>
                                        <p:tav tm="100000">
                                          <p:val>
                                            <p:strVal val="#ppt_x"/>
                                          </p:val>
                                        </p:tav>
                                      </p:tavLst>
                                    </p:anim>
                                    <p:anim calcmode="lin" valueType="num">
                                      <p:cBhvr>
                                        <p:cTn id="28" dur="1000" fill="hold"/>
                                        <p:tgtEl>
                                          <p:spTgt spid="246796"/>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
                            </p:stCondLst>
                            <p:childTnLst>
                              <p:par>
                                <p:cTn id="30" presetID="22" presetClass="entr" presetSubtype="8" fill="hold" grpId="0" nodeType="afterEffect">
                                  <p:stCondLst>
                                    <p:cond delay="1000"/>
                                  </p:stCondLst>
                                  <p:childTnLst>
                                    <p:set>
                                      <p:cBhvr>
                                        <p:cTn id="31" dur="1" fill="hold">
                                          <p:stCondLst>
                                            <p:cond delay="0"/>
                                          </p:stCondLst>
                                        </p:cTn>
                                        <p:tgtEl>
                                          <p:spTgt spid="246799"/>
                                        </p:tgtEl>
                                        <p:attrNameLst>
                                          <p:attrName>style.visibility</p:attrName>
                                        </p:attrNameLst>
                                      </p:cBhvr>
                                      <p:to>
                                        <p:strVal val="visible"/>
                                      </p:to>
                                    </p:set>
                                    <p:animEffect transition="in" filter="wipe(left)">
                                      <p:cBhvr>
                                        <p:cTn id="32" dur="500"/>
                                        <p:tgtEl>
                                          <p:spTgt spid="246799"/>
                                        </p:tgtEl>
                                      </p:cBhvr>
                                    </p:animEffect>
                                  </p:childTnLst>
                                </p:cTn>
                              </p:par>
                            </p:childTnLst>
                          </p:cTn>
                        </p:par>
                        <p:par>
                          <p:cTn id="33" fill="hold" nodeType="afterGroup">
                            <p:stCondLst>
                              <p:cond delay="2500"/>
                            </p:stCondLst>
                            <p:childTnLst>
                              <p:par>
                                <p:cTn id="34" presetID="10" presetClass="entr" presetSubtype="0" fill="hold" nodeType="afterEffect">
                                  <p:stCondLst>
                                    <p:cond delay="1000"/>
                                  </p:stCondLst>
                                  <p:childTnLst>
                                    <p:set>
                                      <p:cBhvr>
                                        <p:cTn id="35" dur="1" fill="hold">
                                          <p:stCondLst>
                                            <p:cond delay="0"/>
                                          </p:stCondLst>
                                        </p:cTn>
                                        <p:tgtEl>
                                          <p:spTgt spid="246797"/>
                                        </p:tgtEl>
                                        <p:attrNameLst>
                                          <p:attrName>style.visibility</p:attrName>
                                        </p:attrNameLst>
                                      </p:cBhvr>
                                      <p:to>
                                        <p:strVal val="visible"/>
                                      </p:to>
                                    </p:set>
                                    <p:animEffect transition="in" filter="fade">
                                      <p:cBhvr>
                                        <p:cTn id="36" dur="2000"/>
                                        <p:tgtEl>
                                          <p:spTgt spid="246797"/>
                                        </p:tgtEl>
                                      </p:cBhvr>
                                    </p:animEffect>
                                  </p:childTnLst>
                                </p:cTn>
                              </p:par>
                            </p:childTnLst>
                          </p:cTn>
                        </p:par>
                        <p:par>
                          <p:cTn id="37" fill="hold" nodeType="afterGroup">
                            <p:stCondLst>
                              <p:cond delay="5500"/>
                            </p:stCondLst>
                            <p:childTnLst>
                              <p:par>
                                <p:cTn id="38" presetID="22" presetClass="entr" presetSubtype="8" fill="hold" grpId="0" nodeType="afterEffect">
                                  <p:stCondLst>
                                    <p:cond delay="1000"/>
                                  </p:stCondLst>
                                  <p:childTnLst>
                                    <p:set>
                                      <p:cBhvr>
                                        <p:cTn id="39" dur="1" fill="hold">
                                          <p:stCondLst>
                                            <p:cond delay="0"/>
                                          </p:stCondLst>
                                        </p:cTn>
                                        <p:tgtEl>
                                          <p:spTgt spid="246798"/>
                                        </p:tgtEl>
                                        <p:attrNameLst>
                                          <p:attrName>style.visibility</p:attrName>
                                        </p:attrNameLst>
                                      </p:cBhvr>
                                      <p:to>
                                        <p:strVal val="visible"/>
                                      </p:to>
                                    </p:set>
                                    <p:animEffect transition="in" filter="wipe(left)">
                                      <p:cBhvr>
                                        <p:cTn id="40" dur="500"/>
                                        <p:tgtEl>
                                          <p:spTgt spid="246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build="p" autoUpdateAnimBg="0"/>
      <p:bldP spid="246793" grpId="0" build="p" autoUpdateAnimBg="0"/>
      <p:bldP spid="246795" grpId="0" animBg="1"/>
      <p:bldP spid="246796" grpId="0"/>
      <p:bldP spid="246798" grpId="0" animBg="1"/>
      <p:bldP spid="24679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100036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2467" name="Rectangle 3"/>
          <p:cNvSpPr>
            <a:spLocks noGrp="1" noChangeArrowheads="1"/>
          </p:cNvSpPr>
          <p:nvPr>
            <p:ph type="body" idx="1"/>
          </p:nvPr>
        </p:nvSpPr>
        <p:spPr>
          <a:xfrm>
            <a:off x="0" y="0"/>
            <a:ext cx="9144000" cy="1828800"/>
          </a:xfrm>
          <a:solidFill>
            <a:srgbClr val="333333"/>
          </a:solidFill>
        </p:spPr>
        <p:txBody>
          <a:bodyPr/>
          <a:lstStyle/>
          <a:p>
            <a:pPr algn="ctr" eaLnBrk="1" hangingPunct="1">
              <a:buFontTx/>
              <a:buNone/>
            </a:pPr>
            <a:r>
              <a:rPr lang="en-US" sz="2800" b="1" dirty="0" smtClean="0">
                <a:solidFill>
                  <a:srgbClr val="00FFFF"/>
                </a:solidFill>
              </a:rPr>
              <a:t>    You want to turn left at the light. Would it             be okay to use part of the median to                 move up into that turn lane? </a:t>
            </a:r>
          </a:p>
        </p:txBody>
      </p:sp>
      <p:sp>
        <p:nvSpPr>
          <p:cNvPr id="205828" name="Rectangle 4"/>
          <p:cNvSpPr>
            <a:spLocks noChangeArrowheads="1"/>
          </p:cNvSpPr>
          <p:nvPr/>
        </p:nvSpPr>
        <p:spPr bwMode="auto">
          <a:xfrm>
            <a:off x="0" y="5638800"/>
            <a:ext cx="9144000" cy="1219200"/>
          </a:xfrm>
          <a:prstGeom prst="rect">
            <a:avLst/>
          </a:prstGeom>
          <a:solidFill>
            <a:schemeClr val="tx1"/>
          </a:solidFill>
          <a:ln w="9525">
            <a:noFill/>
            <a:miter lim="800000"/>
            <a:headEnd/>
            <a:tailEnd/>
          </a:ln>
          <a:effectLst/>
        </p:spPr>
        <p:txBody>
          <a:bodyPr/>
          <a:lstStyle/>
          <a:p>
            <a:pPr marL="342900" indent="-342900" algn="ctr" eaLnBrk="0" hangingPunct="0">
              <a:lnSpc>
                <a:spcPct val="120000"/>
              </a:lnSpc>
              <a:spcBef>
                <a:spcPct val="20000"/>
              </a:spcBef>
            </a:pPr>
            <a:r>
              <a:rPr lang="en-US" sz="2800" b="1" dirty="0" smtClean="0">
                <a:solidFill>
                  <a:srgbClr val="66FF33"/>
                </a:solidFill>
                <a:cs typeface="Arial" charset="0"/>
              </a:rPr>
              <a:t>      No, its against the law. Crossing the yellow line.</a:t>
            </a:r>
          </a:p>
          <a:p>
            <a:pPr marL="342900" indent="-342900" algn="ctr" eaLnBrk="0" hangingPunct="0">
              <a:lnSpc>
                <a:spcPct val="120000"/>
              </a:lnSpc>
              <a:spcBef>
                <a:spcPct val="20000"/>
              </a:spcBef>
            </a:pPr>
            <a:r>
              <a:rPr lang="en-US" sz="2800" b="1" dirty="0" smtClean="0">
                <a:solidFill>
                  <a:srgbClr val="66FF33"/>
                </a:solidFill>
                <a:cs typeface="Arial" charset="0"/>
              </a:rPr>
              <a:t>             </a:t>
            </a:r>
          </a:p>
        </p:txBody>
      </p:sp>
      <p:sp>
        <p:nvSpPr>
          <p:cNvPr id="205829" name="Line 5"/>
          <p:cNvSpPr>
            <a:spLocks noChangeShapeType="1"/>
          </p:cNvSpPr>
          <p:nvPr/>
        </p:nvSpPr>
        <p:spPr bwMode="auto">
          <a:xfrm flipV="1">
            <a:off x="4419600" y="3657600"/>
            <a:ext cx="609600" cy="1600200"/>
          </a:xfrm>
          <a:prstGeom prst="line">
            <a:avLst/>
          </a:prstGeom>
          <a:noFill/>
          <a:ln w="57150">
            <a:solidFill>
              <a:srgbClr val="66FF33"/>
            </a:solidFill>
            <a:round/>
            <a:headEnd/>
            <a:tailEnd type="triangle" w="med" len="med"/>
          </a:ln>
          <a:effectLst/>
        </p:spPr>
        <p:txBody>
          <a:bodyPr/>
          <a:lstStyle/>
          <a:p>
            <a:endParaRPr lang="en-US" smtClean="0">
              <a:solidFill>
                <a:srgbClr val="000000"/>
              </a:solidFill>
              <a:cs typeface="Arial" charset="0"/>
            </a:endParaRPr>
          </a:p>
        </p:txBody>
      </p:sp>
      <p:sp>
        <p:nvSpPr>
          <p:cNvPr id="205830" name="AutoShape 6"/>
          <p:cNvSpPr>
            <a:spLocks noChangeArrowheads="1"/>
          </p:cNvSpPr>
          <p:nvPr/>
        </p:nvSpPr>
        <p:spPr bwMode="auto">
          <a:xfrm>
            <a:off x="685800" y="2667000"/>
            <a:ext cx="2743200" cy="2590800"/>
          </a:xfrm>
          <a:prstGeom prst="octagon">
            <a:avLst>
              <a:gd name="adj" fmla="val 28801"/>
            </a:avLst>
          </a:prstGeom>
          <a:gradFill rotWithShape="0">
            <a:gsLst>
              <a:gs pos="0">
                <a:srgbClr val="CC3300"/>
              </a:gs>
              <a:gs pos="100000">
                <a:srgbClr val="5E1800"/>
              </a:gs>
            </a:gsLst>
            <a:path path="shape">
              <a:fillToRect l="50000" t="50000" r="50000" b="50000"/>
            </a:path>
          </a:gradFill>
          <a:ln w="76200">
            <a:solidFill>
              <a:schemeClr val="bg1"/>
            </a:solidFill>
            <a:miter lim="800000"/>
            <a:headEnd/>
            <a:tailEnd/>
          </a:ln>
          <a:effectLst/>
        </p:spPr>
        <p:txBody>
          <a:bodyPr wrap="none" anchor="ctr"/>
          <a:lstStyle/>
          <a:p>
            <a:pPr algn="ctr" eaLnBrk="0" hangingPunct="0"/>
            <a:r>
              <a:rPr lang="en-US" sz="3200" b="1" smtClean="0">
                <a:solidFill>
                  <a:srgbClr val="000000"/>
                </a:solidFill>
                <a:cs typeface="Arial" charset="0"/>
              </a:rPr>
              <a:t>STOP</a:t>
            </a:r>
          </a:p>
          <a:p>
            <a:pPr algn="ctr" eaLnBrk="0" hangingPunct="0"/>
            <a:r>
              <a:rPr lang="en-US" sz="3200" b="1" smtClean="0">
                <a:solidFill>
                  <a:srgbClr val="000000"/>
                </a:solidFill>
                <a:cs typeface="Arial" charset="0"/>
              </a:rPr>
              <a:t>and</a:t>
            </a:r>
          </a:p>
          <a:p>
            <a:pPr algn="ctr" eaLnBrk="0" hangingPunct="0"/>
            <a:r>
              <a:rPr lang="en-US" sz="3200" b="1" smtClean="0">
                <a:solidFill>
                  <a:srgbClr val="000000"/>
                </a:solidFill>
                <a:cs typeface="Arial" charset="0"/>
              </a:rPr>
              <a:t>THINK</a:t>
            </a:r>
          </a:p>
        </p:txBody>
      </p:sp>
      <p:sp>
        <p:nvSpPr>
          <p:cNvPr id="205831" name="AutoShape 7"/>
          <p:cNvSpPr>
            <a:spLocks noChangeArrowheads="1"/>
          </p:cNvSpPr>
          <p:nvPr/>
        </p:nvSpPr>
        <p:spPr bwMode="auto">
          <a:xfrm>
            <a:off x="685800" y="2667000"/>
            <a:ext cx="2743200" cy="2590800"/>
          </a:xfrm>
          <a:prstGeom prst="octagon">
            <a:avLst>
              <a:gd name="adj" fmla="val 29537"/>
            </a:avLst>
          </a:prstGeom>
          <a:gradFill rotWithShape="0">
            <a:gsLst>
              <a:gs pos="0">
                <a:srgbClr val="CC99FF"/>
              </a:gs>
              <a:gs pos="100000">
                <a:srgbClr val="5E4776"/>
              </a:gs>
            </a:gsLst>
            <a:path path="shape">
              <a:fillToRect l="50000" t="50000" r="50000" b="50000"/>
            </a:path>
          </a:gradFill>
          <a:ln w="76200">
            <a:solidFill>
              <a:schemeClr val="bg1"/>
            </a:solidFill>
            <a:miter lim="800000"/>
            <a:headEnd/>
            <a:tailEnd/>
          </a:ln>
          <a:effectLst/>
        </p:spPr>
        <p:txBody>
          <a:bodyPr wrap="none" anchor="ctr"/>
          <a:lstStyle/>
          <a:p>
            <a:pPr algn="ctr" eaLnBrk="0" hangingPunct="0">
              <a:lnSpc>
                <a:spcPct val="110000"/>
              </a:lnSpc>
            </a:pPr>
            <a:r>
              <a:rPr lang="en-US" b="1" smtClean="0">
                <a:solidFill>
                  <a:srgbClr val="000000"/>
                </a:solidFill>
                <a:cs typeface="Arial" charset="0"/>
              </a:rPr>
              <a:t>Why did </a:t>
            </a:r>
          </a:p>
          <a:p>
            <a:pPr algn="ctr" eaLnBrk="0" hangingPunct="0">
              <a:lnSpc>
                <a:spcPct val="110000"/>
              </a:lnSpc>
            </a:pPr>
            <a:r>
              <a:rPr lang="en-US" b="1" smtClean="0">
                <a:solidFill>
                  <a:srgbClr val="000000"/>
                </a:solidFill>
                <a:cs typeface="Arial" charset="0"/>
              </a:rPr>
              <a:t>they make</a:t>
            </a:r>
          </a:p>
          <a:p>
            <a:pPr algn="ctr" eaLnBrk="0" hangingPunct="0">
              <a:lnSpc>
                <a:spcPct val="110000"/>
              </a:lnSpc>
            </a:pPr>
            <a:r>
              <a:rPr lang="en-US" b="1" smtClean="0">
                <a:solidFill>
                  <a:srgbClr val="000000"/>
                </a:solidFill>
                <a:cs typeface="Arial" charset="0"/>
              </a:rPr>
              <a:t> this illegal?</a:t>
            </a:r>
          </a:p>
        </p:txBody>
      </p:sp>
      <p:sp>
        <p:nvSpPr>
          <p:cNvPr id="205832" name="AutoShape 8"/>
          <p:cNvSpPr>
            <a:spLocks noChangeArrowheads="1"/>
          </p:cNvSpPr>
          <p:nvPr/>
        </p:nvSpPr>
        <p:spPr bwMode="auto">
          <a:xfrm>
            <a:off x="685800" y="2667000"/>
            <a:ext cx="2743200" cy="2667000"/>
          </a:xfrm>
          <a:prstGeom prst="octagon">
            <a:avLst>
              <a:gd name="adj" fmla="val 28801"/>
            </a:avLst>
          </a:prstGeom>
          <a:gradFill rotWithShape="0">
            <a:gsLst>
              <a:gs pos="0">
                <a:srgbClr val="00FFFF"/>
              </a:gs>
              <a:gs pos="100000">
                <a:srgbClr val="007676"/>
              </a:gs>
            </a:gsLst>
            <a:path path="shape">
              <a:fillToRect l="50000" t="50000" r="50000" b="50000"/>
            </a:path>
          </a:gradFill>
          <a:ln w="76200">
            <a:solidFill>
              <a:schemeClr val="bg1"/>
            </a:solidFill>
            <a:miter lim="800000"/>
            <a:headEnd/>
            <a:tailEnd/>
          </a:ln>
          <a:effectLst/>
        </p:spPr>
        <p:txBody>
          <a:bodyPr wrap="none" anchor="ctr"/>
          <a:lstStyle/>
          <a:p>
            <a:pPr algn="ctr" eaLnBrk="0" hangingPunct="0">
              <a:lnSpc>
                <a:spcPct val="90000"/>
              </a:lnSpc>
            </a:pPr>
            <a:r>
              <a:rPr lang="en-US" sz="2000" b="1" smtClean="0">
                <a:solidFill>
                  <a:srgbClr val="000000"/>
                </a:solidFill>
                <a:cs typeface="Arial" charset="0"/>
              </a:rPr>
              <a:t>While driving</a:t>
            </a:r>
          </a:p>
          <a:p>
            <a:pPr algn="ctr" eaLnBrk="0" hangingPunct="0">
              <a:lnSpc>
                <a:spcPct val="90000"/>
              </a:lnSpc>
            </a:pPr>
            <a:r>
              <a:rPr lang="en-US" sz="2000" b="1" smtClean="0">
                <a:solidFill>
                  <a:srgbClr val="000000"/>
                </a:solidFill>
                <a:cs typeface="Arial" charset="0"/>
              </a:rPr>
              <a:t>on the median,</a:t>
            </a:r>
          </a:p>
          <a:p>
            <a:pPr algn="ctr" eaLnBrk="0" hangingPunct="0">
              <a:lnSpc>
                <a:spcPct val="90000"/>
              </a:lnSpc>
            </a:pPr>
            <a:r>
              <a:rPr lang="en-US" sz="2000" b="1" smtClean="0">
                <a:solidFill>
                  <a:srgbClr val="000000"/>
                </a:solidFill>
                <a:cs typeface="Arial" charset="0"/>
              </a:rPr>
              <a:t>another car</a:t>
            </a:r>
          </a:p>
          <a:p>
            <a:pPr algn="ctr" eaLnBrk="0" hangingPunct="0">
              <a:lnSpc>
                <a:spcPct val="90000"/>
              </a:lnSpc>
            </a:pPr>
            <a:r>
              <a:rPr lang="en-US" sz="2000" b="1" smtClean="0">
                <a:solidFill>
                  <a:srgbClr val="000000"/>
                </a:solidFill>
                <a:cs typeface="Arial" charset="0"/>
              </a:rPr>
              <a:t>in front of</a:t>
            </a:r>
          </a:p>
          <a:p>
            <a:pPr algn="ctr" eaLnBrk="0" hangingPunct="0">
              <a:lnSpc>
                <a:spcPct val="90000"/>
              </a:lnSpc>
            </a:pPr>
            <a:r>
              <a:rPr lang="en-US" sz="2000" b="1" smtClean="0">
                <a:solidFill>
                  <a:srgbClr val="000000"/>
                </a:solidFill>
                <a:cs typeface="Arial" charset="0"/>
              </a:rPr>
              <a:t>you may</a:t>
            </a:r>
          </a:p>
          <a:p>
            <a:pPr algn="ctr" eaLnBrk="0" hangingPunct="0">
              <a:lnSpc>
                <a:spcPct val="90000"/>
              </a:lnSpc>
            </a:pPr>
            <a:r>
              <a:rPr lang="en-US" sz="2000" b="1" smtClean="0">
                <a:solidFill>
                  <a:srgbClr val="000000"/>
                </a:solidFill>
                <a:cs typeface="Arial" charset="0"/>
              </a:rPr>
              <a:t> also pull on to it</a:t>
            </a:r>
          </a:p>
          <a:p>
            <a:pPr algn="ctr" eaLnBrk="0" hangingPunct="0">
              <a:lnSpc>
                <a:spcPct val="90000"/>
              </a:lnSpc>
            </a:pPr>
            <a:r>
              <a:rPr lang="en-US" sz="2000" b="1" i="1" smtClean="0">
                <a:solidFill>
                  <a:srgbClr val="FFFF00"/>
                </a:solidFill>
                <a:cs typeface="Arial" charset="0"/>
              </a:rPr>
              <a:t>…crash!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3000"/>
                                  </p:stCondLst>
                                  <p:childTnLst>
                                    <p:set>
                                      <p:cBhvr>
                                        <p:cTn id="6" dur="1" fill="hold">
                                          <p:stCondLst>
                                            <p:cond delay="0"/>
                                          </p:stCondLst>
                                        </p:cTn>
                                        <p:tgtEl>
                                          <p:spTgt spid="205829"/>
                                        </p:tgtEl>
                                        <p:attrNameLst>
                                          <p:attrName>style.visibility</p:attrName>
                                        </p:attrNameLst>
                                      </p:cBhvr>
                                      <p:to>
                                        <p:strVal val="visible"/>
                                      </p:to>
                                    </p:set>
                                    <p:animEffect transition="in" filter="wipe(down)">
                                      <p:cBhvr>
                                        <p:cTn id="7" dur="500"/>
                                        <p:tgtEl>
                                          <p:spTgt spid="2058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5828"/>
                                        </p:tgtEl>
                                        <p:attrNameLst>
                                          <p:attrName>style.visibility</p:attrName>
                                        </p:attrNameLst>
                                      </p:cBhvr>
                                      <p:to>
                                        <p:strVal val="visible"/>
                                      </p:to>
                                    </p:set>
                                    <p:animEffect transition="in" filter="dissolve">
                                      <p:cBhvr>
                                        <p:cTn id="12" dur="500"/>
                                        <p:tgtEl>
                                          <p:spTgt spid="2058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grpId="0" nodeType="clickEffect">
                                  <p:stCondLst>
                                    <p:cond delay="0"/>
                                  </p:stCondLst>
                                  <p:childTnLst>
                                    <p:set>
                                      <p:cBhvr>
                                        <p:cTn id="16" dur="1" fill="hold">
                                          <p:stCondLst>
                                            <p:cond delay="0"/>
                                          </p:stCondLst>
                                        </p:cTn>
                                        <p:tgtEl>
                                          <p:spTgt spid="205830"/>
                                        </p:tgtEl>
                                        <p:attrNameLst>
                                          <p:attrName>style.visibility</p:attrName>
                                        </p:attrNameLst>
                                      </p:cBhvr>
                                      <p:to>
                                        <p:strVal val="visible"/>
                                      </p:to>
                                    </p:set>
                                    <p:anim calcmode="lin" valueType="num">
                                      <p:cBhvr>
                                        <p:cTn id="17" dur="500" fill="hold"/>
                                        <p:tgtEl>
                                          <p:spTgt spid="205830"/>
                                        </p:tgtEl>
                                        <p:attrNameLst>
                                          <p:attrName>ppt_w</p:attrName>
                                        </p:attrNameLst>
                                      </p:cBhvr>
                                      <p:tavLst>
                                        <p:tav tm="0">
                                          <p:val>
                                            <p:strVal val="2/3*#ppt_w"/>
                                          </p:val>
                                        </p:tav>
                                        <p:tav tm="100000">
                                          <p:val>
                                            <p:strVal val="#ppt_w"/>
                                          </p:val>
                                        </p:tav>
                                      </p:tavLst>
                                    </p:anim>
                                    <p:anim calcmode="lin" valueType="num">
                                      <p:cBhvr>
                                        <p:cTn id="18" dur="500" fill="hold"/>
                                        <p:tgtEl>
                                          <p:spTgt spid="20583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500"/>
                            </p:stCondLst>
                            <p:childTnLst>
                              <p:par>
                                <p:cTn id="20" presetID="23" presetClass="entr" presetSubtype="272" fill="hold" grpId="0" nodeType="afterEffect">
                                  <p:stCondLst>
                                    <p:cond delay="2000"/>
                                  </p:stCondLst>
                                  <p:childTnLst>
                                    <p:set>
                                      <p:cBhvr>
                                        <p:cTn id="21" dur="1" fill="hold">
                                          <p:stCondLst>
                                            <p:cond delay="0"/>
                                          </p:stCondLst>
                                        </p:cTn>
                                        <p:tgtEl>
                                          <p:spTgt spid="205831"/>
                                        </p:tgtEl>
                                        <p:attrNameLst>
                                          <p:attrName>style.visibility</p:attrName>
                                        </p:attrNameLst>
                                      </p:cBhvr>
                                      <p:to>
                                        <p:strVal val="visible"/>
                                      </p:to>
                                    </p:set>
                                    <p:anim calcmode="lin" valueType="num">
                                      <p:cBhvr>
                                        <p:cTn id="22" dur="500" fill="hold"/>
                                        <p:tgtEl>
                                          <p:spTgt spid="205831"/>
                                        </p:tgtEl>
                                        <p:attrNameLst>
                                          <p:attrName>ppt_w</p:attrName>
                                        </p:attrNameLst>
                                      </p:cBhvr>
                                      <p:tavLst>
                                        <p:tav tm="0">
                                          <p:val>
                                            <p:strVal val="2/3*#ppt_w"/>
                                          </p:val>
                                        </p:tav>
                                        <p:tav tm="100000">
                                          <p:val>
                                            <p:strVal val="#ppt_w"/>
                                          </p:val>
                                        </p:tav>
                                      </p:tavLst>
                                    </p:anim>
                                    <p:anim calcmode="lin" valueType="num">
                                      <p:cBhvr>
                                        <p:cTn id="23" dur="500" fill="hold"/>
                                        <p:tgtEl>
                                          <p:spTgt spid="205831"/>
                                        </p:tgtEl>
                                        <p:attrNameLst>
                                          <p:attrName>ppt_h</p:attrName>
                                        </p:attrNameLst>
                                      </p:cBhvr>
                                      <p:tavLst>
                                        <p:tav tm="0">
                                          <p:val>
                                            <p:strVal val="2/3*#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272" fill="hold" grpId="0" nodeType="clickEffect">
                                  <p:stCondLst>
                                    <p:cond delay="0"/>
                                  </p:stCondLst>
                                  <p:childTnLst>
                                    <p:set>
                                      <p:cBhvr>
                                        <p:cTn id="27" dur="1" fill="hold">
                                          <p:stCondLst>
                                            <p:cond delay="0"/>
                                          </p:stCondLst>
                                        </p:cTn>
                                        <p:tgtEl>
                                          <p:spTgt spid="205832"/>
                                        </p:tgtEl>
                                        <p:attrNameLst>
                                          <p:attrName>style.visibility</p:attrName>
                                        </p:attrNameLst>
                                      </p:cBhvr>
                                      <p:to>
                                        <p:strVal val="visible"/>
                                      </p:to>
                                    </p:set>
                                    <p:anim calcmode="lin" valueType="num">
                                      <p:cBhvr>
                                        <p:cTn id="28" dur="500" fill="hold"/>
                                        <p:tgtEl>
                                          <p:spTgt spid="205832"/>
                                        </p:tgtEl>
                                        <p:attrNameLst>
                                          <p:attrName>ppt_w</p:attrName>
                                        </p:attrNameLst>
                                      </p:cBhvr>
                                      <p:tavLst>
                                        <p:tav tm="0">
                                          <p:val>
                                            <p:strVal val="2/3*#ppt_w"/>
                                          </p:val>
                                        </p:tav>
                                        <p:tav tm="100000">
                                          <p:val>
                                            <p:strVal val="#ppt_w"/>
                                          </p:val>
                                        </p:tav>
                                      </p:tavLst>
                                    </p:anim>
                                    <p:anim calcmode="lin" valueType="num">
                                      <p:cBhvr>
                                        <p:cTn id="29" dur="500" fill="hold"/>
                                        <p:tgtEl>
                                          <p:spTgt spid="20583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8" grpId="0" animBg="1" autoUpdateAnimBg="0"/>
      <p:bldP spid="205829" grpId="0" animBg="1"/>
      <p:bldP spid="205830" grpId="0" animBg="1" autoUpdateAnimBg="0"/>
      <p:bldP spid="205831" grpId="0" animBg="1" autoUpdateAnimBg="0"/>
      <p:bldP spid="20583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pic>
        <p:nvPicPr>
          <p:cNvPr id="8195" name="Picture 8" descr="P1020209"/>
          <p:cNvPicPr>
            <a:picLocks noChangeAspect="1" noChangeArrowheads="1"/>
          </p:cNvPicPr>
          <p:nvPr/>
        </p:nvPicPr>
        <p:blipFill>
          <a:blip r:embed="rId2" cstate="print">
            <a:lum bright="18000" contrast="12000"/>
          </a:blip>
          <a:srcRect/>
          <a:stretch>
            <a:fillRect/>
          </a:stretch>
        </p:blipFill>
        <p:spPr bwMode="auto">
          <a:xfrm>
            <a:off x="0" y="0"/>
            <a:ext cx="9144000" cy="6858000"/>
          </a:xfrm>
          <a:prstGeom prst="rect">
            <a:avLst/>
          </a:prstGeom>
          <a:noFill/>
          <a:ln w="9525">
            <a:noFill/>
            <a:miter lim="800000"/>
            <a:headEnd/>
            <a:tailEnd/>
          </a:ln>
        </p:spPr>
      </p:pic>
      <p:sp>
        <p:nvSpPr>
          <p:cNvPr id="8196" name="Rectangle 9"/>
          <p:cNvSpPr>
            <a:spLocks noChangeArrowheads="1"/>
          </p:cNvSpPr>
          <p:nvPr/>
        </p:nvSpPr>
        <p:spPr bwMode="auto">
          <a:xfrm>
            <a:off x="0" y="0"/>
            <a:ext cx="9144000" cy="12954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3200" b="1" smtClean="0">
                <a:solidFill>
                  <a:srgbClr val="E9E66A"/>
                </a:solidFill>
                <a:cs typeface="Arial" charset="0"/>
              </a:rPr>
              <a:t>  Sometimes you may see a horizontal arrangement of the signals</a:t>
            </a:r>
          </a:p>
          <a:p>
            <a:pPr marL="342900" indent="-342900" algn="ctr">
              <a:lnSpc>
                <a:spcPct val="70000"/>
              </a:lnSpc>
              <a:spcBef>
                <a:spcPct val="20000"/>
              </a:spcBef>
            </a:pPr>
            <a:r>
              <a:rPr lang="en-US" sz="3200" b="1" smtClean="0">
                <a:solidFill>
                  <a:srgbClr val="E9E66A"/>
                </a:solidFill>
                <a:cs typeface="Arial" charset="0"/>
              </a:rPr>
              <a:t>                                 </a:t>
            </a:r>
          </a:p>
        </p:txBody>
      </p:sp>
      <p:sp>
        <p:nvSpPr>
          <p:cNvPr id="234506" name="Line 10"/>
          <p:cNvSpPr>
            <a:spLocks noChangeShapeType="1"/>
          </p:cNvSpPr>
          <p:nvPr/>
        </p:nvSpPr>
        <p:spPr bwMode="auto">
          <a:xfrm flipH="1">
            <a:off x="4648200" y="1219200"/>
            <a:ext cx="1066800" cy="17526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34506"/>
                                        </p:tgtEl>
                                        <p:attrNameLst>
                                          <p:attrName>style.visibility</p:attrName>
                                        </p:attrNameLst>
                                      </p:cBhvr>
                                      <p:to>
                                        <p:strVal val="visible"/>
                                      </p:to>
                                    </p:set>
                                    <p:animEffect transition="in" filter="wipe(up)">
                                      <p:cBhvr>
                                        <p:cTn id="7" dur="500"/>
                                        <p:tgtEl>
                                          <p:spTgt spid="234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33123" name="Rectangle 3"/>
          <p:cNvSpPr>
            <a:spLocks noChangeArrowheads="1"/>
          </p:cNvSpPr>
          <p:nvPr/>
        </p:nvSpPr>
        <p:spPr bwMode="auto">
          <a:xfrm>
            <a:off x="4419600" y="2590800"/>
            <a:ext cx="3810000" cy="34290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If there is a single yellow line dividing lanes of traffic, </a:t>
            </a:r>
            <a:r>
              <a:rPr lang="en-US" b="1" i="1" smtClean="0">
                <a:solidFill>
                  <a:srgbClr val="000000"/>
                </a:solidFill>
                <a:cs typeface="Arial" charset="0"/>
              </a:rPr>
              <a:t>you may pass over this line</a:t>
            </a:r>
            <a:r>
              <a:rPr lang="en-US" b="1" smtClean="0">
                <a:solidFill>
                  <a:srgbClr val="000000"/>
                </a:solidFill>
                <a:cs typeface="Arial" charset="0"/>
              </a:rPr>
              <a:t> to pass other vehicles and to make left turns </a:t>
            </a:r>
            <a:r>
              <a:rPr lang="en-US" b="1" smtClean="0">
                <a:solidFill>
                  <a:srgbClr val="3333CC"/>
                </a:solidFill>
                <a:cs typeface="Arial" charset="0"/>
              </a:rPr>
              <a:t>if it can be done safely.</a:t>
            </a:r>
          </a:p>
        </p:txBody>
      </p:sp>
      <p:sp>
        <p:nvSpPr>
          <p:cNvPr id="63492" name="Rectangle 6"/>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Pavement markings: </a:t>
            </a:r>
            <a:r>
              <a:rPr lang="en-US" sz="2400" b="1" smtClean="0">
                <a:solidFill>
                  <a:srgbClr val="CC3300"/>
                </a:solidFill>
              </a:rPr>
              <a:t>yellow lines (broken)</a:t>
            </a:r>
          </a:p>
        </p:txBody>
      </p:sp>
      <p:sp>
        <p:nvSpPr>
          <p:cNvPr id="63493" name="Rectangle 12"/>
          <p:cNvSpPr>
            <a:spLocks noChangeArrowheads="1"/>
          </p:cNvSpPr>
          <p:nvPr/>
        </p:nvSpPr>
        <p:spPr bwMode="auto">
          <a:xfrm>
            <a:off x="304800" y="2667000"/>
            <a:ext cx="3810000" cy="12954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3494" name="Rectangle 14"/>
          <p:cNvSpPr>
            <a:spLocks noChangeArrowheads="1"/>
          </p:cNvSpPr>
          <p:nvPr/>
        </p:nvSpPr>
        <p:spPr bwMode="auto">
          <a:xfrm>
            <a:off x="228600" y="3048000"/>
            <a:ext cx="3962400" cy="5334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 - - - - - - - - - - -  </a:t>
            </a:r>
          </a:p>
        </p:txBody>
      </p:sp>
      <p:sp>
        <p:nvSpPr>
          <p:cNvPr id="63495" name="Rectangle 15"/>
          <p:cNvSpPr>
            <a:spLocks noChangeArrowheads="1"/>
          </p:cNvSpPr>
          <p:nvPr/>
        </p:nvSpPr>
        <p:spPr bwMode="auto">
          <a:xfrm>
            <a:off x="3048000" y="28956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63496" name="AutoShape 16"/>
          <p:cNvSpPr>
            <a:spLocks noChangeArrowheads="1"/>
          </p:cNvSpPr>
          <p:nvPr/>
        </p:nvSpPr>
        <p:spPr bwMode="auto">
          <a:xfrm rot="2671930">
            <a:off x="2971800" y="28956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3497" name="Rectangle 17"/>
          <p:cNvSpPr>
            <a:spLocks noChangeArrowheads="1"/>
          </p:cNvSpPr>
          <p:nvPr/>
        </p:nvSpPr>
        <p:spPr bwMode="auto">
          <a:xfrm>
            <a:off x="1676400" y="2895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3498" name="AutoShape 18"/>
          <p:cNvSpPr>
            <a:spLocks noChangeArrowheads="1"/>
          </p:cNvSpPr>
          <p:nvPr/>
        </p:nvSpPr>
        <p:spPr bwMode="auto">
          <a:xfrm rot="2671930">
            <a:off x="1600200" y="28844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Effect transition="in" filter="strips(downRight)">
                                      <p:cBhvr>
                                        <p:cTn id="7" dur="500"/>
                                        <p:tgtEl>
                                          <p:spTgt spid="133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descr="MVC-003S"/>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64515" name="Rectangle 5"/>
          <p:cNvSpPr>
            <a:spLocks noChangeArrowheads="1"/>
          </p:cNvSpPr>
          <p:nvPr/>
        </p:nvSpPr>
        <p:spPr bwMode="auto">
          <a:xfrm>
            <a:off x="0" y="4724400"/>
            <a:ext cx="9144000" cy="2133600"/>
          </a:xfrm>
          <a:prstGeom prst="rect">
            <a:avLst/>
          </a:prstGeom>
          <a:solidFill>
            <a:schemeClr val="tx1"/>
          </a:solidFill>
          <a:ln w="9525">
            <a:solidFill>
              <a:schemeClr val="tx1"/>
            </a:solidFill>
            <a:miter lim="800000"/>
            <a:headEnd/>
            <a:tailEnd/>
          </a:ln>
          <a:effectLst/>
        </p:spPr>
        <p:txBody>
          <a:bodyPr wrap="none" anchor="ctr"/>
          <a:lstStyle/>
          <a:p>
            <a:pPr eaLnBrk="0" hangingPunct="0">
              <a:lnSpc>
                <a:spcPct val="90000"/>
              </a:lnSpc>
            </a:pPr>
            <a:r>
              <a:rPr lang="en-US" sz="2800" b="1" dirty="0" smtClean="0">
                <a:solidFill>
                  <a:srgbClr val="000000"/>
                </a:solidFill>
                <a:cs typeface="Arial" charset="0"/>
              </a:rPr>
              <a:t>    </a:t>
            </a:r>
            <a:r>
              <a:rPr lang="en-US" sz="2800" b="1" dirty="0" smtClean="0">
                <a:solidFill>
                  <a:srgbClr val="66FFFF"/>
                </a:solidFill>
                <a:cs typeface="Arial" charset="0"/>
              </a:rPr>
              <a:t>According to the pavement marking, is</a:t>
            </a:r>
          </a:p>
          <a:p>
            <a:pPr eaLnBrk="0" hangingPunct="0">
              <a:lnSpc>
                <a:spcPct val="90000"/>
              </a:lnSpc>
            </a:pPr>
            <a:r>
              <a:rPr lang="en-US" sz="2800" b="1" dirty="0" smtClean="0">
                <a:solidFill>
                  <a:srgbClr val="66FFFF"/>
                </a:solidFill>
                <a:cs typeface="Arial" charset="0"/>
              </a:rPr>
              <a:t>    passing permitted here?</a:t>
            </a:r>
          </a:p>
        </p:txBody>
      </p:sp>
      <p:sp>
        <p:nvSpPr>
          <p:cNvPr id="132102" name="WordArt 6"/>
          <p:cNvSpPr>
            <a:spLocks noChangeArrowheads="1" noChangeShapeType="1" noTextEdit="1"/>
          </p:cNvSpPr>
          <p:nvPr/>
        </p:nvSpPr>
        <p:spPr bwMode="auto">
          <a:xfrm>
            <a:off x="4891596" y="5867400"/>
            <a:ext cx="3352800" cy="719138"/>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FF00"/>
                </a:solidFill>
                <a:latin typeface="Arial Black"/>
                <a:cs typeface="Arial" charset="0"/>
              </a:rPr>
              <a:t>Yes, but with on-coming</a:t>
            </a:r>
          </a:p>
          <a:p>
            <a:pPr algn="ctr"/>
            <a:r>
              <a:rPr lang="en-US" sz="3600" kern="10" dirty="0" smtClean="0">
                <a:ln w="9525">
                  <a:solidFill>
                    <a:srgbClr val="000000"/>
                  </a:solidFill>
                  <a:round/>
                  <a:headEnd/>
                  <a:tailEnd/>
                </a:ln>
                <a:solidFill>
                  <a:srgbClr val="FFFF00"/>
                </a:solidFill>
                <a:latin typeface="Arial Black"/>
                <a:cs typeface="Arial" charset="0"/>
              </a:rPr>
              <a:t>vehicles, it is not safe!</a:t>
            </a:r>
          </a:p>
        </p:txBody>
      </p:sp>
      <p:pic>
        <p:nvPicPr>
          <p:cNvPr id="64517" name="Picture 7"/>
          <p:cNvPicPr>
            <a:picLocks noChangeAspect="1" noChangeArrowheads="1"/>
          </p:cNvPicPr>
          <p:nvPr/>
        </p:nvPicPr>
        <p:blipFill>
          <a:blip r:embed="rId3" cstate="print"/>
          <a:srcRect/>
          <a:stretch>
            <a:fillRect/>
          </a:stretch>
        </p:blipFill>
        <p:spPr bwMode="auto">
          <a:xfrm>
            <a:off x="4876800" y="3200400"/>
            <a:ext cx="1074738" cy="657225"/>
          </a:xfrm>
          <a:prstGeom prst="rect">
            <a:avLst/>
          </a:prstGeom>
          <a:noFill/>
          <a:ln w="9525">
            <a:noFill/>
            <a:miter lim="800000"/>
            <a:headEnd/>
            <a:tailEnd/>
          </a:ln>
          <a:effectLst/>
        </p:spPr>
      </p:pic>
      <p:sp>
        <p:nvSpPr>
          <p:cNvPr id="64518" name="Oval 8"/>
          <p:cNvSpPr>
            <a:spLocks noChangeArrowheads="1"/>
          </p:cNvSpPr>
          <p:nvPr/>
        </p:nvSpPr>
        <p:spPr bwMode="auto">
          <a:xfrm>
            <a:off x="5105400" y="3276600"/>
            <a:ext cx="152400" cy="762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64519" name="Oval 9"/>
          <p:cNvSpPr>
            <a:spLocks noChangeArrowheads="1"/>
          </p:cNvSpPr>
          <p:nvPr/>
        </p:nvSpPr>
        <p:spPr bwMode="auto">
          <a:xfrm>
            <a:off x="5562600" y="3276600"/>
            <a:ext cx="152400" cy="762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2102"/>
                                        </p:tgtEl>
                                        <p:attrNameLst>
                                          <p:attrName>style.visibility</p:attrName>
                                        </p:attrNameLst>
                                      </p:cBhvr>
                                      <p:to>
                                        <p:strVal val="visible"/>
                                      </p:to>
                                    </p:set>
                                    <p:animEffect transition="in" filter="dissolve">
                                      <p:cBhvr>
                                        <p:cTn id="7" dur="500"/>
                                        <p:tgtEl>
                                          <p:spTgt spid="132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41315" name="Rectangle 3"/>
          <p:cNvSpPr>
            <a:spLocks noChangeArrowheads="1"/>
          </p:cNvSpPr>
          <p:nvPr/>
        </p:nvSpPr>
        <p:spPr bwMode="auto">
          <a:xfrm>
            <a:off x="3962400" y="2438400"/>
            <a:ext cx="4876800" cy="1981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If there are two yellow lines dividing lanes of traffic, and the line closest to your lane is broken, you may cross over it to pass vehicles ahead, if it is safe to do so.</a:t>
            </a:r>
          </a:p>
        </p:txBody>
      </p:sp>
      <p:sp>
        <p:nvSpPr>
          <p:cNvPr id="65540"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solid line </a:t>
            </a:r>
          </a:p>
          <a:p>
            <a:pPr eaLnBrk="1" hangingPunct="1">
              <a:lnSpc>
                <a:spcPct val="60000"/>
              </a:lnSpc>
              <a:buFontTx/>
              <a:buNone/>
            </a:pPr>
            <a:r>
              <a:rPr lang="en-US" sz="2000" b="1" smtClean="0">
                <a:solidFill>
                  <a:srgbClr val="CC3300"/>
                </a:solidFill>
              </a:rPr>
              <a:t>                                    next to a broken line</a:t>
            </a:r>
          </a:p>
        </p:txBody>
      </p:sp>
      <p:sp>
        <p:nvSpPr>
          <p:cNvPr id="141318" name="Rectangle 6"/>
          <p:cNvSpPr>
            <a:spLocks noChangeArrowheads="1"/>
          </p:cNvSpPr>
          <p:nvPr/>
        </p:nvSpPr>
        <p:spPr bwMode="auto">
          <a:xfrm>
            <a:off x="457200" y="4953000"/>
            <a:ext cx="8077200" cy="19050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If the line closest to you lane is solid, you may not cross over it except to turn left into a driveway or alley.</a:t>
            </a:r>
          </a:p>
        </p:txBody>
      </p:sp>
      <p:sp>
        <p:nvSpPr>
          <p:cNvPr id="65542" name="Rectangle 7"/>
          <p:cNvSpPr>
            <a:spLocks noChangeArrowheads="1"/>
          </p:cNvSpPr>
          <p:nvPr/>
        </p:nvSpPr>
        <p:spPr bwMode="auto">
          <a:xfrm>
            <a:off x="304800" y="2590800"/>
            <a:ext cx="3810000" cy="1447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5543" name="Line 8"/>
          <p:cNvSpPr>
            <a:spLocks noChangeShapeType="1"/>
          </p:cNvSpPr>
          <p:nvPr/>
        </p:nvSpPr>
        <p:spPr bwMode="auto">
          <a:xfrm>
            <a:off x="304800" y="3352800"/>
            <a:ext cx="2438400" cy="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5544" name="Rectangle 9"/>
          <p:cNvSpPr>
            <a:spLocks noChangeArrowheads="1"/>
          </p:cNvSpPr>
          <p:nvPr/>
        </p:nvSpPr>
        <p:spPr bwMode="auto">
          <a:xfrm>
            <a:off x="2514600" y="3048000"/>
            <a:ext cx="3962400" cy="4572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  </a:t>
            </a:r>
          </a:p>
        </p:txBody>
      </p:sp>
      <p:sp>
        <p:nvSpPr>
          <p:cNvPr id="65545" name="Rectangle 10"/>
          <p:cNvSpPr>
            <a:spLocks noChangeArrowheads="1"/>
          </p:cNvSpPr>
          <p:nvPr/>
        </p:nvSpPr>
        <p:spPr bwMode="auto">
          <a:xfrm>
            <a:off x="3048000" y="28956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65546" name="AutoShape 11"/>
          <p:cNvSpPr>
            <a:spLocks noChangeArrowheads="1"/>
          </p:cNvSpPr>
          <p:nvPr/>
        </p:nvSpPr>
        <p:spPr bwMode="auto">
          <a:xfrm rot="2671930">
            <a:off x="2971800" y="28956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5547" name="Rectangle 12"/>
          <p:cNvSpPr>
            <a:spLocks noChangeArrowheads="1"/>
          </p:cNvSpPr>
          <p:nvPr/>
        </p:nvSpPr>
        <p:spPr bwMode="auto">
          <a:xfrm>
            <a:off x="1676400" y="2895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5548" name="AutoShape 13"/>
          <p:cNvSpPr>
            <a:spLocks noChangeArrowheads="1"/>
          </p:cNvSpPr>
          <p:nvPr/>
        </p:nvSpPr>
        <p:spPr bwMode="auto">
          <a:xfrm rot="2671930">
            <a:off x="1600200" y="28844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5549" name="Rectangle 14"/>
          <p:cNvSpPr>
            <a:spLocks noChangeArrowheads="1"/>
          </p:cNvSpPr>
          <p:nvPr/>
        </p:nvSpPr>
        <p:spPr bwMode="auto">
          <a:xfrm>
            <a:off x="0" y="2971800"/>
            <a:ext cx="3962400" cy="5334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a:t>
            </a:r>
          </a:p>
        </p:txBody>
      </p:sp>
      <p:sp>
        <p:nvSpPr>
          <p:cNvPr id="65550" name="Line 15"/>
          <p:cNvSpPr>
            <a:spLocks noChangeShapeType="1"/>
          </p:cNvSpPr>
          <p:nvPr/>
        </p:nvSpPr>
        <p:spPr bwMode="auto">
          <a:xfrm>
            <a:off x="1371600" y="3276600"/>
            <a:ext cx="2743200" cy="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141328" name="Line 16"/>
          <p:cNvSpPr>
            <a:spLocks noChangeShapeType="1"/>
          </p:cNvSpPr>
          <p:nvPr/>
        </p:nvSpPr>
        <p:spPr bwMode="auto">
          <a:xfrm flipV="1">
            <a:off x="2209800" y="3276600"/>
            <a:ext cx="762000" cy="1828800"/>
          </a:xfrm>
          <a:prstGeom prst="line">
            <a:avLst/>
          </a:prstGeom>
          <a:noFill/>
          <a:ln w="76200">
            <a:solidFill>
              <a:schemeClr val="bg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strips(downRight)">
                                      <p:cBhvr>
                                        <p:cTn id="7" dur="500"/>
                                        <p:tgtEl>
                                          <p:spTgt spid="141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41318">
                                            <p:txEl>
                                              <p:pRg st="0" end="0"/>
                                            </p:txEl>
                                          </p:spTgt>
                                        </p:tgtEl>
                                        <p:attrNameLst>
                                          <p:attrName>style.visibility</p:attrName>
                                        </p:attrNameLst>
                                      </p:cBhvr>
                                      <p:to>
                                        <p:strVal val="visible"/>
                                      </p:to>
                                    </p:set>
                                    <p:animEffect transition="in" filter="strips(downRight)">
                                      <p:cBhvr>
                                        <p:cTn id="12" dur="500"/>
                                        <p:tgtEl>
                                          <p:spTgt spid="141318">
                                            <p:txEl>
                                              <p:pRg st="0" end="0"/>
                                            </p:txEl>
                                          </p:spTgt>
                                        </p:tgtEl>
                                      </p:cBhvr>
                                    </p:animEffect>
                                  </p:childTnLst>
                                </p:cTn>
                              </p:par>
                            </p:childTnLst>
                          </p:cTn>
                        </p:par>
                        <p:par>
                          <p:cTn id="13" fill="hold" nodeType="afterGroup">
                            <p:stCondLst>
                              <p:cond delay="500"/>
                            </p:stCondLst>
                            <p:childTnLst>
                              <p:par>
                                <p:cTn id="14" presetID="22" presetClass="entr" presetSubtype="8" fill="hold" grpId="0" nodeType="afterEffect">
                                  <p:stCondLst>
                                    <p:cond delay="2000"/>
                                  </p:stCondLst>
                                  <p:childTnLst>
                                    <p:set>
                                      <p:cBhvr>
                                        <p:cTn id="15" dur="1" fill="hold">
                                          <p:stCondLst>
                                            <p:cond delay="0"/>
                                          </p:stCondLst>
                                        </p:cTn>
                                        <p:tgtEl>
                                          <p:spTgt spid="141328"/>
                                        </p:tgtEl>
                                        <p:attrNameLst>
                                          <p:attrName>style.visibility</p:attrName>
                                        </p:attrNameLst>
                                      </p:cBhvr>
                                      <p:to>
                                        <p:strVal val="visible"/>
                                      </p:to>
                                    </p:set>
                                    <p:animEffect transition="in" filter="wipe(left)">
                                      <p:cBhvr>
                                        <p:cTn id="16" dur="500"/>
                                        <p:tgtEl>
                                          <p:spTgt spid="141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build="p" autoUpdateAnimBg="0"/>
      <p:bldP spid="141318" grpId="0" build="p" autoUpdateAnimBg="0"/>
      <p:bldP spid="1413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endParaRPr lang="en-US" sz="4000" smtClean="0"/>
          </a:p>
        </p:txBody>
      </p:sp>
      <p:sp>
        <p:nvSpPr>
          <p:cNvPr id="66563" name="Rectangle 3"/>
          <p:cNvSpPr>
            <a:spLocks noGrp="1" noChangeArrowheads="1"/>
          </p:cNvSpPr>
          <p:nvPr>
            <p:ph type="body" idx="1"/>
          </p:nvPr>
        </p:nvSpPr>
        <p:spPr/>
        <p:txBody>
          <a:bodyPr/>
          <a:lstStyle/>
          <a:p>
            <a:pPr eaLnBrk="1" hangingPunct="1"/>
            <a:endParaRPr lang="en-US" sz="2800" smtClean="0"/>
          </a:p>
        </p:txBody>
      </p:sp>
      <p:pic>
        <p:nvPicPr>
          <p:cNvPr id="66564" name="Picture 4" descr="P1010021"/>
          <p:cNvPicPr>
            <a:picLocks noChangeAspect="1" noChangeArrowheads="1"/>
          </p:cNvPicPr>
          <p:nvPr/>
        </p:nvPicPr>
        <p:blipFill>
          <a:blip r:embed="rId2" cstate="print">
            <a:lum bright="12000"/>
          </a:blip>
          <a:srcRect/>
          <a:stretch>
            <a:fillRect/>
          </a:stretch>
        </p:blipFill>
        <p:spPr bwMode="auto">
          <a:xfrm>
            <a:off x="-62764" y="0"/>
            <a:ext cx="9144000" cy="6858000"/>
          </a:xfrm>
          <a:prstGeom prst="rect">
            <a:avLst/>
          </a:prstGeom>
          <a:noFill/>
          <a:ln w="9525">
            <a:noFill/>
            <a:miter lim="800000"/>
            <a:headEnd/>
            <a:tailEnd/>
          </a:ln>
        </p:spPr>
      </p:pic>
      <p:sp>
        <p:nvSpPr>
          <p:cNvPr id="134149" name="Rectangle 5"/>
          <p:cNvSpPr>
            <a:spLocks noChangeArrowheads="1"/>
          </p:cNvSpPr>
          <p:nvPr/>
        </p:nvSpPr>
        <p:spPr bwMode="auto">
          <a:xfrm>
            <a:off x="0" y="0"/>
            <a:ext cx="9144000" cy="18288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3200" b="1" smtClean="0">
                <a:solidFill>
                  <a:srgbClr val="00FFFF"/>
                </a:solidFill>
                <a:cs typeface="Arial" charset="0"/>
              </a:rPr>
              <a:t>Is passing allowed here?</a:t>
            </a:r>
          </a:p>
          <a:p>
            <a:pPr marL="342900" indent="-342900" algn="ctr">
              <a:spcBef>
                <a:spcPct val="20000"/>
              </a:spcBef>
            </a:pPr>
            <a:r>
              <a:rPr lang="en-US" sz="3600" b="1" smtClean="0">
                <a:solidFill>
                  <a:srgbClr val="FFFF00"/>
                </a:solidFill>
                <a:cs typeface="Arial" charset="0"/>
              </a:rPr>
              <a:t>  </a:t>
            </a:r>
            <a:r>
              <a:rPr lang="en-US" sz="2800" b="1" smtClean="0">
                <a:solidFill>
                  <a:srgbClr val="FFFFFF"/>
                </a:solidFill>
                <a:cs typeface="Arial" charset="0"/>
              </a:rPr>
              <a:t>Only for a little longer, but it soon changes.                   It would </a:t>
            </a:r>
            <a:r>
              <a:rPr lang="en-US" sz="2800" b="1" i="1" smtClean="0">
                <a:solidFill>
                  <a:srgbClr val="00FFFF"/>
                </a:solidFill>
                <a:cs typeface="Arial" charset="0"/>
              </a:rPr>
              <a:t>not be safe</a:t>
            </a:r>
            <a:r>
              <a:rPr lang="en-US" sz="2800" b="1" smtClean="0">
                <a:solidFill>
                  <a:srgbClr val="FFFFFF"/>
                </a:solidFill>
                <a:cs typeface="Arial" charset="0"/>
              </a:rPr>
              <a:t> to pass here.</a:t>
            </a:r>
          </a:p>
        </p:txBody>
      </p:sp>
      <p:sp>
        <p:nvSpPr>
          <p:cNvPr id="134150" name="Line 6"/>
          <p:cNvSpPr>
            <a:spLocks noChangeShapeType="1"/>
          </p:cNvSpPr>
          <p:nvPr/>
        </p:nvSpPr>
        <p:spPr bwMode="auto">
          <a:xfrm>
            <a:off x="4038600" y="2362200"/>
            <a:ext cx="0" cy="1981200"/>
          </a:xfrm>
          <a:prstGeom prst="line">
            <a:avLst/>
          </a:prstGeom>
          <a:noFill/>
          <a:ln w="76200">
            <a:solidFill>
              <a:srgbClr val="FFFF00"/>
            </a:solidFill>
            <a:round/>
            <a:headEnd/>
            <a:tailEnd type="triangle" w="med" len="med"/>
          </a:ln>
          <a:effectLst/>
        </p:spPr>
        <p:txBody>
          <a:bodyPr/>
          <a:lstStyle/>
          <a:p>
            <a:endParaRPr lang="en-US" smtClean="0">
              <a:solidFill>
                <a:srgbClr val="000000"/>
              </a:solidFill>
              <a:cs typeface="Arial" charset="0"/>
            </a:endParaRPr>
          </a:p>
        </p:txBody>
      </p:sp>
      <p:pic>
        <p:nvPicPr>
          <p:cNvPr id="10" name="Picture 7"/>
          <p:cNvPicPr>
            <a:picLocks noChangeAspect="1" noChangeArrowheads="1"/>
          </p:cNvPicPr>
          <p:nvPr/>
        </p:nvPicPr>
        <p:blipFill>
          <a:blip r:embed="rId3" cstate="print"/>
          <a:srcRect/>
          <a:stretch>
            <a:fillRect/>
          </a:stretch>
        </p:blipFill>
        <p:spPr bwMode="auto">
          <a:xfrm>
            <a:off x="3761593" y="4572000"/>
            <a:ext cx="1495287" cy="914400"/>
          </a:xfrm>
          <a:prstGeom prst="rect">
            <a:avLst/>
          </a:prstGeom>
          <a:noFill/>
          <a:ln w="9525">
            <a:noFill/>
            <a:miter lim="800000"/>
            <a:headEnd/>
            <a:tailEnd/>
          </a:ln>
          <a:effectLst/>
        </p:spPr>
      </p:pic>
      <p:sp>
        <p:nvSpPr>
          <p:cNvPr id="11" name="Oval 8"/>
          <p:cNvSpPr>
            <a:spLocks noChangeArrowheads="1"/>
          </p:cNvSpPr>
          <p:nvPr/>
        </p:nvSpPr>
        <p:spPr bwMode="auto">
          <a:xfrm>
            <a:off x="4124417" y="4724400"/>
            <a:ext cx="152400" cy="762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2" name="Oval 9"/>
          <p:cNvSpPr>
            <a:spLocks noChangeArrowheads="1"/>
          </p:cNvSpPr>
          <p:nvPr/>
        </p:nvSpPr>
        <p:spPr bwMode="auto">
          <a:xfrm>
            <a:off x="4705905" y="4717002"/>
            <a:ext cx="152400" cy="76200"/>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9">
                                            <p:txEl>
                                              <p:pRg st="0" end="0"/>
                                            </p:txEl>
                                          </p:spTgt>
                                        </p:tgtEl>
                                        <p:attrNameLst>
                                          <p:attrName>style.visibility</p:attrName>
                                        </p:attrNameLst>
                                      </p:cBhvr>
                                      <p:to>
                                        <p:strVal val="visible"/>
                                      </p:to>
                                    </p:set>
                                    <p:animEffect transition="in" filter="dissolve">
                                      <p:cBhvr>
                                        <p:cTn id="7" dur="500"/>
                                        <p:tgtEl>
                                          <p:spTgt spid="1341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4149">
                                            <p:txEl>
                                              <p:pRg st="1" end="1"/>
                                            </p:txEl>
                                          </p:spTgt>
                                        </p:tgtEl>
                                        <p:attrNameLst>
                                          <p:attrName>style.visibility</p:attrName>
                                        </p:attrNameLst>
                                      </p:cBhvr>
                                      <p:to>
                                        <p:strVal val="visible"/>
                                      </p:to>
                                    </p:set>
                                    <p:animEffect transition="in" filter="dissolve">
                                      <p:cBhvr>
                                        <p:cTn id="12" dur="500"/>
                                        <p:tgtEl>
                                          <p:spTgt spid="134149">
                                            <p:txEl>
                                              <p:pRg st="1" end="1"/>
                                            </p:txEl>
                                          </p:spTgt>
                                        </p:tgtEl>
                                      </p:cBhvr>
                                    </p:animEffect>
                                  </p:childTnLst>
                                </p:cTn>
                              </p:par>
                            </p:childTnLst>
                          </p:cTn>
                        </p:par>
                        <p:par>
                          <p:cTn id="13" fill="hold" nodeType="afterGroup">
                            <p:stCondLst>
                              <p:cond delay="500"/>
                            </p:stCondLst>
                            <p:childTnLst>
                              <p:par>
                                <p:cTn id="14" presetID="22" presetClass="entr" presetSubtype="1" fill="hold" grpId="0" nodeType="afterEffect">
                                  <p:stCondLst>
                                    <p:cond delay="1000"/>
                                  </p:stCondLst>
                                  <p:childTnLst>
                                    <p:set>
                                      <p:cBhvr>
                                        <p:cTn id="15" dur="1" fill="hold">
                                          <p:stCondLst>
                                            <p:cond delay="0"/>
                                          </p:stCondLst>
                                        </p:cTn>
                                        <p:tgtEl>
                                          <p:spTgt spid="134150"/>
                                        </p:tgtEl>
                                        <p:attrNameLst>
                                          <p:attrName>style.visibility</p:attrName>
                                        </p:attrNameLst>
                                      </p:cBhvr>
                                      <p:to>
                                        <p:strVal val="visible"/>
                                      </p:to>
                                    </p:set>
                                    <p:animEffect transition="in" filter="wipe(up)">
                                      <p:cBhvr>
                                        <p:cTn id="16" dur="5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build="p" autoUpdateAnimBg="0"/>
      <p:bldP spid="13415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42339" name="Rectangle 3"/>
          <p:cNvSpPr>
            <a:spLocks noChangeArrowheads="1"/>
          </p:cNvSpPr>
          <p:nvPr/>
        </p:nvSpPr>
        <p:spPr bwMode="auto">
          <a:xfrm>
            <a:off x="3962400" y="2286000"/>
            <a:ext cx="4800600" cy="2133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If there are two solid yellow lines dividing lanes of traffic, </a:t>
            </a:r>
            <a:r>
              <a:rPr lang="en-US" b="1" i="1" smtClean="0">
                <a:solidFill>
                  <a:srgbClr val="000000"/>
                </a:solidFill>
                <a:cs typeface="Arial" charset="0"/>
              </a:rPr>
              <a:t>you may not cross over them to pass another vehicle.</a:t>
            </a:r>
            <a:r>
              <a:rPr lang="en-US" b="1" smtClean="0">
                <a:solidFill>
                  <a:srgbClr val="000000"/>
                </a:solidFill>
                <a:cs typeface="Arial" charset="0"/>
              </a:rPr>
              <a:t> You should never drive to the left of these lines.</a:t>
            </a:r>
          </a:p>
        </p:txBody>
      </p:sp>
      <p:sp>
        <p:nvSpPr>
          <p:cNvPr id="67588"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double solid lines </a:t>
            </a:r>
          </a:p>
          <a:p>
            <a:pPr eaLnBrk="1" hangingPunct="1">
              <a:lnSpc>
                <a:spcPct val="60000"/>
              </a:lnSpc>
              <a:buFontTx/>
              <a:buNone/>
            </a:pPr>
            <a:r>
              <a:rPr lang="en-US" sz="2000" b="1" smtClean="0">
                <a:solidFill>
                  <a:srgbClr val="CC3300"/>
                </a:solidFill>
              </a:rPr>
              <a:t>                                    </a:t>
            </a:r>
          </a:p>
        </p:txBody>
      </p:sp>
      <p:sp>
        <p:nvSpPr>
          <p:cNvPr id="142342" name="Rectangle 6"/>
          <p:cNvSpPr>
            <a:spLocks noChangeArrowheads="1"/>
          </p:cNvSpPr>
          <p:nvPr/>
        </p:nvSpPr>
        <p:spPr bwMode="auto">
          <a:xfrm>
            <a:off x="304800" y="4572000"/>
            <a:ext cx="8305800" cy="20574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3333CC"/>
                </a:solidFill>
                <a:cs typeface="Arial" charset="0"/>
              </a:rPr>
              <a:t>    You may cross over a double solid yellow line to make most left turns at intersections, or driveways, if it can be made safely and is not otherwise prohibited.</a:t>
            </a:r>
          </a:p>
        </p:txBody>
      </p:sp>
      <p:sp>
        <p:nvSpPr>
          <p:cNvPr id="67590" name="Rectangle 7"/>
          <p:cNvSpPr>
            <a:spLocks noChangeArrowheads="1"/>
          </p:cNvSpPr>
          <p:nvPr/>
        </p:nvSpPr>
        <p:spPr bwMode="auto">
          <a:xfrm>
            <a:off x="304800" y="2590800"/>
            <a:ext cx="3810000" cy="1447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7591" name="Line 8"/>
          <p:cNvSpPr>
            <a:spLocks noChangeShapeType="1"/>
          </p:cNvSpPr>
          <p:nvPr/>
        </p:nvSpPr>
        <p:spPr bwMode="auto">
          <a:xfrm>
            <a:off x="304800" y="3352800"/>
            <a:ext cx="3810000" cy="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7592" name="Rectangle 10"/>
          <p:cNvSpPr>
            <a:spLocks noChangeArrowheads="1"/>
          </p:cNvSpPr>
          <p:nvPr/>
        </p:nvSpPr>
        <p:spPr bwMode="auto">
          <a:xfrm>
            <a:off x="3048000" y="28956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67593" name="AutoShape 11"/>
          <p:cNvSpPr>
            <a:spLocks noChangeArrowheads="1"/>
          </p:cNvSpPr>
          <p:nvPr/>
        </p:nvSpPr>
        <p:spPr bwMode="auto">
          <a:xfrm rot="2671930">
            <a:off x="2971800" y="28956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7594" name="Rectangle 12"/>
          <p:cNvSpPr>
            <a:spLocks noChangeArrowheads="1"/>
          </p:cNvSpPr>
          <p:nvPr/>
        </p:nvSpPr>
        <p:spPr bwMode="auto">
          <a:xfrm>
            <a:off x="1676400" y="2895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7595" name="AutoShape 13"/>
          <p:cNvSpPr>
            <a:spLocks noChangeArrowheads="1"/>
          </p:cNvSpPr>
          <p:nvPr/>
        </p:nvSpPr>
        <p:spPr bwMode="auto">
          <a:xfrm rot="2671930">
            <a:off x="1600200" y="28844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7596" name="Line 15"/>
          <p:cNvSpPr>
            <a:spLocks noChangeShapeType="1"/>
          </p:cNvSpPr>
          <p:nvPr/>
        </p:nvSpPr>
        <p:spPr bwMode="auto">
          <a:xfrm>
            <a:off x="304800" y="3276600"/>
            <a:ext cx="3810000" cy="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142352" name="Line 16"/>
          <p:cNvSpPr>
            <a:spLocks noChangeShapeType="1"/>
          </p:cNvSpPr>
          <p:nvPr/>
        </p:nvSpPr>
        <p:spPr bwMode="auto">
          <a:xfrm flipV="1">
            <a:off x="2924460" y="3429000"/>
            <a:ext cx="199740" cy="1143000"/>
          </a:xfrm>
          <a:prstGeom prst="line">
            <a:avLst/>
          </a:prstGeom>
          <a:noFill/>
          <a:ln w="76200">
            <a:solidFill>
              <a:schemeClr val="bg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Effect transition="in" filter="strips(downRight)">
                                      <p:cBhvr>
                                        <p:cTn id="7" dur="500"/>
                                        <p:tgtEl>
                                          <p:spTgt spid="142339">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9000"/>
                                  </p:stCondLst>
                                  <p:childTnLst>
                                    <p:set>
                                      <p:cBhvr>
                                        <p:cTn id="10" dur="1" fill="hold">
                                          <p:stCondLst>
                                            <p:cond delay="0"/>
                                          </p:stCondLst>
                                        </p:cTn>
                                        <p:tgtEl>
                                          <p:spTgt spid="142352"/>
                                        </p:tgtEl>
                                        <p:attrNameLst>
                                          <p:attrName>style.visibility</p:attrName>
                                        </p:attrNameLst>
                                      </p:cBhvr>
                                      <p:to>
                                        <p:strVal val="visible"/>
                                      </p:to>
                                    </p:set>
                                    <p:animEffect transition="in" filter="wipe(right)">
                                      <p:cBhvr>
                                        <p:cTn id="11" dur="500"/>
                                        <p:tgtEl>
                                          <p:spTgt spid="1423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42342">
                                            <p:txEl>
                                              <p:pRg st="0" end="0"/>
                                            </p:txEl>
                                          </p:spTgt>
                                        </p:tgtEl>
                                        <p:attrNameLst>
                                          <p:attrName>style.visibility</p:attrName>
                                        </p:attrNameLst>
                                      </p:cBhvr>
                                      <p:to>
                                        <p:strVal val="visible"/>
                                      </p:to>
                                    </p:set>
                                    <p:animEffect transition="in" filter="strips(downRight)">
                                      <p:cBhvr>
                                        <p:cTn id="16" dur="500"/>
                                        <p:tgtEl>
                                          <p:spTgt spid="1423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autoUpdateAnimBg="0"/>
      <p:bldP spid="142342" grpId="0" build="p" autoUpdateAnimBg="0"/>
      <p:bldP spid="142352"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3"/>
          <p:cNvSpPr>
            <a:spLocks noGrp="1" noChangeArrowheads="1"/>
          </p:cNvSpPr>
          <p:nvPr>
            <p:ph type="body" idx="1"/>
          </p:nvPr>
        </p:nvSpPr>
        <p:spPr>
          <a:xfrm>
            <a:off x="0" y="5715000"/>
            <a:ext cx="9144000" cy="1143000"/>
          </a:xfrm>
          <a:solidFill>
            <a:schemeClr val="tx1"/>
          </a:solidFill>
        </p:spPr>
        <p:txBody>
          <a:bodyPr/>
          <a:lstStyle/>
          <a:p>
            <a:pPr algn="ctr" eaLnBrk="1" hangingPunct="1">
              <a:buFontTx/>
              <a:buNone/>
            </a:pPr>
            <a:r>
              <a:rPr lang="en-US" sz="2800" b="1" smtClean="0">
                <a:solidFill>
                  <a:srgbClr val="00FFFF"/>
                </a:solidFill>
              </a:rPr>
              <a:t>What does this double yellow line mean?</a:t>
            </a:r>
          </a:p>
        </p:txBody>
      </p:sp>
      <p:sp>
        <p:nvSpPr>
          <p:cNvPr id="143365" name="Rectangle 5"/>
          <p:cNvSpPr>
            <a:spLocks noChangeArrowheads="1"/>
          </p:cNvSpPr>
          <p:nvPr/>
        </p:nvSpPr>
        <p:spPr bwMode="auto">
          <a:xfrm>
            <a:off x="0" y="0"/>
            <a:ext cx="9144000" cy="1143000"/>
          </a:xfrm>
          <a:prstGeom prst="rect">
            <a:avLst/>
          </a:prstGeom>
          <a:solidFill>
            <a:schemeClr val="tx1"/>
          </a:solidFill>
          <a:ln w="9525">
            <a:noFill/>
            <a:miter lim="800000"/>
            <a:headEnd/>
            <a:tailEnd/>
          </a:ln>
          <a:effectLst/>
        </p:spPr>
        <p:txBody>
          <a:bodyPr/>
          <a:lstStyle/>
          <a:p>
            <a:pPr marL="342900" indent="-342900" algn="ctr" eaLnBrk="0" hangingPunct="0">
              <a:spcBef>
                <a:spcPct val="20000"/>
              </a:spcBef>
            </a:pPr>
            <a:r>
              <a:rPr lang="en-US" sz="2800" b="1" smtClean="0">
                <a:solidFill>
                  <a:srgbClr val="00FFFF"/>
                </a:solidFill>
                <a:cs typeface="Arial" charset="0"/>
              </a:rPr>
              <a:t>Why is it not allowed?</a:t>
            </a:r>
          </a:p>
          <a:p>
            <a:pPr marL="342900" indent="-342900" algn="ctr" eaLnBrk="0" hangingPunct="0">
              <a:lnSpc>
                <a:spcPct val="70000"/>
              </a:lnSpc>
              <a:spcBef>
                <a:spcPct val="20000"/>
              </a:spcBef>
            </a:pPr>
            <a:r>
              <a:rPr lang="en-US" sz="2800" b="1" smtClean="0">
                <a:solidFill>
                  <a:srgbClr val="FFFFFF"/>
                </a:solidFill>
                <a:cs typeface="Arial" charset="0"/>
              </a:rPr>
              <a:t>Curve ahead – poor visibility</a:t>
            </a:r>
          </a:p>
        </p:txBody>
      </p:sp>
      <p:pic>
        <p:nvPicPr>
          <p:cNvPr id="68612" name="Picture 12" descr="DSCF1101"/>
          <p:cNvPicPr>
            <a:picLocks noChangeAspect="1" noChangeArrowheads="1"/>
          </p:cNvPicPr>
          <p:nvPr/>
        </p:nvPicPr>
        <p:blipFill>
          <a:blip r:embed="rId2" cstate="print">
            <a:lum bright="-6000" contrast="6000"/>
          </a:blip>
          <a:srcRect/>
          <a:stretch>
            <a:fillRect/>
          </a:stretch>
        </p:blipFill>
        <p:spPr bwMode="auto">
          <a:xfrm>
            <a:off x="0" y="1143000"/>
            <a:ext cx="9144000" cy="4622800"/>
          </a:xfrm>
          <a:prstGeom prst="rect">
            <a:avLst/>
          </a:prstGeom>
          <a:noFill/>
          <a:ln w="9525">
            <a:noFill/>
            <a:miter lim="800000"/>
            <a:headEnd/>
            <a:tailEnd/>
          </a:ln>
        </p:spPr>
      </p:pic>
      <p:sp>
        <p:nvSpPr>
          <p:cNvPr id="143364" name="WordArt 4"/>
          <p:cNvSpPr>
            <a:spLocks noChangeArrowheads="1" noChangeShapeType="1" noTextEdit="1"/>
          </p:cNvSpPr>
          <p:nvPr/>
        </p:nvSpPr>
        <p:spPr bwMode="auto">
          <a:xfrm>
            <a:off x="6248400" y="3048000"/>
            <a:ext cx="2600325" cy="727075"/>
          </a:xfrm>
          <a:prstGeom prst="rect">
            <a:avLst/>
          </a:prstGeom>
        </p:spPr>
        <p:txBody>
          <a:bodyPr wrap="none" fromWordArt="1">
            <a:prstTxWarp prst="textPlain">
              <a:avLst>
                <a:gd name="adj" fmla="val 50000"/>
              </a:avLst>
            </a:prstTxWarp>
          </a:bodyPr>
          <a:lstStyle/>
          <a:p>
            <a:pPr algn="ctr"/>
            <a:r>
              <a:rPr lang="en-US"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cs typeface="Arial" charset="0"/>
              </a:rPr>
              <a:t>No passing </a:t>
            </a:r>
          </a:p>
          <a:p>
            <a:pPr algn="ctr"/>
            <a:r>
              <a:rPr lang="en-US" sz="3600"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atin typeface="Arial Black"/>
                <a:cs typeface="Arial" charset="0"/>
              </a:rPr>
              <a:t>either side</a:t>
            </a:r>
          </a:p>
        </p:txBody>
      </p:sp>
      <p:pic>
        <p:nvPicPr>
          <p:cNvPr id="68614" name="Picture 9"/>
          <p:cNvPicPr>
            <a:picLocks noChangeAspect="1" noChangeArrowheads="1"/>
          </p:cNvPicPr>
          <p:nvPr/>
        </p:nvPicPr>
        <p:blipFill>
          <a:blip r:embed="rId3" cstate="print"/>
          <a:srcRect/>
          <a:stretch>
            <a:fillRect/>
          </a:stretch>
        </p:blipFill>
        <p:spPr bwMode="auto">
          <a:xfrm>
            <a:off x="3810000" y="2971800"/>
            <a:ext cx="1371600" cy="1066800"/>
          </a:xfrm>
          <a:prstGeom prst="rect">
            <a:avLst/>
          </a:prstGeom>
          <a:noFill/>
          <a:ln w="9525">
            <a:noFill/>
            <a:miter lim="800000"/>
            <a:headEnd/>
            <a:tailEnd/>
          </a:ln>
          <a:effectLst/>
        </p:spPr>
      </p:pic>
      <p:sp>
        <p:nvSpPr>
          <p:cNvPr id="68615" name="Oval 10"/>
          <p:cNvSpPr>
            <a:spLocks noChangeArrowheads="1"/>
          </p:cNvSpPr>
          <p:nvPr/>
        </p:nvSpPr>
        <p:spPr bwMode="auto">
          <a:xfrm>
            <a:off x="4114800" y="3124200"/>
            <a:ext cx="184150" cy="96838"/>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68616" name="Oval 11"/>
          <p:cNvSpPr>
            <a:spLocks noChangeArrowheads="1"/>
          </p:cNvSpPr>
          <p:nvPr/>
        </p:nvSpPr>
        <p:spPr bwMode="auto">
          <a:xfrm>
            <a:off x="4644390" y="3124200"/>
            <a:ext cx="184150" cy="96838"/>
          </a:xfrm>
          <a:prstGeom prst="ellipse">
            <a:avLst/>
          </a:prstGeom>
          <a:solidFill>
            <a:schemeClr val="tx1"/>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pic>
        <p:nvPicPr>
          <p:cNvPr id="143373" name="Picture 13" descr="DSCF1100"/>
          <p:cNvPicPr>
            <a:picLocks noChangeAspect="1" noChangeArrowheads="1"/>
          </p:cNvPicPr>
          <p:nvPr/>
        </p:nvPicPr>
        <p:blipFill>
          <a:blip r:embed="rId4" cstate="print"/>
          <a:srcRect/>
          <a:stretch>
            <a:fillRect/>
          </a:stretch>
        </p:blipFill>
        <p:spPr bwMode="auto">
          <a:xfrm>
            <a:off x="228600" y="2895600"/>
            <a:ext cx="2133600" cy="2743200"/>
          </a:xfrm>
          <a:prstGeom prst="rect">
            <a:avLst/>
          </a:prstGeom>
          <a:noFill/>
          <a:ln w="9525">
            <a:noFill/>
            <a:miter lim="800000"/>
            <a:headEnd/>
            <a:tailEnd/>
          </a:ln>
        </p:spPr>
      </p:pic>
      <p:sp>
        <p:nvSpPr>
          <p:cNvPr id="143374" name="WordArt 14"/>
          <p:cNvSpPr>
            <a:spLocks noChangeArrowheads="1" noChangeShapeType="1" noTextEdit="1"/>
          </p:cNvSpPr>
          <p:nvPr/>
        </p:nvSpPr>
        <p:spPr bwMode="auto">
          <a:xfrm>
            <a:off x="228600" y="1524000"/>
            <a:ext cx="2619375" cy="1295400"/>
          </a:xfrm>
          <a:prstGeom prst="rect">
            <a:avLst/>
          </a:prstGeom>
        </p:spPr>
        <p:txBody>
          <a:bodyPr wrap="none" fromWordArt="1">
            <a:prstTxWarp prst="textPlain">
              <a:avLst>
                <a:gd name="adj" fmla="val 50000"/>
              </a:avLst>
            </a:prstTxWarp>
          </a:bodyPr>
          <a:lstStyle/>
          <a:p>
            <a:pPr algn="ctr"/>
            <a:r>
              <a:rPr lang="en-US" sz="3600" kern="10" dirty="0" smtClean="0">
                <a:ln w="9525">
                  <a:solidFill>
                    <a:srgbClr val="000000"/>
                  </a:solidFill>
                  <a:round/>
                  <a:headEnd/>
                  <a:tailEnd/>
                </a:ln>
                <a:solidFill>
                  <a:srgbClr val="FFFFCC"/>
                </a:solidFill>
                <a:latin typeface="Arial Black"/>
                <a:cs typeface="Arial" charset="0"/>
              </a:rPr>
              <a:t>Safety innovation:</a:t>
            </a:r>
          </a:p>
          <a:p>
            <a:pPr algn="ctr"/>
            <a:r>
              <a:rPr lang="en-US" sz="3600" kern="10" dirty="0" smtClean="0">
                <a:ln w="9525">
                  <a:solidFill>
                    <a:srgbClr val="000000"/>
                  </a:solidFill>
                  <a:round/>
                  <a:headEnd/>
                  <a:tailEnd/>
                </a:ln>
                <a:solidFill>
                  <a:srgbClr val="FFFFCC"/>
                </a:solidFill>
                <a:latin typeface="Arial Black"/>
                <a:cs typeface="Arial" charset="0"/>
              </a:rPr>
              <a:t>Notice the grooved pavement</a:t>
            </a:r>
          </a:p>
          <a:p>
            <a:pPr algn="ctr"/>
            <a:r>
              <a:rPr lang="en-US" sz="3600" kern="10" dirty="0" smtClean="0">
                <a:ln w="9525">
                  <a:solidFill>
                    <a:srgbClr val="000000"/>
                  </a:solidFill>
                  <a:round/>
                  <a:headEnd/>
                  <a:tailEnd/>
                </a:ln>
                <a:solidFill>
                  <a:srgbClr val="FFFFCC"/>
                </a:solidFill>
                <a:latin typeface="Arial Black"/>
                <a:cs typeface="Arial" charset="0"/>
              </a:rPr>
              <a:t>Why ?</a:t>
            </a:r>
          </a:p>
        </p:txBody>
      </p:sp>
      <p:sp>
        <p:nvSpPr>
          <p:cNvPr id="143375" name="Line 15"/>
          <p:cNvSpPr>
            <a:spLocks noChangeShapeType="1"/>
          </p:cNvSpPr>
          <p:nvPr/>
        </p:nvSpPr>
        <p:spPr bwMode="auto">
          <a:xfrm>
            <a:off x="2362200" y="2819400"/>
            <a:ext cx="609600" cy="1219200"/>
          </a:xfrm>
          <a:prstGeom prst="line">
            <a:avLst/>
          </a:prstGeom>
          <a:noFill/>
          <a:ln w="7620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43376" name="Line 16"/>
          <p:cNvSpPr>
            <a:spLocks noChangeShapeType="1"/>
          </p:cNvSpPr>
          <p:nvPr/>
        </p:nvSpPr>
        <p:spPr bwMode="auto">
          <a:xfrm flipH="1">
            <a:off x="1600200" y="3124200"/>
            <a:ext cx="838200" cy="685800"/>
          </a:xfrm>
          <a:prstGeom prst="line">
            <a:avLst/>
          </a:prstGeom>
          <a:noFill/>
          <a:ln w="76200">
            <a:solidFill>
              <a:schemeClr val="tx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dissolve">
                                      <p:cBhvr>
                                        <p:cTn id="7" dur="500"/>
                                        <p:tgtEl>
                                          <p:spTgt spid="143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0" end="0"/>
                                            </p:txEl>
                                          </p:spTgt>
                                        </p:tgtEl>
                                        <p:attrNameLst>
                                          <p:attrName>style.visibility</p:attrName>
                                        </p:attrNameLst>
                                      </p:cBhvr>
                                      <p:to>
                                        <p:strVal val="visible"/>
                                      </p:to>
                                    </p:set>
                                    <p:animEffect transition="in" filter="dissolve">
                                      <p:cBhvr>
                                        <p:cTn id="12" dur="500"/>
                                        <p:tgtEl>
                                          <p:spTgt spid="14336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1" end="1"/>
                                            </p:txEl>
                                          </p:spTgt>
                                        </p:tgtEl>
                                        <p:attrNameLst>
                                          <p:attrName>style.visibility</p:attrName>
                                        </p:attrNameLst>
                                      </p:cBhvr>
                                      <p:to>
                                        <p:strVal val="visible"/>
                                      </p:to>
                                    </p:set>
                                    <p:animEffect transition="in" filter="dissolve">
                                      <p:cBhvr>
                                        <p:cTn id="17" dur="500"/>
                                        <p:tgtEl>
                                          <p:spTgt spid="14336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272" fill="hold" grpId="0" nodeType="clickEffect">
                                  <p:stCondLst>
                                    <p:cond delay="0"/>
                                  </p:stCondLst>
                                  <p:childTnLst>
                                    <p:set>
                                      <p:cBhvr>
                                        <p:cTn id="21" dur="1" fill="hold">
                                          <p:stCondLst>
                                            <p:cond delay="0"/>
                                          </p:stCondLst>
                                        </p:cTn>
                                        <p:tgtEl>
                                          <p:spTgt spid="143374"/>
                                        </p:tgtEl>
                                        <p:attrNameLst>
                                          <p:attrName>style.visibility</p:attrName>
                                        </p:attrNameLst>
                                      </p:cBhvr>
                                      <p:to>
                                        <p:strVal val="visible"/>
                                      </p:to>
                                    </p:set>
                                    <p:anim calcmode="lin" valueType="num">
                                      <p:cBhvr>
                                        <p:cTn id="22" dur="1000" fill="hold"/>
                                        <p:tgtEl>
                                          <p:spTgt spid="143374"/>
                                        </p:tgtEl>
                                        <p:attrNameLst>
                                          <p:attrName>ppt_w</p:attrName>
                                        </p:attrNameLst>
                                      </p:cBhvr>
                                      <p:tavLst>
                                        <p:tav tm="0">
                                          <p:val>
                                            <p:strVal val="2/3*#ppt_w"/>
                                          </p:val>
                                        </p:tav>
                                        <p:tav tm="100000">
                                          <p:val>
                                            <p:strVal val="#ppt_w"/>
                                          </p:val>
                                        </p:tav>
                                      </p:tavLst>
                                    </p:anim>
                                    <p:anim calcmode="lin" valueType="num">
                                      <p:cBhvr>
                                        <p:cTn id="23" dur="1000" fill="hold"/>
                                        <p:tgtEl>
                                          <p:spTgt spid="143374"/>
                                        </p:tgtEl>
                                        <p:attrNameLst>
                                          <p:attrName>ppt_h</p:attrName>
                                        </p:attrNameLst>
                                      </p:cBhvr>
                                      <p:tavLst>
                                        <p:tav tm="0">
                                          <p:val>
                                            <p:strVal val="2/3*#ppt_h"/>
                                          </p:val>
                                        </p:tav>
                                        <p:tav tm="100000">
                                          <p:val>
                                            <p:strVal val="#ppt_h"/>
                                          </p:val>
                                        </p:tav>
                                      </p:tavLst>
                                    </p:anim>
                                  </p:childTnLst>
                                </p:cTn>
                              </p:par>
                              <p:par>
                                <p:cTn id="24" presetID="23" presetClass="entr" presetSubtype="272" fill="hold" grpId="0" nodeType="withEffect">
                                  <p:stCondLst>
                                    <p:cond delay="0"/>
                                  </p:stCondLst>
                                  <p:childTnLst>
                                    <p:set>
                                      <p:cBhvr>
                                        <p:cTn id="25" dur="1" fill="hold">
                                          <p:stCondLst>
                                            <p:cond delay="0"/>
                                          </p:stCondLst>
                                        </p:cTn>
                                        <p:tgtEl>
                                          <p:spTgt spid="143375"/>
                                        </p:tgtEl>
                                        <p:attrNameLst>
                                          <p:attrName>style.visibility</p:attrName>
                                        </p:attrNameLst>
                                      </p:cBhvr>
                                      <p:to>
                                        <p:strVal val="visible"/>
                                      </p:to>
                                    </p:set>
                                    <p:anim calcmode="lin" valueType="num">
                                      <p:cBhvr>
                                        <p:cTn id="26" dur="1000" fill="hold"/>
                                        <p:tgtEl>
                                          <p:spTgt spid="143375"/>
                                        </p:tgtEl>
                                        <p:attrNameLst>
                                          <p:attrName>ppt_w</p:attrName>
                                        </p:attrNameLst>
                                      </p:cBhvr>
                                      <p:tavLst>
                                        <p:tav tm="0">
                                          <p:val>
                                            <p:strVal val="2/3*#ppt_w"/>
                                          </p:val>
                                        </p:tav>
                                        <p:tav tm="100000">
                                          <p:val>
                                            <p:strVal val="#ppt_w"/>
                                          </p:val>
                                        </p:tav>
                                      </p:tavLst>
                                    </p:anim>
                                    <p:anim calcmode="lin" valueType="num">
                                      <p:cBhvr>
                                        <p:cTn id="27" dur="1000" fill="hold"/>
                                        <p:tgtEl>
                                          <p:spTgt spid="143375"/>
                                        </p:tgtEl>
                                        <p:attrNameLst>
                                          <p:attrName>ppt_h</p:attrName>
                                        </p:attrNameLst>
                                      </p:cBhvr>
                                      <p:tavLst>
                                        <p:tav tm="0">
                                          <p:val>
                                            <p:strVal val="2/3*#ppt_h"/>
                                          </p:val>
                                        </p:tav>
                                        <p:tav tm="100000">
                                          <p:val>
                                            <p:strVal val="#ppt_h"/>
                                          </p:val>
                                        </p:tav>
                                      </p:tavLst>
                                    </p:anim>
                                  </p:childTnLst>
                                </p:cTn>
                              </p:par>
                            </p:childTnLst>
                          </p:cTn>
                        </p:par>
                        <p:par>
                          <p:cTn id="28" fill="hold" nodeType="afterGroup">
                            <p:stCondLst>
                              <p:cond delay="1000"/>
                            </p:stCondLst>
                            <p:childTnLst>
                              <p:par>
                                <p:cTn id="29" presetID="10" presetClass="entr" presetSubtype="0" fill="hold" nodeType="afterEffect">
                                  <p:stCondLst>
                                    <p:cond delay="3000"/>
                                  </p:stCondLst>
                                  <p:childTnLst>
                                    <p:set>
                                      <p:cBhvr>
                                        <p:cTn id="30" dur="1" fill="hold">
                                          <p:stCondLst>
                                            <p:cond delay="0"/>
                                          </p:stCondLst>
                                        </p:cTn>
                                        <p:tgtEl>
                                          <p:spTgt spid="143373"/>
                                        </p:tgtEl>
                                        <p:attrNameLst>
                                          <p:attrName>style.visibility</p:attrName>
                                        </p:attrNameLst>
                                      </p:cBhvr>
                                      <p:to>
                                        <p:strVal val="visible"/>
                                      </p:to>
                                    </p:set>
                                    <p:animEffect transition="in" filter="fade">
                                      <p:cBhvr>
                                        <p:cTn id="31" dur="2000"/>
                                        <p:tgtEl>
                                          <p:spTgt spid="143373"/>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43376"/>
                                        </p:tgtEl>
                                        <p:attrNameLst>
                                          <p:attrName>style.visibility</p:attrName>
                                        </p:attrNameLst>
                                      </p:cBhvr>
                                      <p:to>
                                        <p:strVal val="visible"/>
                                      </p:to>
                                    </p:set>
                                    <p:animEffect transition="in" filter="fade">
                                      <p:cBhvr>
                                        <p:cTn id="34" dur="2000"/>
                                        <p:tgtEl>
                                          <p:spTgt spid="143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P spid="143364" grpId="0" animBg="1"/>
      <p:bldP spid="143374" grpId="0" animBg="1"/>
      <p:bldP spid="143375" grpId="0" animBg="1"/>
      <p:bldP spid="14337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45411" name="Rectangle 3"/>
          <p:cNvSpPr>
            <a:spLocks noChangeArrowheads="1"/>
          </p:cNvSpPr>
          <p:nvPr/>
        </p:nvSpPr>
        <p:spPr bwMode="auto">
          <a:xfrm>
            <a:off x="4267200" y="2286000"/>
            <a:ext cx="4267200" cy="27432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Two sets of solid double yellow lines that are   more than two feet apart represent a wall or center divider. </a:t>
            </a:r>
            <a:r>
              <a:rPr lang="en-US" b="1" i="1" smtClean="0">
                <a:solidFill>
                  <a:srgbClr val="000000"/>
                </a:solidFill>
                <a:cs typeface="Arial" charset="0"/>
              </a:rPr>
              <a:t>You may not drive on or over these lines for any reason.</a:t>
            </a:r>
          </a:p>
        </p:txBody>
      </p:sp>
      <p:sp>
        <p:nvSpPr>
          <p:cNvPr id="69636"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double solid lines </a:t>
            </a:r>
          </a:p>
          <a:p>
            <a:pPr eaLnBrk="1" hangingPunct="1">
              <a:lnSpc>
                <a:spcPct val="60000"/>
              </a:lnSpc>
              <a:buFontTx/>
              <a:buNone/>
            </a:pPr>
            <a:r>
              <a:rPr lang="en-US" sz="2000" b="1" smtClean="0">
                <a:solidFill>
                  <a:srgbClr val="CC3300"/>
                </a:solidFill>
              </a:rPr>
              <a:t>                                    </a:t>
            </a:r>
          </a:p>
        </p:txBody>
      </p:sp>
      <p:sp>
        <p:nvSpPr>
          <p:cNvPr id="145414" name="Rectangle 6"/>
          <p:cNvSpPr>
            <a:spLocks noChangeArrowheads="1"/>
          </p:cNvSpPr>
          <p:nvPr/>
        </p:nvSpPr>
        <p:spPr bwMode="auto">
          <a:xfrm>
            <a:off x="457200" y="5105400"/>
            <a:ext cx="8305800" cy="17526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3333CC"/>
                </a:solidFill>
                <a:cs typeface="Arial" charset="0"/>
              </a:rPr>
              <a:t>    You may only make a U turn or left turn on a street divided with these lines </a:t>
            </a:r>
            <a:r>
              <a:rPr lang="en-US" b="1" u="sng" dirty="0" smtClean="0">
                <a:solidFill>
                  <a:srgbClr val="3333CC"/>
                </a:solidFill>
                <a:cs typeface="Arial" charset="0"/>
              </a:rPr>
              <a:t>at an opening provided </a:t>
            </a:r>
            <a:r>
              <a:rPr lang="en-US" b="1" dirty="0" smtClean="0">
                <a:solidFill>
                  <a:srgbClr val="3333CC"/>
                </a:solidFill>
                <a:cs typeface="Arial" charset="0"/>
              </a:rPr>
              <a:t>for turns.</a:t>
            </a:r>
          </a:p>
        </p:txBody>
      </p:sp>
      <p:sp>
        <p:nvSpPr>
          <p:cNvPr id="69638" name="Rectangle 7"/>
          <p:cNvSpPr>
            <a:spLocks noChangeArrowheads="1"/>
          </p:cNvSpPr>
          <p:nvPr/>
        </p:nvSpPr>
        <p:spPr bwMode="auto">
          <a:xfrm>
            <a:off x="304800" y="2362200"/>
            <a:ext cx="3810000" cy="23622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9639" name="Line 8"/>
          <p:cNvSpPr>
            <a:spLocks noChangeShapeType="1"/>
          </p:cNvSpPr>
          <p:nvPr/>
        </p:nvSpPr>
        <p:spPr bwMode="auto">
          <a:xfrm>
            <a:off x="304800" y="37338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69640" name="Rectangle 9"/>
          <p:cNvSpPr>
            <a:spLocks noChangeArrowheads="1"/>
          </p:cNvSpPr>
          <p:nvPr/>
        </p:nvSpPr>
        <p:spPr bwMode="auto">
          <a:xfrm>
            <a:off x="2057400" y="38862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69641" name="AutoShape 10"/>
          <p:cNvSpPr>
            <a:spLocks noChangeArrowheads="1"/>
          </p:cNvSpPr>
          <p:nvPr/>
        </p:nvSpPr>
        <p:spPr bwMode="auto">
          <a:xfrm rot="-7917039">
            <a:off x="2438400" y="38862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69642" name="Line 13"/>
          <p:cNvSpPr>
            <a:spLocks noChangeShapeType="1"/>
          </p:cNvSpPr>
          <p:nvPr/>
        </p:nvSpPr>
        <p:spPr bwMode="auto">
          <a:xfrm>
            <a:off x="304800" y="32766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145422" name="Line 14"/>
          <p:cNvSpPr>
            <a:spLocks noChangeShapeType="1"/>
          </p:cNvSpPr>
          <p:nvPr/>
        </p:nvSpPr>
        <p:spPr bwMode="auto">
          <a:xfrm flipH="1" flipV="1">
            <a:off x="3352800" y="3810000"/>
            <a:ext cx="1219200" cy="914400"/>
          </a:xfrm>
          <a:prstGeom prst="line">
            <a:avLst/>
          </a:prstGeom>
          <a:noFill/>
          <a:ln w="28575">
            <a:solidFill>
              <a:schemeClr val="bg1"/>
            </a:solidFill>
            <a:round/>
            <a:headEnd/>
            <a:tailEnd type="triangle" w="med" len="med"/>
          </a:ln>
          <a:effectLst/>
        </p:spPr>
        <p:txBody>
          <a:bodyPr/>
          <a:lstStyle/>
          <a:p>
            <a:endParaRPr lang="en-US" smtClean="0">
              <a:solidFill>
                <a:srgbClr val="000000"/>
              </a:solidFill>
              <a:cs typeface="Arial" charset="0"/>
            </a:endParaRPr>
          </a:p>
        </p:txBody>
      </p:sp>
      <p:sp>
        <p:nvSpPr>
          <p:cNvPr id="69644" name="Line 15"/>
          <p:cNvSpPr>
            <a:spLocks noChangeShapeType="1"/>
          </p:cNvSpPr>
          <p:nvPr/>
        </p:nvSpPr>
        <p:spPr bwMode="auto">
          <a:xfrm>
            <a:off x="304800" y="38100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69645" name="Line 16"/>
          <p:cNvSpPr>
            <a:spLocks noChangeShapeType="1"/>
          </p:cNvSpPr>
          <p:nvPr/>
        </p:nvSpPr>
        <p:spPr bwMode="auto">
          <a:xfrm>
            <a:off x="304800" y="33528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69646" name="Line 17"/>
          <p:cNvSpPr>
            <a:spLocks noChangeShapeType="1"/>
          </p:cNvSpPr>
          <p:nvPr/>
        </p:nvSpPr>
        <p:spPr bwMode="auto">
          <a:xfrm flipH="1">
            <a:off x="4572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47" name="Line 18"/>
          <p:cNvSpPr>
            <a:spLocks noChangeShapeType="1"/>
          </p:cNvSpPr>
          <p:nvPr/>
        </p:nvSpPr>
        <p:spPr bwMode="auto">
          <a:xfrm flipH="1">
            <a:off x="7620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48" name="Line 19"/>
          <p:cNvSpPr>
            <a:spLocks noChangeShapeType="1"/>
          </p:cNvSpPr>
          <p:nvPr/>
        </p:nvSpPr>
        <p:spPr bwMode="auto">
          <a:xfrm flipH="1">
            <a:off x="10668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49" name="Line 20"/>
          <p:cNvSpPr>
            <a:spLocks noChangeShapeType="1"/>
          </p:cNvSpPr>
          <p:nvPr/>
        </p:nvSpPr>
        <p:spPr bwMode="auto">
          <a:xfrm flipH="1">
            <a:off x="13716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0" name="Line 21"/>
          <p:cNvSpPr>
            <a:spLocks noChangeShapeType="1"/>
          </p:cNvSpPr>
          <p:nvPr/>
        </p:nvSpPr>
        <p:spPr bwMode="auto">
          <a:xfrm flipH="1">
            <a:off x="16764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1" name="Line 22"/>
          <p:cNvSpPr>
            <a:spLocks noChangeShapeType="1"/>
          </p:cNvSpPr>
          <p:nvPr/>
        </p:nvSpPr>
        <p:spPr bwMode="auto">
          <a:xfrm flipH="1">
            <a:off x="19812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2" name="Line 23"/>
          <p:cNvSpPr>
            <a:spLocks noChangeShapeType="1"/>
          </p:cNvSpPr>
          <p:nvPr/>
        </p:nvSpPr>
        <p:spPr bwMode="auto">
          <a:xfrm flipH="1">
            <a:off x="22860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3" name="Line 24"/>
          <p:cNvSpPr>
            <a:spLocks noChangeShapeType="1"/>
          </p:cNvSpPr>
          <p:nvPr/>
        </p:nvSpPr>
        <p:spPr bwMode="auto">
          <a:xfrm flipH="1">
            <a:off x="25908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4" name="Line 25"/>
          <p:cNvSpPr>
            <a:spLocks noChangeShapeType="1"/>
          </p:cNvSpPr>
          <p:nvPr/>
        </p:nvSpPr>
        <p:spPr bwMode="auto">
          <a:xfrm flipH="1">
            <a:off x="28956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5" name="Line 26"/>
          <p:cNvSpPr>
            <a:spLocks noChangeShapeType="1"/>
          </p:cNvSpPr>
          <p:nvPr/>
        </p:nvSpPr>
        <p:spPr bwMode="auto">
          <a:xfrm flipH="1">
            <a:off x="38862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6" name="Line 27"/>
          <p:cNvSpPr>
            <a:spLocks noChangeShapeType="1"/>
          </p:cNvSpPr>
          <p:nvPr/>
        </p:nvSpPr>
        <p:spPr bwMode="auto">
          <a:xfrm flipH="1">
            <a:off x="35814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7" name="Line 28"/>
          <p:cNvSpPr>
            <a:spLocks noChangeShapeType="1"/>
          </p:cNvSpPr>
          <p:nvPr/>
        </p:nvSpPr>
        <p:spPr bwMode="auto">
          <a:xfrm flipH="1">
            <a:off x="3200400" y="3352800"/>
            <a:ext cx="228600" cy="381000"/>
          </a:xfrm>
          <a:prstGeom prst="line">
            <a:avLst/>
          </a:prstGeom>
          <a:noFill/>
          <a:ln w="19050">
            <a:solidFill>
              <a:srgbClr val="FFFF00"/>
            </a:solidFill>
            <a:round/>
            <a:headEnd/>
            <a:tailEnd/>
          </a:ln>
          <a:effectLst/>
        </p:spPr>
        <p:txBody>
          <a:bodyPr/>
          <a:lstStyle/>
          <a:p>
            <a:endParaRPr lang="en-US" smtClean="0">
              <a:solidFill>
                <a:srgbClr val="000000"/>
              </a:solidFill>
              <a:cs typeface="Arial" charset="0"/>
            </a:endParaRPr>
          </a:p>
        </p:txBody>
      </p:sp>
      <p:sp>
        <p:nvSpPr>
          <p:cNvPr id="69658" name="Rectangle 29"/>
          <p:cNvSpPr>
            <a:spLocks noChangeArrowheads="1"/>
          </p:cNvSpPr>
          <p:nvPr/>
        </p:nvSpPr>
        <p:spPr bwMode="auto">
          <a:xfrm>
            <a:off x="304800" y="2514600"/>
            <a:ext cx="3962400" cy="4572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FF"/>
                </a:solidFill>
                <a:cs typeface="Arial" charset="0"/>
              </a:rPr>
              <a:t> - - - - - - - - - - - - - - - - - </a:t>
            </a:r>
          </a:p>
        </p:txBody>
      </p:sp>
      <p:sp>
        <p:nvSpPr>
          <p:cNvPr id="69659" name="Rectangle 30"/>
          <p:cNvSpPr>
            <a:spLocks noChangeArrowheads="1"/>
          </p:cNvSpPr>
          <p:nvPr/>
        </p:nvSpPr>
        <p:spPr bwMode="auto">
          <a:xfrm>
            <a:off x="228600" y="3962400"/>
            <a:ext cx="4114800" cy="5334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FF"/>
                </a:solidFill>
                <a:cs typeface="Arial" charset="0"/>
              </a:rPr>
              <a:t>  - - - - - - - - - - - - - - - - -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Effect transition="in" filter="strips(downRight)">
                                      <p:cBhvr>
                                        <p:cTn id="7" dur="500"/>
                                        <p:tgtEl>
                                          <p:spTgt spid="145411">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9000"/>
                                  </p:stCondLst>
                                  <p:childTnLst>
                                    <p:set>
                                      <p:cBhvr>
                                        <p:cTn id="10" dur="1" fill="hold">
                                          <p:stCondLst>
                                            <p:cond delay="0"/>
                                          </p:stCondLst>
                                        </p:cTn>
                                        <p:tgtEl>
                                          <p:spTgt spid="145422"/>
                                        </p:tgtEl>
                                        <p:attrNameLst>
                                          <p:attrName>style.visibility</p:attrName>
                                        </p:attrNameLst>
                                      </p:cBhvr>
                                      <p:to>
                                        <p:strVal val="visible"/>
                                      </p:to>
                                    </p:set>
                                    <p:animEffect transition="in" filter="wipe(right)">
                                      <p:cBhvr>
                                        <p:cTn id="11" dur="500"/>
                                        <p:tgtEl>
                                          <p:spTgt spid="1454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45414">
                                            <p:txEl>
                                              <p:pRg st="0" end="0"/>
                                            </p:txEl>
                                          </p:spTgt>
                                        </p:tgtEl>
                                        <p:attrNameLst>
                                          <p:attrName>style.visibility</p:attrName>
                                        </p:attrNameLst>
                                      </p:cBhvr>
                                      <p:to>
                                        <p:strVal val="visible"/>
                                      </p:to>
                                    </p:set>
                                    <p:animEffect transition="in" filter="strips(downRight)">
                                      <p:cBhvr>
                                        <p:cTn id="16" dur="500"/>
                                        <p:tgtEl>
                                          <p:spTgt spid="1454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P spid="145414" grpId="0" build="p" autoUpdateAnimBg="0"/>
      <p:bldP spid="1454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endParaRPr lang="en-US" sz="4000" smtClean="0"/>
          </a:p>
        </p:txBody>
      </p:sp>
      <p:sp>
        <p:nvSpPr>
          <p:cNvPr id="70659" name="Rectangle 3"/>
          <p:cNvSpPr>
            <a:spLocks noGrp="1" noChangeArrowheads="1"/>
          </p:cNvSpPr>
          <p:nvPr>
            <p:ph type="body" idx="1"/>
          </p:nvPr>
        </p:nvSpPr>
        <p:spPr/>
        <p:txBody>
          <a:bodyPr/>
          <a:lstStyle/>
          <a:p>
            <a:pPr eaLnBrk="1" hangingPunct="1"/>
            <a:endParaRPr lang="en-US" sz="2800" smtClean="0"/>
          </a:p>
        </p:txBody>
      </p:sp>
      <p:pic>
        <p:nvPicPr>
          <p:cNvPr id="70660" name="Picture 4" descr="MVC-007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0661" name="Line 5"/>
          <p:cNvSpPr>
            <a:spLocks noChangeShapeType="1"/>
          </p:cNvSpPr>
          <p:nvPr/>
        </p:nvSpPr>
        <p:spPr bwMode="auto">
          <a:xfrm>
            <a:off x="609600" y="3124200"/>
            <a:ext cx="609600" cy="457200"/>
          </a:xfrm>
          <a:prstGeom prst="line">
            <a:avLst/>
          </a:prstGeom>
          <a:noFill/>
          <a:ln w="76200">
            <a:solidFill>
              <a:srgbClr val="FF9900"/>
            </a:solidFill>
            <a:round/>
            <a:headEnd/>
            <a:tailEnd type="triangle" w="med" len="med"/>
          </a:ln>
          <a:effectLst/>
        </p:spPr>
        <p:txBody>
          <a:bodyPr/>
          <a:lstStyle/>
          <a:p>
            <a:endParaRPr lang="en-US" smtClean="0">
              <a:solidFill>
                <a:srgbClr val="000000"/>
              </a:solidFill>
              <a:cs typeface="Arial" charset="0"/>
            </a:endParaRPr>
          </a:p>
        </p:txBody>
      </p:sp>
      <p:sp>
        <p:nvSpPr>
          <p:cNvPr id="70663" name="Rectangle 7"/>
          <p:cNvSpPr>
            <a:spLocks noChangeArrowheads="1"/>
          </p:cNvSpPr>
          <p:nvPr/>
        </p:nvSpPr>
        <p:spPr bwMode="auto">
          <a:xfrm>
            <a:off x="0" y="5181600"/>
            <a:ext cx="9144000" cy="1676400"/>
          </a:xfrm>
          <a:prstGeom prst="rect">
            <a:avLst/>
          </a:prstGeom>
          <a:solidFill>
            <a:schemeClr val="tx1"/>
          </a:solidFill>
          <a:ln w="9525">
            <a:noFill/>
            <a:miter lim="800000"/>
            <a:headEnd/>
            <a:tailEnd/>
          </a:ln>
          <a:effectLst>
            <a:outerShdw dist="35921" dir="2700000" algn="ctr" rotWithShape="0">
              <a:schemeClr val="hlink"/>
            </a:outerShdw>
          </a:effectLst>
        </p:spPr>
        <p:txBody>
          <a:bodyPr/>
          <a:lstStyle/>
          <a:p>
            <a:pPr marL="342900" indent="-342900">
              <a:spcBef>
                <a:spcPct val="20000"/>
              </a:spcBef>
            </a:pPr>
            <a:r>
              <a:rPr lang="en-US" sz="2800" b="1" smtClean="0">
                <a:solidFill>
                  <a:srgbClr val="FFFFFF"/>
                </a:solidFill>
                <a:cs typeface="Arial" charset="0"/>
              </a:rPr>
              <a:t>     </a:t>
            </a:r>
            <a:r>
              <a:rPr lang="en-US" sz="2800" b="1" smtClean="0">
                <a:solidFill>
                  <a:srgbClr val="66FFFF"/>
                </a:solidFill>
                <a:cs typeface="Arial" charset="0"/>
              </a:rPr>
              <a:t>This car is waiting here to turn left between the yellow lines.</a:t>
            </a:r>
            <a:r>
              <a:rPr lang="en-US" sz="2800" b="1" smtClean="0">
                <a:solidFill>
                  <a:srgbClr val="FFFFFF"/>
                </a:solidFill>
                <a:cs typeface="Arial" charset="0"/>
              </a:rPr>
              <a:t> </a:t>
            </a:r>
            <a:r>
              <a:rPr lang="en-US" sz="2800" b="1" smtClean="0">
                <a:solidFill>
                  <a:srgbClr val="CCCCFF"/>
                </a:solidFill>
                <a:cs typeface="Arial" charset="0"/>
              </a:rPr>
              <a:t>Is the position of this car legal?</a:t>
            </a:r>
          </a:p>
          <a:p>
            <a:pPr marL="342900" indent="-342900">
              <a:lnSpc>
                <a:spcPct val="90000"/>
              </a:lnSpc>
              <a:spcBef>
                <a:spcPct val="20000"/>
              </a:spcBef>
            </a:pPr>
            <a:r>
              <a:rPr lang="en-US" sz="2800" b="1" smtClean="0">
                <a:solidFill>
                  <a:srgbClr val="CCCCFF"/>
                </a:solidFill>
                <a:cs typeface="Arial" charset="0"/>
              </a:rPr>
              <a:t>                               YES  or  NO?</a:t>
            </a:r>
          </a:p>
          <a:p>
            <a:pPr marL="342900" indent="-342900">
              <a:spcBef>
                <a:spcPct val="20000"/>
              </a:spcBef>
            </a:pPr>
            <a:r>
              <a:rPr lang="en-US" sz="2800" b="1" smtClean="0">
                <a:solidFill>
                  <a:srgbClr val="FFFFFF"/>
                </a:solidFill>
                <a:cs typeface="Arial" charset="0"/>
              </a:rPr>
              <a:t>           </a:t>
            </a:r>
            <a:endParaRPr lang="en-US" sz="2800" b="1" smtClean="0">
              <a:solidFill>
                <a:srgbClr val="CCCCFF"/>
              </a:solidFill>
              <a:cs typeface="Arial" charset="0"/>
            </a:endParaRPr>
          </a:p>
        </p:txBody>
      </p:sp>
      <p:sp>
        <p:nvSpPr>
          <p:cNvPr id="144392" name="Rectangle 8"/>
          <p:cNvSpPr>
            <a:spLocks noChangeArrowheads="1"/>
          </p:cNvSpPr>
          <p:nvPr/>
        </p:nvSpPr>
        <p:spPr bwMode="auto">
          <a:xfrm>
            <a:off x="0" y="0"/>
            <a:ext cx="9144000" cy="1295400"/>
          </a:xfrm>
          <a:prstGeom prst="rect">
            <a:avLst/>
          </a:prstGeom>
          <a:solidFill>
            <a:schemeClr val="tx1"/>
          </a:solidFill>
          <a:ln w="9525">
            <a:solidFill>
              <a:schemeClr val="tx1"/>
            </a:solidFill>
            <a:miter lim="800000"/>
            <a:headEnd/>
            <a:tailEnd/>
          </a:ln>
          <a:effectLst/>
        </p:spPr>
        <p:txBody>
          <a:bodyPr wrap="none" anchor="ctr"/>
          <a:lstStyle/>
          <a:p>
            <a:pPr algn="ctr"/>
            <a:r>
              <a:rPr lang="en-US" b="1" smtClean="0">
                <a:solidFill>
                  <a:srgbClr val="FFFFFF"/>
                </a:solidFill>
                <a:cs typeface="Arial" charset="0"/>
              </a:rPr>
              <a:t>No. It’s illegal</a:t>
            </a:r>
            <a:r>
              <a:rPr lang="en-US" b="1" smtClean="0">
                <a:solidFill>
                  <a:srgbClr val="FF9900"/>
                </a:solidFill>
                <a:cs typeface="Arial" charset="0"/>
              </a:rPr>
              <a:t> to cross two sets of double</a:t>
            </a:r>
          </a:p>
          <a:p>
            <a:pPr algn="ctr"/>
            <a:r>
              <a:rPr lang="en-US" b="1" smtClean="0">
                <a:solidFill>
                  <a:srgbClr val="FF9900"/>
                </a:solidFill>
                <a:cs typeface="Arial" charset="0"/>
              </a:rPr>
              <a:t>yellow lines that are more than two feet apart.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4392"/>
                                        </p:tgtEl>
                                        <p:attrNameLst>
                                          <p:attrName>style.visibility</p:attrName>
                                        </p:attrNameLst>
                                      </p:cBhvr>
                                      <p:to>
                                        <p:strVal val="visible"/>
                                      </p:to>
                                    </p:set>
                                    <p:animEffect transition="in" filter="dissolve">
                                      <p:cBhvr>
                                        <p:cTn id="7" dur="500"/>
                                        <p:tgtEl>
                                          <p:spTgt spid="144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609600"/>
            <a:ext cx="7772400" cy="609600"/>
          </a:xfrm>
        </p:spPr>
        <p:txBody>
          <a:bodyPr/>
          <a:lstStyle/>
          <a:p>
            <a:pPr eaLnBrk="1" hangingPunct="1"/>
            <a:r>
              <a:rPr lang="en-US" sz="3200" b="1" dirty="0" smtClean="0"/>
              <a:t>Signs, Signals and Road Markings</a:t>
            </a:r>
          </a:p>
        </p:txBody>
      </p:sp>
      <p:sp>
        <p:nvSpPr>
          <p:cNvPr id="148483" name="Rectangle 3"/>
          <p:cNvSpPr>
            <a:spLocks noChangeArrowheads="1"/>
          </p:cNvSpPr>
          <p:nvPr/>
        </p:nvSpPr>
        <p:spPr bwMode="auto">
          <a:xfrm>
            <a:off x="3886200" y="2362200"/>
            <a:ext cx="4876800" cy="27432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000000"/>
                </a:solidFill>
                <a:cs typeface="Arial" charset="0"/>
              </a:rPr>
              <a:t>    In some cases, </a:t>
            </a:r>
            <a:r>
              <a:rPr lang="en-US" b="1" i="1" dirty="0" smtClean="0">
                <a:solidFill>
                  <a:srgbClr val="000000"/>
                </a:solidFill>
                <a:cs typeface="Arial" charset="0"/>
              </a:rPr>
              <a:t>one or more sets of parallel solid yellow lines are also used to separate carpool lanes</a:t>
            </a:r>
            <a:r>
              <a:rPr lang="en-US" b="1" dirty="0" smtClean="0">
                <a:solidFill>
                  <a:srgbClr val="000000"/>
                </a:solidFill>
                <a:cs typeface="Arial" charset="0"/>
              </a:rPr>
              <a:t> from normal traffic lanes. </a:t>
            </a:r>
            <a:r>
              <a:rPr lang="en-US" sz="1800" b="1" i="1" dirty="0" smtClean="0">
                <a:solidFill>
                  <a:srgbClr val="000000"/>
                </a:solidFill>
                <a:cs typeface="Arial" charset="0"/>
              </a:rPr>
              <a:t>(usually the lines are white) </a:t>
            </a:r>
            <a:r>
              <a:rPr lang="en-US" b="1" dirty="0" smtClean="0">
                <a:solidFill>
                  <a:srgbClr val="000000"/>
                </a:solidFill>
                <a:cs typeface="Arial" charset="0"/>
              </a:rPr>
              <a:t>Do not cross over these lines to exit or enter the carpool lane.</a:t>
            </a:r>
          </a:p>
        </p:txBody>
      </p:sp>
      <p:sp>
        <p:nvSpPr>
          <p:cNvPr id="71684"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double solid lines </a:t>
            </a:r>
          </a:p>
          <a:p>
            <a:pPr eaLnBrk="1" hangingPunct="1">
              <a:lnSpc>
                <a:spcPct val="60000"/>
              </a:lnSpc>
              <a:buFontTx/>
              <a:buNone/>
            </a:pPr>
            <a:r>
              <a:rPr lang="en-US" sz="2000" b="1" smtClean="0">
                <a:solidFill>
                  <a:srgbClr val="CC3300"/>
                </a:solidFill>
              </a:rPr>
              <a:t>                                    </a:t>
            </a:r>
          </a:p>
        </p:txBody>
      </p:sp>
      <p:sp>
        <p:nvSpPr>
          <p:cNvPr id="148486" name="Rectangle 6"/>
          <p:cNvSpPr>
            <a:spLocks noChangeArrowheads="1"/>
          </p:cNvSpPr>
          <p:nvPr/>
        </p:nvSpPr>
        <p:spPr bwMode="auto">
          <a:xfrm>
            <a:off x="3886200" y="5029200"/>
            <a:ext cx="4876800" cy="1447800"/>
          </a:xfrm>
          <a:prstGeom prst="rect">
            <a:avLst/>
          </a:prstGeom>
          <a:noFill/>
          <a:ln w="9525">
            <a:noFill/>
            <a:miter lim="800000"/>
            <a:headEnd/>
            <a:tailEnd/>
          </a:ln>
          <a:effectLst/>
        </p:spPr>
        <p:txBody>
          <a:bodyPr/>
          <a:lstStyle/>
          <a:p>
            <a:pPr marL="342900" indent="-342900">
              <a:lnSpc>
                <a:spcPct val="90000"/>
              </a:lnSpc>
              <a:spcBef>
                <a:spcPct val="20000"/>
              </a:spcBef>
            </a:pPr>
            <a:r>
              <a:rPr lang="en-US" b="1" dirty="0" smtClean="0">
                <a:solidFill>
                  <a:srgbClr val="3333CC"/>
                </a:solidFill>
                <a:cs typeface="Arial" charset="0"/>
              </a:rPr>
              <a:t>    Wait until the lines are broken or for some other designated place to enter or exit the lane.</a:t>
            </a:r>
          </a:p>
        </p:txBody>
      </p:sp>
      <p:sp>
        <p:nvSpPr>
          <p:cNvPr id="71686" name="Rectangle 7"/>
          <p:cNvSpPr>
            <a:spLocks noChangeArrowheads="1"/>
          </p:cNvSpPr>
          <p:nvPr/>
        </p:nvSpPr>
        <p:spPr bwMode="auto">
          <a:xfrm>
            <a:off x="1219200" y="2438400"/>
            <a:ext cx="2209800" cy="21336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1687" name="Rectangle 9"/>
          <p:cNvSpPr>
            <a:spLocks noChangeArrowheads="1"/>
          </p:cNvSpPr>
          <p:nvPr/>
        </p:nvSpPr>
        <p:spPr bwMode="auto">
          <a:xfrm rot="5382675">
            <a:off x="1905000" y="37338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71688" name="AutoShape 10"/>
          <p:cNvSpPr>
            <a:spLocks noChangeArrowheads="1"/>
          </p:cNvSpPr>
          <p:nvPr/>
        </p:nvSpPr>
        <p:spPr bwMode="auto">
          <a:xfrm rot="8024186">
            <a:off x="2057400" y="35052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48494" name="Line 14"/>
          <p:cNvSpPr>
            <a:spLocks noChangeShapeType="1"/>
          </p:cNvSpPr>
          <p:nvPr/>
        </p:nvSpPr>
        <p:spPr bwMode="auto">
          <a:xfrm flipH="1" flipV="1">
            <a:off x="2057400" y="4267200"/>
            <a:ext cx="2209800" cy="0"/>
          </a:xfrm>
          <a:prstGeom prst="line">
            <a:avLst/>
          </a:prstGeom>
          <a:noFill/>
          <a:ln w="28575">
            <a:solidFill>
              <a:schemeClr val="bg1"/>
            </a:solidFill>
            <a:round/>
            <a:headEnd/>
            <a:tailEnd type="triangle" w="med" len="med"/>
          </a:ln>
          <a:effectLst/>
        </p:spPr>
        <p:txBody>
          <a:bodyPr/>
          <a:lstStyle/>
          <a:p>
            <a:endParaRPr lang="en-US" smtClean="0">
              <a:solidFill>
                <a:srgbClr val="000000"/>
              </a:solidFill>
              <a:cs typeface="Arial" charset="0"/>
            </a:endParaRPr>
          </a:p>
        </p:txBody>
      </p:sp>
      <p:sp>
        <p:nvSpPr>
          <p:cNvPr id="71690" name="Line 15"/>
          <p:cNvSpPr>
            <a:spLocks noChangeShapeType="1"/>
          </p:cNvSpPr>
          <p:nvPr/>
        </p:nvSpPr>
        <p:spPr bwMode="auto">
          <a:xfrm>
            <a:off x="1219200" y="2438400"/>
            <a:ext cx="0" cy="2133600"/>
          </a:xfrm>
          <a:prstGeom prst="line">
            <a:avLst/>
          </a:prstGeom>
          <a:noFill/>
          <a:ln w="38100">
            <a:solidFill>
              <a:srgbClr val="FFFF00"/>
            </a:solidFill>
            <a:round/>
            <a:headEnd/>
            <a:tailEnd/>
          </a:ln>
          <a:effectLst/>
        </p:spPr>
        <p:txBody>
          <a:bodyPr/>
          <a:lstStyle/>
          <a:p>
            <a:endParaRPr lang="en-US" smtClean="0">
              <a:solidFill>
                <a:srgbClr val="000000"/>
              </a:solidFill>
              <a:cs typeface="Arial" charset="0"/>
            </a:endParaRPr>
          </a:p>
        </p:txBody>
      </p:sp>
      <p:sp>
        <p:nvSpPr>
          <p:cNvPr id="71691" name="Line 16"/>
          <p:cNvSpPr>
            <a:spLocks noChangeShapeType="1"/>
          </p:cNvSpPr>
          <p:nvPr/>
        </p:nvSpPr>
        <p:spPr bwMode="auto">
          <a:xfrm>
            <a:off x="1905000" y="2438400"/>
            <a:ext cx="0" cy="21336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1692" name="Line 17"/>
          <p:cNvSpPr>
            <a:spLocks noChangeShapeType="1"/>
          </p:cNvSpPr>
          <p:nvPr/>
        </p:nvSpPr>
        <p:spPr bwMode="auto">
          <a:xfrm>
            <a:off x="2438400" y="2514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3" name="Line 18"/>
          <p:cNvSpPr>
            <a:spLocks noChangeShapeType="1"/>
          </p:cNvSpPr>
          <p:nvPr/>
        </p:nvSpPr>
        <p:spPr bwMode="auto">
          <a:xfrm>
            <a:off x="2438400" y="3276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4" name="Line 19"/>
          <p:cNvSpPr>
            <a:spLocks noChangeShapeType="1"/>
          </p:cNvSpPr>
          <p:nvPr/>
        </p:nvSpPr>
        <p:spPr bwMode="auto">
          <a:xfrm>
            <a:off x="2438400" y="4038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5" name="Line 20"/>
          <p:cNvSpPr>
            <a:spLocks noChangeShapeType="1"/>
          </p:cNvSpPr>
          <p:nvPr/>
        </p:nvSpPr>
        <p:spPr bwMode="auto">
          <a:xfrm>
            <a:off x="2895600" y="2514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6" name="Line 21"/>
          <p:cNvSpPr>
            <a:spLocks noChangeShapeType="1"/>
          </p:cNvSpPr>
          <p:nvPr/>
        </p:nvSpPr>
        <p:spPr bwMode="auto">
          <a:xfrm>
            <a:off x="2895600" y="3276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7" name="Line 22"/>
          <p:cNvSpPr>
            <a:spLocks noChangeShapeType="1"/>
          </p:cNvSpPr>
          <p:nvPr/>
        </p:nvSpPr>
        <p:spPr bwMode="auto">
          <a:xfrm>
            <a:off x="2895600" y="4038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1698" name="Line 23"/>
          <p:cNvSpPr>
            <a:spLocks noChangeShapeType="1"/>
          </p:cNvSpPr>
          <p:nvPr/>
        </p:nvSpPr>
        <p:spPr bwMode="auto">
          <a:xfrm>
            <a:off x="1981200" y="2438400"/>
            <a:ext cx="0" cy="21336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1699" name="Rectangle 24"/>
          <p:cNvSpPr>
            <a:spLocks noChangeArrowheads="1"/>
          </p:cNvSpPr>
          <p:nvPr/>
        </p:nvSpPr>
        <p:spPr bwMode="auto">
          <a:xfrm>
            <a:off x="990600" y="2667000"/>
            <a:ext cx="1676400" cy="571500"/>
          </a:xfrm>
          <a:prstGeom prst="rect">
            <a:avLst/>
          </a:prstGeom>
          <a:noFill/>
          <a:ln w="9525">
            <a:noFill/>
            <a:miter lim="800000"/>
            <a:headEnd/>
            <a:tailEnd/>
          </a:ln>
          <a:effectLst/>
        </p:spPr>
        <p:txBody>
          <a:bodyPr/>
          <a:lstStyle/>
          <a:p>
            <a:pPr marL="342900" indent="-342900">
              <a:lnSpc>
                <a:spcPct val="90000"/>
              </a:lnSpc>
              <a:spcBef>
                <a:spcPct val="20000"/>
              </a:spcBef>
            </a:pPr>
            <a:r>
              <a:rPr lang="en-US" sz="1200" b="1" smtClean="0">
                <a:solidFill>
                  <a:srgbClr val="FFFFFF"/>
                </a:solidFill>
                <a:cs typeface="Arial" charset="0"/>
              </a:rPr>
              <a:t>    carpool</a:t>
            </a:r>
          </a:p>
          <a:p>
            <a:pPr marL="342900" indent="-342900">
              <a:lnSpc>
                <a:spcPct val="90000"/>
              </a:lnSpc>
              <a:spcBef>
                <a:spcPct val="20000"/>
              </a:spcBef>
            </a:pPr>
            <a:r>
              <a:rPr lang="en-US" sz="1200" b="1" smtClean="0">
                <a:solidFill>
                  <a:srgbClr val="FFFFFF"/>
                </a:solidFill>
                <a:cs typeface="Arial" charset="0"/>
              </a:rPr>
              <a:t>        lane</a:t>
            </a:r>
          </a:p>
        </p:txBody>
      </p:sp>
      <p:sp>
        <p:nvSpPr>
          <p:cNvPr id="71700" name="Rectangle 25"/>
          <p:cNvSpPr>
            <a:spLocks noChangeArrowheads="1"/>
          </p:cNvSpPr>
          <p:nvPr/>
        </p:nvSpPr>
        <p:spPr bwMode="auto">
          <a:xfrm>
            <a:off x="1524000" y="4800600"/>
            <a:ext cx="1600200" cy="17526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1701" name="Rectangle 26"/>
          <p:cNvSpPr>
            <a:spLocks noChangeArrowheads="1"/>
          </p:cNvSpPr>
          <p:nvPr/>
        </p:nvSpPr>
        <p:spPr bwMode="auto">
          <a:xfrm>
            <a:off x="1524000" y="4800600"/>
            <a:ext cx="1600200" cy="685800"/>
          </a:xfrm>
          <a:prstGeom prst="rect">
            <a:avLst/>
          </a:prstGeom>
          <a:solidFill>
            <a:schemeClr val="bg1"/>
          </a:solidFill>
          <a:ln w="9525">
            <a:solidFill>
              <a:schemeClr val="tx1"/>
            </a:solidFill>
            <a:miter lim="800000"/>
            <a:headEnd/>
            <a:tailEnd/>
          </a:ln>
          <a:effectLst/>
        </p:spPr>
        <p:txBody>
          <a:bodyPr wrap="none" anchor="ctr"/>
          <a:lstStyle/>
          <a:p>
            <a:pPr algn="ctr"/>
            <a:r>
              <a:rPr lang="en-US" sz="1600" b="1" smtClean="0">
                <a:solidFill>
                  <a:srgbClr val="000000"/>
                </a:solidFill>
                <a:latin typeface="Tahoma" pitchFamily="34" charset="0"/>
                <a:cs typeface="Arial" charset="0"/>
              </a:rPr>
              <a:t> RESTRICTED</a:t>
            </a:r>
          </a:p>
          <a:p>
            <a:pPr algn="ctr"/>
            <a:r>
              <a:rPr lang="en-US" sz="1600" b="1" smtClean="0">
                <a:solidFill>
                  <a:srgbClr val="000000"/>
                </a:solidFill>
                <a:latin typeface="Tahoma" pitchFamily="34" charset="0"/>
                <a:cs typeface="Arial" charset="0"/>
              </a:rPr>
              <a:t>LANE</a:t>
            </a:r>
          </a:p>
        </p:txBody>
      </p:sp>
      <p:sp>
        <p:nvSpPr>
          <p:cNvPr id="71702" name="Rectangle 27"/>
          <p:cNvSpPr>
            <a:spLocks noChangeArrowheads="1"/>
          </p:cNvSpPr>
          <p:nvPr/>
        </p:nvSpPr>
        <p:spPr bwMode="auto">
          <a:xfrm>
            <a:off x="1524000" y="6248400"/>
            <a:ext cx="1600200" cy="304800"/>
          </a:xfrm>
          <a:prstGeom prst="rect">
            <a:avLst/>
          </a:prstGeom>
          <a:solidFill>
            <a:schemeClr val="bg1"/>
          </a:solidFill>
          <a:ln w="9525">
            <a:solidFill>
              <a:schemeClr val="tx1"/>
            </a:solidFill>
            <a:miter lim="800000"/>
            <a:headEnd/>
            <a:tailEnd/>
          </a:ln>
          <a:effectLst/>
        </p:spPr>
        <p:txBody>
          <a:bodyPr wrap="none" anchor="ctr"/>
          <a:lstStyle/>
          <a:p>
            <a:pPr algn="ctr"/>
            <a:r>
              <a:rPr lang="en-US" sz="1600" b="1" smtClean="0">
                <a:solidFill>
                  <a:srgbClr val="000000"/>
                </a:solidFill>
                <a:latin typeface="Tahoma" pitchFamily="34" charset="0"/>
                <a:cs typeface="Arial" charset="0"/>
              </a:rPr>
              <a:t>AHEAD</a:t>
            </a:r>
          </a:p>
        </p:txBody>
      </p:sp>
      <p:sp>
        <p:nvSpPr>
          <p:cNvPr id="71703" name="AutoShape 28"/>
          <p:cNvSpPr>
            <a:spLocks noChangeArrowheads="1"/>
          </p:cNvSpPr>
          <p:nvPr/>
        </p:nvSpPr>
        <p:spPr bwMode="auto">
          <a:xfrm>
            <a:off x="2057400" y="5562600"/>
            <a:ext cx="457200" cy="609600"/>
          </a:xfrm>
          <a:prstGeom prst="diamond">
            <a:avLst/>
          </a:prstGeom>
          <a:solidFill>
            <a:schemeClr val="tx1"/>
          </a:solidFill>
          <a:ln w="38100">
            <a:solidFill>
              <a:schemeClr val="bg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48483">
                                            <p:txEl>
                                              <p:pRg st="0" end="0"/>
                                            </p:txEl>
                                          </p:spTgt>
                                        </p:tgtEl>
                                        <p:attrNameLst>
                                          <p:attrName>style.visibility</p:attrName>
                                        </p:attrNameLst>
                                      </p:cBhvr>
                                      <p:to>
                                        <p:strVal val="visible"/>
                                      </p:to>
                                    </p:set>
                                    <p:animEffect transition="in" filter="strips(downRight)">
                                      <p:cBhvr>
                                        <p:cTn id="7" dur="500"/>
                                        <p:tgtEl>
                                          <p:spTgt spid="148483">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9000"/>
                                  </p:stCondLst>
                                  <p:childTnLst>
                                    <p:set>
                                      <p:cBhvr>
                                        <p:cTn id="10" dur="1" fill="hold">
                                          <p:stCondLst>
                                            <p:cond delay="0"/>
                                          </p:stCondLst>
                                        </p:cTn>
                                        <p:tgtEl>
                                          <p:spTgt spid="148494"/>
                                        </p:tgtEl>
                                        <p:attrNameLst>
                                          <p:attrName>style.visibility</p:attrName>
                                        </p:attrNameLst>
                                      </p:cBhvr>
                                      <p:to>
                                        <p:strVal val="visible"/>
                                      </p:to>
                                    </p:set>
                                    <p:animEffect transition="in" filter="wipe(right)">
                                      <p:cBhvr>
                                        <p:cTn id="11" dur="500"/>
                                        <p:tgtEl>
                                          <p:spTgt spid="14849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48486">
                                            <p:txEl>
                                              <p:pRg st="0" end="0"/>
                                            </p:txEl>
                                          </p:spTgt>
                                        </p:tgtEl>
                                        <p:attrNameLst>
                                          <p:attrName>style.visibility</p:attrName>
                                        </p:attrNameLst>
                                      </p:cBhvr>
                                      <p:to>
                                        <p:strVal val="visible"/>
                                      </p:to>
                                    </p:set>
                                    <p:animEffect transition="in" filter="strips(downRight)">
                                      <p:cBhvr>
                                        <p:cTn id="16" dur="500"/>
                                        <p:tgtEl>
                                          <p:spTgt spid="148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build="p" autoUpdateAnimBg="0"/>
      <p:bldP spid="148486" grpId="0" build="p" autoUpdateAnimBg="0"/>
      <p:bldP spid="14849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706" name="Picture 2" descr="P1000864"/>
          <p:cNvPicPr>
            <a:picLocks noChangeAspect="1" noChangeArrowheads="1"/>
          </p:cNvPicPr>
          <p:nvPr/>
        </p:nvPicPr>
        <p:blipFill>
          <a:blip r:embed="rId2" cstate="print">
            <a:lum bright="-6000" contrast="6000"/>
          </a:blip>
          <a:srcRect/>
          <a:stretch>
            <a:fillRect/>
          </a:stretch>
        </p:blipFill>
        <p:spPr bwMode="auto">
          <a:xfrm>
            <a:off x="0" y="0"/>
            <a:ext cx="9144000" cy="6858000"/>
          </a:xfrm>
          <a:prstGeom prst="rect">
            <a:avLst/>
          </a:prstGeom>
          <a:noFill/>
          <a:ln w="9525">
            <a:noFill/>
            <a:miter lim="800000"/>
            <a:headEnd/>
            <a:tailEnd/>
          </a:ln>
        </p:spPr>
      </p:pic>
      <p:sp>
        <p:nvSpPr>
          <p:cNvPr id="72707" name="Rectangle 4"/>
          <p:cNvSpPr>
            <a:spLocks noChangeArrowheads="1"/>
          </p:cNvSpPr>
          <p:nvPr/>
        </p:nvSpPr>
        <p:spPr bwMode="auto">
          <a:xfrm>
            <a:off x="0" y="0"/>
            <a:ext cx="9144000" cy="1371600"/>
          </a:xfrm>
          <a:prstGeom prst="rect">
            <a:avLst/>
          </a:prstGeom>
          <a:solidFill>
            <a:schemeClr val="tx1"/>
          </a:solidFill>
          <a:ln w="9525">
            <a:noFill/>
            <a:miter lim="800000"/>
            <a:headEnd/>
            <a:tailEnd/>
          </a:ln>
          <a:effectLst/>
        </p:spPr>
        <p:txBody>
          <a:bodyPr/>
          <a:lstStyle/>
          <a:p>
            <a:pPr marL="342900" indent="-342900" algn="ctr">
              <a:lnSpc>
                <a:spcPct val="90000"/>
              </a:lnSpc>
              <a:spcBef>
                <a:spcPct val="20000"/>
              </a:spcBef>
            </a:pPr>
            <a:r>
              <a:rPr lang="en-US" sz="2800" b="1" smtClean="0">
                <a:solidFill>
                  <a:srgbClr val="000000"/>
                </a:solidFill>
                <a:cs typeface="Arial" charset="0"/>
              </a:rPr>
              <a:t>  </a:t>
            </a:r>
            <a:r>
              <a:rPr lang="en-US" sz="2800" b="1" smtClean="0">
                <a:solidFill>
                  <a:srgbClr val="00FFFF"/>
                </a:solidFill>
                <a:cs typeface="Arial" charset="0"/>
              </a:rPr>
              <a:t>Would it be legal to enter or leave</a:t>
            </a:r>
          </a:p>
          <a:p>
            <a:pPr marL="342900" indent="-342900" algn="ctr">
              <a:lnSpc>
                <a:spcPct val="70000"/>
              </a:lnSpc>
              <a:spcBef>
                <a:spcPct val="20000"/>
              </a:spcBef>
            </a:pPr>
            <a:r>
              <a:rPr lang="en-US" sz="2800" b="1" smtClean="0">
                <a:solidFill>
                  <a:srgbClr val="00FFFF"/>
                </a:solidFill>
                <a:cs typeface="Arial" charset="0"/>
              </a:rPr>
              <a:t> this carpool lane at this time?</a:t>
            </a:r>
          </a:p>
          <a:p>
            <a:pPr marL="342900" indent="-342900" algn="ctr">
              <a:lnSpc>
                <a:spcPct val="90000"/>
              </a:lnSpc>
              <a:spcBef>
                <a:spcPct val="20000"/>
              </a:spcBef>
            </a:pPr>
            <a:r>
              <a:rPr lang="en-US" sz="2800" b="1" smtClean="0">
                <a:solidFill>
                  <a:srgbClr val="000000"/>
                </a:solidFill>
                <a:cs typeface="Arial" charset="0"/>
              </a:rPr>
              <a:t>     </a:t>
            </a:r>
            <a:endParaRPr lang="en-US" sz="2800" b="1" smtClean="0">
              <a:solidFill>
                <a:srgbClr val="CCCCFF"/>
              </a:solidFill>
              <a:cs typeface="Arial" charset="0"/>
            </a:endParaRPr>
          </a:p>
        </p:txBody>
      </p:sp>
      <p:sp>
        <p:nvSpPr>
          <p:cNvPr id="146435" name="Rectangle 3"/>
          <p:cNvSpPr>
            <a:spLocks noGrp="1" noChangeArrowheads="1"/>
          </p:cNvSpPr>
          <p:nvPr>
            <p:ph type="body" idx="1"/>
          </p:nvPr>
        </p:nvSpPr>
        <p:spPr>
          <a:xfrm>
            <a:off x="0" y="1066800"/>
            <a:ext cx="9144000" cy="1066800"/>
          </a:xfrm>
          <a:solidFill>
            <a:schemeClr val="tx1"/>
          </a:solidFill>
        </p:spPr>
        <p:txBody>
          <a:bodyPr/>
          <a:lstStyle/>
          <a:p>
            <a:pPr algn="ctr" eaLnBrk="1" hangingPunct="1">
              <a:lnSpc>
                <a:spcPct val="90000"/>
              </a:lnSpc>
              <a:buFontTx/>
              <a:buNone/>
            </a:pPr>
            <a:r>
              <a:rPr lang="en-US" sz="2400" b="1" smtClean="0">
                <a:solidFill>
                  <a:schemeClr val="hlink"/>
                </a:solidFill>
              </a:rPr>
              <a:t>No, the solid line (white or yellow) restricts                     access at this time. Wait for the broken white line.</a:t>
            </a:r>
          </a:p>
        </p:txBody>
      </p:sp>
      <p:sp>
        <p:nvSpPr>
          <p:cNvPr id="146438" name="Rectangle 6"/>
          <p:cNvSpPr>
            <a:spLocks noChangeArrowheads="1"/>
          </p:cNvSpPr>
          <p:nvPr/>
        </p:nvSpPr>
        <p:spPr bwMode="auto">
          <a:xfrm>
            <a:off x="5257800" y="2438400"/>
            <a:ext cx="3886200" cy="3505200"/>
          </a:xfrm>
          <a:prstGeom prst="rect">
            <a:avLst/>
          </a:prstGeom>
          <a:gradFill rotWithShape="1">
            <a:gsLst>
              <a:gs pos="0">
                <a:srgbClr val="00CCFF"/>
              </a:gs>
              <a:gs pos="50000">
                <a:schemeClr val="bg1"/>
              </a:gs>
              <a:gs pos="100000">
                <a:srgbClr val="00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0" b="1">
                <a:solidFill>
                  <a:srgbClr val="000000"/>
                </a:solidFill>
                <a:cs typeface="Arial" charset="0"/>
              </a:rPr>
              <a:t>Diamonds painted in a lane </a:t>
            </a:r>
          </a:p>
          <a:p>
            <a:pPr algn="ctr">
              <a:defRPr/>
            </a:pPr>
            <a:r>
              <a:rPr lang="en-US" sz="2000" b="1">
                <a:solidFill>
                  <a:srgbClr val="000000"/>
                </a:solidFill>
                <a:cs typeface="Arial" charset="0"/>
              </a:rPr>
              <a:t>indicate that lane is for use</a:t>
            </a:r>
          </a:p>
          <a:p>
            <a:pPr algn="ctr">
              <a:defRPr/>
            </a:pPr>
            <a:r>
              <a:rPr lang="en-US" sz="2000" b="1">
                <a:solidFill>
                  <a:srgbClr val="000000"/>
                </a:solidFill>
                <a:cs typeface="Arial" charset="0"/>
              </a:rPr>
              <a:t> by buses and carpools only. </a:t>
            </a:r>
          </a:p>
          <a:p>
            <a:pPr algn="ctr">
              <a:defRPr/>
            </a:pPr>
            <a:r>
              <a:rPr lang="en-US" sz="2000" b="1">
                <a:solidFill>
                  <a:srgbClr val="000000"/>
                </a:solidFill>
                <a:cs typeface="Arial" charset="0"/>
              </a:rPr>
              <a:t>Using this lane requires a </a:t>
            </a:r>
          </a:p>
          <a:p>
            <a:pPr algn="ctr">
              <a:defRPr/>
            </a:pPr>
            <a:r>
              <a:rPr lang="en-US" sz="2000" b="1">
                <a:solidFill>
                  <a:srgbClr val="000000"/>
                </a:solidFill>
                <a:cs typeface="Arial" charset="0"/>
              </a:rPr>
              <a:t>minimum of 2 or 3 people </a:t>
            </a:r>
          </a:p>
          <a:p>
            <a:pPr algn="ctr">
              <a:defRPr/>
            </a:pPr>
            <a:r>
              <a:rPr lang="en-US" sz="2000" b="1">
                <a:solidFill>
                  <a:srgbClr val="000000"/>
                </a:solidFill>
                <a:cs typeface="Arial" charset="0"/>
              </a:rPr>
              <a:t>in your vehicle. </a:t>
            </a:r>
            <a:r>
              <a:rPr lang="en-US" sz="2000" b="1" i="1">
                <a:solidFill>
                  <a:srgbClr val="000000"/>
                </a:solidFill>
                <a:cs typeface="Arial" charset="0"/>
              </a:rPr>
              <a:t>(the sign </a:t>
            </a:r>
          </a:p>
          <a:p>
            <a:pPr algn="ctr">
              <a:defRPr/>
            </a:pPr>
            <a:r>
              <a:rPr lang="en-US" sz="2000" b="1" i="1">
                <a:solidFill>
                  <a:srgbClr val="000000"/>
                </a:solidFill>
                <a:cs typeface="Arial" charset="0"/>
              </a:rPr>
              <a:t>will specify how many)</a:t>
            </a:r>
          </a:p>
        </p:txBody>
      </p:sp>
      <p:sp>
        <p:nvSpPr>
          <p:cNvPr id="146439" name="Oval 7"/>
          <p:cNvSpPr>
            <a:spLocks noChangeArrowheads="1"/>
          </p:cNvSpPr>
          <p:nvPr/>
        </p:nvSpPr>
        <p:spPr bwMode="auto">
          <a:xfrm>
            <a:off x="4495800" y="4953000"/>
            <a:ext cx="457200" cy="381000"/>
          </a:xfrm>
          <a:prstGeom prst="ellipse">
            <a:avLst/>
          </a:prstGeom>
          <a:noFill/>
          <a:ln w="38100">
            <a:solidFill>
              <a:srgbClr val="CC0000"/>
            </a:solidFill>
            <a:round/>
            <a:headEnd/>
            <a:tailEnd/>
          </a:ln>
          <a:effectLst/>
        </p:spPr>
        <p:txBody>
          <a:bodyPr wrap="none" anchor="ctr"/>
          <a:lstStyle/>
          <a:p>
            <a:endParaRPr lang="en-US" smtClean="0">
              <a:solidFill>
                <a:srgbClr val="000000"/>
              </a:solidFill>
              <a:cs typeface="Arial" charset="0"/>
            </a:endParaRPr>
          </a:p>
        </p:txBody>
      </p:sp>
      <p:sp>
        <p:nvSpPr>
          <p:cNvPr id="146440" name="Oval 8"/>
          <p:cNvSpPr>
            <a:spLocks noChangeArrowheads="1"/>
          </p:cNvSpPr>
          <p:nvPr/>
        </p:nvSpPr>
        <p:spPr bwMode="auto">
          <a:xfrm>
            <a:off x="4114800" y="2819400"/>
            <a:ext cx="457200" cy="381000"/>
          </a:xfrm>
          <a:prstGeom prst="ellipse">
            <a:avLst/>
          </a:prstGeom>
          <a:noFill/>
          <a:ln w="38100">
            <a:solidFill>
              <a:srgbClr val="CC0000"/>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animEffect transition="in" filter="wipe(left)">
                                      <p:cBhvr>
                                        <p:cTn id="7" dur="500"/>
                                        <p:tgtEl>
                                          <p:spTgt spid="146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146438"/>
                                        </p:tgtEl>
                                        <p:attrNameLst>
                                          <p:attrName>style.visibility</p:attrName>
                                        </p:attrNameLst>
                                      </p:cBhvr>
                                      <p:to>
                                        <p:strVal val="visible"/>
                                      </p:to>
                                    </p:set>
                                    <p:anim calcmode="lin" valueType="num">
                                      <p:cBhvr>
                                        <p:cTn id="12" dur="500" fill="hold"/>
                                        <p:tgtEl>
                                          <p:spTgt spid="146438"/>
                                        </p:tgtEl>
                                        <p:attrNameLst>
                                          <p:attrName>ppt_w</p:attrName>
                                        </p:attrNameLst>
                                      </p:cBhvr>
                                      <p:tavLst>
                                        <p:tav tm="0">
                                          <p:val>
                                            <p:strVal val="2/3*#ppt_w"/>
                                          </p:val>
                                        </p:tav>
                                        <p:tav tm="100000">
                                          <p:val>
                                            <p:strVal val="#ppt_w"/>
                                          </p:val>
                                        </p:tav>
                                      </p:tavLst>
                                    </p:anim>
                                    <p:anim calcmode="lin" valueType="num">
                                      <p:cBhvr>
                                        <p:cTn id="13" dur="500" fill="hold"/>
                                        <p:tgtEl>
                                          <p:spTgt spid="146438"/>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500"/>
                            </p:stCondLst>
                            <p:childTnLst>
                              <p:par>
                                <p:cTn id="15" presetID="23" presetClass="entr" presetSubtype="32" fill="hold" grpId="0" nodeType="afterEffect">
                                  <p:stCondLst>
                                    <p:cond delay="2000"/>
                                  </p:stCondLst>
                                  <p:childTnLst>
                                    <p:set>
                                      <p:cBhvr>
                                        <p:cTn id="16" dur="1" fill="hold">
                                          <p:stCondLst>
                                            <p:cond delay="0"/>
                                          </p:stCondLst>
                                        </p:cTn>
                                        <p:tgtEl>
                                          <p:spTgt spid="146439"/>
                                        </p:tgtEl>
                                        <p:attrNameLst>
                                          <p:attrName>style.visibility</p:attrName>
                                        </p:attrNameLst>
                                      </p:cBhvr>
                                      <p:to>
                                        <p:strVal val="visible"/>
                                      </p:to>
                                    </p:set>
                                    <p:anim calcmode="lin" valueType="num">
                                      <p:cBhvr>
                                        <p:cTn id="17" dur="500" fill="hold"/>
                                        <p:tgtEl>
                                          <p:spTgt spid="146439"/>
                                        </p:tgtEl>
                                        <p:attrNameLst>
                                          <p:attrName>ppt_w</p:attrName>
                                        </p:attrNameLst>
                                      </p:cBhvr>
                                      <p:tavLst>
                                        <p:tav tm="0">
                                          <p:val>
                                            <p:strVal val="4*#ppt_w"/>
                                          </p:val>
                                        </p:tav>
                                        <p:tav tm="100000">
                                          <p:val>
                                            <p:strVal val="#ppt_w"/>
                                          </p:val>
                                        </p:tav>
                                      </p:tavLst>
                                    </p:anim>
                                    <p:anim calcmode="lin" valueType="num">
                                      <p:cBhvr>
                                        <p:cTn id="18" dur="500" fill="hold"/>
                                        <p:tgtEl>
                                          <p:spTgt spid="146439"/>
                                        </p:tgtEl>
                                        <p:attrNameLst>
                                          <p:attrName>ppt_h</p:attrName>
                                        </p:attrNameLst>
                                      </p:cBhvr>
                                      <p:tavLst>
                                        <p:tav tm="0">
                                          <p:val>
                                            <p:strVal val="4*#ppt_h"/>
                                          </p:val>
                                        </p:tav>
                                        <p:tav tm="100000">
                                          <p:val>
                                            <p:strVal val="#ppt_h"/>
                                          </p:val>
                                        </p:tav>
                                      </p:tavLst>
                                    </p:anim>
                                  </p:childTnLst>
                                </p:cTn>
                              </p:par>
                            </p:childTnLst>
                          </p:cTn>
                        </p:par>
                        <p:par>
                          <p:cTn id="19" fill="hold" nodeType="afterGroup">
                            <p:stCondLst>
                              <p:cond delay="3000"/>
                            </p:stCondLst>
                            <p:childTnLst>
                              <p:par>
                                <p:cTn id="20" presetID="23" presetClass="entr" presetSubtype="32" fill="hold" grpId="0" nodeType="afterEffect">
                                  <p:stCondLst>
                                    <p:cond delay="2000"/>
                                  </p:stCondLst>
                                  <p:childTnLst>
                                    <p:set>
                                      <p:cBhvr>
                                        <p:cTn id="21" dur="1" fill="hold">
                                          <p:stCondLst>
                                            <p:cond delay="0"/>
                                          </p:stCondLst>
                                        </p:cTn>
                                        <p:tgtEl>
                                          <p:spTgt spid="146440"/>
                                        </p:tgtEl>
                                        <p:attrNameLst>
                                          <p:attrName>style.visibility</p:attrName>
                                        </p:attrNameLst>
                                      </p:cBhvr>
                                      <p:to>
                                        <p:strVal val="visible"/>
                                      </p:to>
                                    </p:set>
                                    <p:anim calcmode="lin" valueType="num">
                                      <p:cBhvr>
                                        <p:cTn id="22" dur="500" fill="hold"/>
                                        <p:tgtEl>
                                          <p:spTgt spid="146440"/>
                                        </p:tgtEl>
                                        <p:attrNameLst>
                                          <p:attrName>ppt_w</p:attrName>
                                        </p:attrNameLst>
                                      </p:cBhvr>
                                      <p:tavLst>
                                        <p:tav tm="0">
                                          <p:val>
                                            <p:strVal val="4*#ppt_w"/>
                                          </p:val>
                                        </p:tav>
                                        <p:tav tm="100000">
                                          <p:val>
                                            <p:strVal val="#ppt_w"/>
                                          </p:val>
                                        </p:tav>
                                      </p:tavLst>
                                    </p:anim>
                                    <p:anim calcmode="lin" valueType="num">
                                      <p:cBhvr>
                                        <p:cTn id="23" dur="500" fill="hold"/>
                                        <p:tgtEl>
                                          <p:spTgt spid="14644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build="p" autoUpdateAnimBg="0"/>
      <p:bldP spid="146438" grpId="0" animBg="1"/>
      <p:bldP spid="146439" grpId="0" animBg="1"/>
      <p:bldP spid="1464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1020146"/>
          <p:cNvPicPr>
            <a:picLocks noChangeAspect="1" noChangeArrowheads="1"/>
          </p:cNvPicPr>
          <p:nvPr/>
        </p:nvPicPr>
        <p:blipFill>
          <a:blip r:embed="rId2" cstate="print">
            <a:lum bright="-6000"/>
          </a:blip>
          <a:srcRect/>
          <a:stretch>
            <a:fillRect/>
          </a:stretch>
        </p:blipFill>
        <p:spPr bwMode="auto">
          <a:xfrm>
            <a:off x="0" y="0"/>
            <a:ext cx="9144000" cy="6858000"/>
          </a:xfrm>
          <a:prstGeom prst="rect">
            <a:avLst/>
          </a:prstGeom>
          <a:noFill/>
          <a:ln w="9525">
            <a:noFill/>
            <a:miter lim="800000"/>
            <a:headEnd/>
            <a:tailEnd/>
          </a:ln>
        </p:spPr>
      </p:pic>
      <p:pic>
        <p:nvPicPr>
          <p:cNvPr id="9219" name="Picture 3" descr="P1020143"/>
          <p:cNvPicPr>
            <a:picLocks noChangeAspect="1" noChangeArrowheads="1"/>
          </p:cNvPicPr>
          <p:nvPr/>
        </p:nvPicPr>
        <p:blipFill>
          <a:blip r:embed="rId3" cstate="print"/>
          <a:srcRect/>
          <a:stretch>
            <a:fillRect/>
          </a:stretch>
        </p:blipFill>
        <p:spPr bwMode="auto">
          <a:xfrm>
            <a:off x="6172200" y="550863"/>
            <a:ext cx="2438400" cy="1352550"/>
          </a:xfrm>
          <a:prstGeom prst="rect">
            <a:avLst/>
          </a:prstGeom>
          <a:noFill/>
          <a:ln w="9525">
            <a:noFill/>
            <a:miter lim="800000"/>
            <a:headEnd/>
            <a:tailEnd/>
          </a:ln>
        </p:spPr>
      </p:pic>
      <p:sp>
        <p:nvSpPr>
          <p:cNvPr id="9220" name="Rectangle 4"/>
          <p:cNvSpPr>
            <a:spLocks noChangeArrowheads="1"/>
          </p:cNvSpPr>
          <p:nvPr/>
        </p:nvSpPr>
        <p:spPr bwMode="auto">
          <a:xfrm rot="285818">
            <a:off x="6172200" y="457200"/>
            <a:ext cx="2438400" cy="228600"/>
          </a:xfrm>
          <a:prstGeom prst="rect">
            <a:avLst/>
          </a:prstGeom>
          <a:solidFill>
            <a:srgbClr val="6E4900"/>
          </a:solidFill>
          <a:ln w="9525">
            <a:noFill/>
            <a:miter lim="800000"/>
            <a:headEnd/>
            <a:tailEnd/>
          </a:ln>
          <a:effectLst/>
        </p:spPr>
        <p:txBody>
          <a:bodyPr wrap="none" anchor="ctr"/>
          <a:lstStyle/>
          <a:p>
            <a:endParaRPr lang="en-US" smtClean="0">
              <a:solidFill>
                <a:srgbClr val="000000"/>
              </a:solidFill>
              <a:cs typeface="Arial" charset="0"/>
            </a:endParaRPr>
          </a:p>
        </p:txBody>
      </p:sp>
      <p:sp>
        <p:nvSpPr>
          <p:cNvPr id="9221" name="Rectangle 5"/>
          <p:cNvSpPr>
            <a:spLocks noChangeArrowheads="1"/>
          </p:cNvSpPr>
          <p:nvPr/>
        </p:nvSpPr>
        <p:spPr bwMode="auto">
          <a:xfrm>
            <a:off x="0" y="5715000"/>
            <a:ext cx="9144000" cy="11430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3200" b="1" smtClean="0">
                <a:solidFill>
                  <a:srgbClr val="00FFFF"/>
                </a:solidFill>
                <a:cs typeface="Arial" charset="0"/>
              </a:rPr>
              <a:t>There is a traffic signal ahead, what                   must you do in this situation?</a:t>
            </a:r>
          </a:p>
        </p:txBody>
      </p:sp>
      <p:sp>
        <p:nvSpPr>
          <p:cNvPr id="215046" name="Rectangle 6"/>
          <p:cNvSpPr>
            <a:spLocks noChangeArrowheads="1"/>
          </p:cNvSpPr>
          <p:nvPr/>
        </p:nvSpPr>
        <p:spPr bwMode="auto">
          <a:xfrm rot="190789">
            <a:off x="6248400" y="762000"/>
            <a:ext cx="2282825" cy="1068388"/>
          </a:xfrm>
          <a:prstGeom prst="rect">
            <a:avLst/>
          </a:prstGeom>
          <a:noFill/>
          <a:ln w="76200">
            <a:pattFill prst="wdUpDiag">
              <a:fgClr>
                <a:srgbClr val="990000"/>
              </a:fgClr>
              <a:bgClr>
                <a:schemeClr val="tx2"/>
              </a:bgClr>
            </a:pattFill>
            <a:miter lim="800000"/>
            <a:headEnd/>
            <a:tailEnd/>
          </a:ln>
          <a:effectLst/>
        </p:spPr>
        <p:txBody>
          <a:bodyPr wrap="none" anchor="ctr"/>
          <a:lstStyle/>
          <a:p>
            <a:endParaRPr lang="en-US" smtClean="0">
              <a:solidFill>
                <a:srgbClr val="000000"/>
              </a:solidFill>
              <a:cs typeface="Arial" charset="0"/>
            </a:endParaRPr>
          </a:p>
        </p:txBody>
      </p:sp>
      <p:sp>
        <p:nvSpPr>
          <p:cNvPr id="215047" name="Line 7"/>
          <p:cNvSpPr>
            <a:spLocks noChangeShapeType="1"/>
          </p:cNvSpPr>
          <p:nvPr/>
        </p:nvSpPr>
        <p:spPr bwMode="auto">
          <a:xfrm flipV="1">
            <a:off x="4038600" y="1524000"/>
            <a:ext cx="2514600" cy="3276600"/>
          </a:xfrm>
          <a:prstGeom prst="line">
            <a:avLst/>
          </a:prstGeom>
          <a:noFill/>
          <a:ln w="57150">
            <a:solidFill>
              <a:srgbClr val="FFFF00"/>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animEffect transition="in" filter="wipe(down)">
                                      <p:cBhvr>
                                        <p:cTn id="7" dur="500"/>
                                        <p:tgtEl>
                                          <p:spTgt spid="215047"/>
                                        </p:tgtEl>
                                      </p:cBhvr>
                                    </p:animEffect>
                                  </p:childTnLst>
                                </p:cTn>
                              </p:par>
                            </p:childTnLst>
                          </p:cTn>
                        </p:par>
                        <p:par>
                          <p:cTn id="8" fill="hold" nodeType="afterGroup">
                            <p:stCondLst>
                              <p:cond delay="500"/>
                            </p:stCondLst>
                            <p:childTnLst>
                              <p:par>
                                <p:cTn id="9" presetID="23" presetClass="entr" presetSubtype="16" fill="hold" grpId="0" nodeType="afterEffect">
                                  <p:stCondLst>
                                    <p:cond delay="2000"/>
                                  </p:stCondLst>
                                  <p:childTnLst>
                                    <p:set>
                                      <p:cBhvr>
                                        <p:cTn id="10" dur="1" fill="hold">
                                          <p:stCondLst>
                                            <p:cond delay="0"/>
                                          </p:stCondLst>
                                        </p:cTn>
                                        <p:tgtEl>
                                          <p:spTgt spid="215046"/>
                                        </p:tgtEl>
                                        <p:attrNameLst>
                                          <p:attrName>style.visibility</p:attrName>
                                        </p:attrNameLst>
                                      </p:cBhvr>
                                      <p:to>
                                        <p:strVal val="visible"/>
                                      </p:to>
                                    </p:set>
                                    <p:anim calcmode="lin" valueType="num">
                                      <p:cBhvr>
                                        <p:cTn id="11" dur="500" fill="hold"/>
                                        <p:tgtEl>
                                          <p:spTgt spid="215046"/>
                                        </p:tgtEl>
                                        <p:attrNameLst>
                                          <p:attrName>ppt_w</p:attrName>
                                        </p:attrNameLst>
                                      </p:cBhvr>
                                      <p:tavLst>
                                        <p:tav tm="0">
                                          <p:val>
                                            <p:fltVal val="0"/>
                                          </p:val>
                                        </p:tav>
                                        <p:tav tm="100000">
                                          <p:val>
                                            <p:strVal val="#ppt_w"/>
                                          </p:val>
                                        </p:tav>
                                      </p:tavLst>
                                    </p:anim>
                                    <p:anim calcmode="lin" valueType="num">
                                      <p:cBhvr>
                                        <p:cTn id="12" dur="500" fill="hold"/>
                                        <p:tgtEl>
                                          <p:spTgt spid="2150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52579" name="Rectangle 3"/>
          <p:cNvSpPr>
            <a:spLocks noChangeArrowheads="1"/>
          </p:cNvSpPr>
          <p:nvPr/>
        </p:nvSpPr>
        <p:spPr bwMode="auto">
          <a:xfrm>
            <a:off x="3276600" y="2514600"/>
            <a:ext cx="4724400" cy="38100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A center traffic lane enclosed by double yellow lines on each side with inner lines broken may be used to start and complete left turns and start U turns from  either direction of traffic, but cannot be used for passing.</a:t>
            </a:r>
          </a:p>
        </p:txBody>
      </p:sp>
      <p:sp>
        <p:nvSpPr>
          <p:cNvPr id="73732"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center left turn lanes </a:t>
            </a:r>
          </a:p>
          <a:p>
            <a:pPr eaLnBrk="1" hangingPunct="1">
              <a:lnSpc>
                <a:spcPct val="60000"/>
              </a:lnSpc>
              <a:buFontTx/>
              <a:buNone/>
            </a:pPr>
            <a:r>
              <a:rPr lang="en-US" sz="2000" b="1" smtClean="0">
                <a:solidFill>
                  <a:srgbClr val="CC3300"/>
                </a:solidFill>
              </a:rPr>
              <a:t>                                    </a:t>
            </a:r>
          </a:p>
        </p:txBody>
      </p:sp>
      <p:sp>
        <p:nvSpPr>
          <p:cNvPr id="73733" name="Rectangle 7"/>
          <p:cNvSpPr>
            <a:spLocks noChangeArrowheads="1"/>
          </p:cNvSpPr>
          <p:nvPr/>
        </p:nvSpPr>
        <p:spPr bwMode="auto">
          <a:xfrm>
            <a:off x="533400" y="2438400"/>
            <a:ext cx="2438400" cy="21336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3734" name="Rectangle 8"/>
          <p:cNvSpPr>
            <a:spLocks noChangeArrowheads="1"/>
          </p:cNvSpPr>
          <p:nvPr/>
        </p:nvSpPr>
        <p:spPr bwMode="auto">
          <a:xfrm rot="5382675">
            <a:off x="1447800" y="37338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73735" name="AutoShape 9"/>
          <p:cNvSpPr>
            <a:spLocks noChangeArrowheads="1"/>
          </p:cNvSpPr>
          <p:nvPr/>
        </p:nvSpPr>
        <p:spPr bwMode="auto">
          <a:xfrm rot="8024186">
            <a:off x="1600200" y="35052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3736" name="Line 10"/>
          <p:cNvSpPr>
            <a:spLocks noChangeShapeType="1"/>
          </p:cNvSpPr>
          <p:nvPr/>
        </p:nvSpPr>
        <p:spPr bwMode="auto">
          <a:xfrm>
            <a:off x="533400" y="2438400"/>
            <a:ext cx="0" cy="213360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73737" name="Line 11"/>
          <p:cNvSpPr>
            <a:spLocks noChangeShapeType="1"/>
          </p:cNvSpPr>
          <p:nvPr/>
        </p:nvSpPr>
        <p:spPr bwMode="auto">
          <a:xfrm>
            <a:off x="1524000" y="42672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38" name="Line 12"/>
          <p:cNvSpPr>
            <a:spLocks noChangeShapeType="1"/>
          </p:cNvSpPr>
          <p:nvPr/>
        </p:nvSpPr>
        <p:spPr bwMode="auto">
          <a:xfrm>
            <a:off x="2438400" y="2514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39" name="Line 13"/>
          <p:cNvSpPr>
            <a:spLocks noChangeShapeType="1"/>
          </p:cNvSpPr>
          <p:nvPr/>
        </p:nvSpPr>
        <p:spPr bwMode="auto">
          <a:xfrm>
            <a:off x="2438400" y="3276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40" name="Line 14"/>
          <p:cNvSpPr>
            <a:spLocks noChangeShapeType="1"/>
          </p:cNvSpPr>
          <p:nvPr/>
        </p:nvSpPr>
        <p:spPr bwMode="auto">
          <a:xfrm>
            <a:off x="2438400" y="4038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41" name="Line 15"/>
          <p:cNvSpPr>
            <a:spLocks noChangeShapeType="1"/>
          </p:cNvSpPr>
          <p:nvPr/>
        </p:nvSpPr>
        <p:spPr bwMode="auto">
          <a:xfrm>
            <a:off x="1066800" y="2514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42" name="Line 16"/>
          <p:cNvSpPr>
            <a:spLocks noChangeShapeType="1"/>
          </p:cNvSpPr>
          <p:nvPr/>
        </p:nvSpPr>
        <p:spPr bwMode="auto">
          <a:xfrm>
            <a:off x="1066800" y="32766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43" name="Line 17"/>
          <p:cNvSpPr>
            <a:spLocks noChangeShapeType="1"/>
          </p:cNvSpPr>
          <p:nvPr/>
        </p:nvSpPr>
        <p:spPr bwMode="auto">
          <a:xfrm>
            <a:off x="1066800" y="3962400"/>
            <a:ext cx="0" cy="381000"/>
          </a:xfrm>
          <a:prstGeom prst="line">
            <a:avLst/>
          </a:prstGeom>
          <a:noFill/>
          <a:ln w="12700">
            <a:solidFill>
              <a:schemeClr val="bg1"/>
            </a:solidFill>
            <a:round/>
            <a:headEnd/>
            <a:tailEnd/>
          </a:ln>
          <a:effectLst/>
        </p:spPr>
        <p:txBody>
          <a:bodyPr/>
          <a:lstStyle/>
          <a:p>
            <a:endParaRPr lang="en-US" smtClean="0">
              <a:solidFill>
                <a:srgbClr val="000000"/>
              </a:solidFill>
              <a:cs typeface="Arial" charset="0"/>
            </a:endParaRPr>
          </a:p>
        </p:txBody>
      </p:sp>
      <p:sp>
        <p:nvSpPr>
          <p:cNvPr id="73744" name="Line 18"/>
          <p:cNvSpPr>
            <a:spLocks noChangeShapeType="1"/>
          </p:cNvSpPr>
          <p:nvPr/>
        </p:nvSpPr>
        <p:spPr bwMode="auto">
          <a:xfrm>
            <a:off x="1981200" y="42672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45" name="Line 19"/>
          <p:cNvSpPr>
            <a:spLocks noChangeShapeType="1"/>
          </p:cNvSpPr>
          <p:nvPr/>
        </p:nvSpPr>
        <p:spPr bwMode="auto">
          <a:xfrm>
            <a:off x="2971800" y="2438400"/>
            <a:ext cx="0" cy="213360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73746" name="Line 20"/>
          <p:cNvSpPr>
            <a:spLocks noChangeShapeType="1"/>
          </p:cNvSpPr>
          <p:nvPr/>
        </p:nvSpPr>
        <p:spPr bwMode="auto">
          <a:xfrm>
            <a:off x="2057400" y="2438400"/>
            <a:ext cx="0" cy="21336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47" name="Line 21"/>
          <p:cNvSpPr>
            <a:spLocks noChangeShapeType="1"/>
          </p:cNvSpPr>
          <p:nvPr/>
        </p:nvSpPr>
        <p:spPr bwMode="auto">
          <a:xfrm>
            <a:off x="1447800" y="2438400"/>
            <a:ext cx="0" cy="21336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48" name="Line 22"/>
          <p:cNvSpPr>
            <a:spLocks noChangeShapeType="1"/>
          </p:cNvSpPr>
          <p:nvPr/>
        </p:nvSpPr>
        <p:spPr bwMode="auto">
          <a:xfrm>
            <a:off x="1524000" y="37338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49" name="Line 23"/>
          <p:cNvSpPr>
            <a:spLocks noChangeShapeType="1"/>
          </p:cNvSpPr>
          <p:nvPr/>
        </p:nvSpPr>
        <p:spPr bwMode="auto">
          <a:xfrm>
            <a:off x="1524000" y="32004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50" name="Line 24"/>
          <p:cNvSpPr>
            <a:spLocks noChangeShapeType="1"/>
          </p:cNvSpPr>
          <p:nvPr/>
        </p:nvSpPr>
        <p:spPr bwMode="auto">
          <a:xfrm>
            <a:off x="1524000" y="26670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51" name="Line 25"/>
          <p:cNvSpPr>
            <a:spLocks noChangeShapeType="1"/>
          </p:cNvSpPr>
          <p:nvPr/>
        </p:nvSpPr>
        <p:spPr bwMode="auto">
          <a:xfrm>
            <a:off x="1981200" y="38100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52" name="Line 26"/>
          <p:cNvSpPr>
            <a:spLocks noChangeShapeType="1"/>
          </p:cNvSpPr>
          <p:nvPr/>
        </p:nvSpPr>
        <p:spPr bwMode="auto">
          <a:xfrm>
            <a:off x="1981200" y="32004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53" name="Line 27"/>
          <p:cNvSpPr>
            <a:spLocks noChangeShapeType="1"/>
          </p:cNvSpPr>
          <p:nvPr/>
        </p:nvSpPr>
        <p:spPr bwMode="auto">
          <a:xfrm>
            <a:off x="1981200" y="2667000"/>
            <a:ext cx="0" cy="304800"/>
          </a:xfrm>
          <a:prstGeom prst="line">
            <a:avLst/>
          </a:prstGeom>
          <a:noFill/>
          <a:ln w="28575">
            <a:solidFill>
              <a:srgbClr val="FFFF00"/>
            </a:solidFill>
            <a:round/>
            <a:headEnd/>
            <a:tailEnd/>
          </a:ln>
          <a:effectLst/>
        </p:spPr>
        <p:txBody>
          <a:bodyPr/>
          <a:lstStyle/>
          <a:p>
            <a:endParaRPr lang="en-US" smtClean="0">
              <a:solidFill>
                <a:srgbClr val="000000"/>
              </a:solidFill>
              <a:cs typeface="Arial" charset="0"/>
            </a:endParaRPr>
          </a:p>
        </p:txBody>
      </p:sp>
      <p:sp>
        <p:nvSpPr>
          <p:cNvPr id="73754" name="AutoShape 28"/>
          <p:cNvSpPr>
            <a:spLocks noChangeArrowheads="1"/>
          </p:cNvSpPr>
          <p:nvPr/>
        </p:nvSpPr>
        <p:spPr bwMode="auto">
          <a:xfrm flipH="1">
            <a:off x="1524000" y="3048000"/>
            <a:ext cx="304800" cy="228600"/>
          </a:xfrm>
          <a:custGeom>
            <a:avLst/>
            <a:gdLst>
              <a:gd name="T0" fmla="*/ 213445 w 21600"/>
              <a:gd name="T1" fmla="*/ 0 h 21600"/>
              <a:gd name="T2" fmla="*/ 213445 w 21600"/>
              <a:gd name="T3" fmla="*/ 128672 h 21600"/>
              <a:gd name="T4" fmla="*/ 45678 w 21600"/>
              <a:gd name="T5" fmla="*/ 228600 h 21600"/>
              <a:gd name="T6" fmla="*/ 304800 w 21600"/>
              <a:gd name="T7" fmla="*/ 6433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3755" name="AutoShape 29"/>
          <p:cNvSpPr>
            <a:spLocks noChangeArrowheads="1"/>
          </p:cNvSpPr>
          <p:nvPr/>
        </p:nvSpPr>
        <p:spPr bwMode="auto">
          <a:xfrm flipV="1">
            <a:off x="1600200" y="2667000"/>
            <a:ext cx="304800" cy="228600"/>
          </a:xfrm>
          <a:custGeom>
            <a:avLst/>
            <a:gdLst>
              <a:gd name="T0" fmla="*/ 213445 w 21600"/>
              <a:gd name="T1" fmla="*/ 0 h 21600"/>
              <a:gd name="T2" fmla="*/ 213445 w 21600"/>
              <a:gd name="T3" fmla="*/ 128672 h 21600"/>
              <a:gd name="T4" fmla="*/ 45678 w 21600"/>
              <a:gd name="T5" fmla="*/ 228600 h 21600"/>
              <a:gd name="T6" fmla="*/ 304800 w 21600"/>
              <a:gd name="T7" fmla="*/ 6433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bg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52606" name="Rectangle 30"/>
          <p:cNvSpPr>
            <a:spLocks noChangeArrowheads="1"/>
          </p:cNvSpPr>
          <p:nvPr/>
        </p:nvSpPr>
        <p:spPr bwMode="auto">
          <a:xfrm>
            <a:off x="381000" y="4876800"/>
            <a:ext cx="8305800" cy="2971800"/>
          </a:xfrm>
          <a:prstGeom prst="rect">
            <a:avLst/>
          </a:prstGeom>
          <a:noFill/>
          <a:ln w="9525">
            <a:noFill/>
            <a:miter lim="800000"/>
            <a:headEnd/>
            <a:tailEnd/>
          </a:ln>
          <a:effectLst/>
        </p:spPr>
        <p:txBody>
          <a:bodyPr/>
          <a:lstStyle/>
          <a:p>
            <a:pPr marL="342900" indent="-342900">
              <a:spcBef>
                <a:spcPct val="20000"/>
              </a:spcBef>
            </a:pPr>
            <a:r>
              <a:rPr lang="en-US" sz="2000" b="1" dirty="0" smtClean="0">
                <a:solidFill>
                  <a:srgbClr val="000000"/>
                </a:solidFill>
                <a:cs typeface="Arial" charset="0"/>
              </a:rPr>
              <a:t>     </a:t>
            </a:r>
            <a:r>
              <a:rPr lang="en-US" sz="2000" b="1" dirty="0" smtClean="0">
                <a:solidFill>
                  <a:srgbClr val="3333CC"/>
                </a:solidFill>
                <a:cs typeface="Arial" charset="0"/>
              </a:rPr>
              <a:t>You must signal and completely enter the lane before making your left hand turn. You must only drive in this lane for 200 feet. Don’t stop partway into the lane, with your vehicle blocking traffic. Watch out for vehicles coming from the opposite direction that are pulling into a center turn lane. </a:t>
            </a:r>
          </a:p>
          <a:p>
            <a:pPr marL="342900" indent="-342900">
              <a:spcBef>
                <a:spcPct val="20000"/>
              </a:spcBef>
            </a:pPr>
            <a:endParaRPr lang="en-US" sz="2000" b="1" dirty="0" smtClean="0">
              <a:solidFill>
                <a:srgbClr val="3333CC"/>
              </a:solidFill>
              <a:cs typeface="Arial" charset="0"/>
            </a:endParaRPr>
          </a:p>
          <a:p>
            <a:pPr marL="342900" indent="-342900">
              <a:spcBef>
                <a:spcPct val="20000"/>
              </a:spcBef>
            </a:pPr>
            <a:r>
              <a:rPr lang="en-US" sz="2000" b="1" dirty="0" smtClean="0">
                <a:solidFill>
                  <a:srgbClr val="3333CC"/>
                </a:solidFill>
                <a:cs typeface="Arial" charset="0"/>
              </a:rPr>
              <a:t>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animEffect transition="in" filter="strips(downRight)">
                                      <p:cBhvr>
                                        <p:cTn id="7" dur="500"/>
                                        <p:tgtEl>
                                          <p:spTgt spid="152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52606">
                                            <p:txEl>
                                              <p:pRg st="0" end="0"/>
                                            </p:txEl>
                                          </p:spTgt>
                                        </p:tgtEl>
                                        <p:attrNameLst>
                                          <p:attrName>style.visibility</p:attrName>
                                        </p:attrNameLst>
                                      </p:cBhvr>
                                      <p:to>
                                        <p:strVal val="visible"/>
                                      </p:to>
                                    </p:set>
                                    <p:animEffect transition="in" filter="strips(downRight)">
                                      <p:cBhvr>
                                        <p:cTn id="12" dur="500"/>
                                        <p:tgtEl>
                                          <p:spTgt spid="15260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52606">
                                            <p:txEl>
                                              <p:pRg st="2" end="2"/>
                                            </p:txEl>
                                          </p:spTgt>
                                        </p:tgtEl>
                                        <p:attrNameLst>
                                          <p:attrName>style.visibility</p:attrName>
                                        </p:attrNameLst>
                                      </p:cBhvr>
                                      <p:to>
                                        <p:strVal val="visible"/>
                                      </p:to>
                                    </p:set>
                                    <p:animEffect transition="in" filter="strips(downRight)">
                                      <p:cBhvr>
                                        <p:cTn id="17" dur="500"/>
                                        <p:tgtEl>
                                          <p:spTgt spid="152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autoUpdateAnimBg="0"/>
      <p:bldP spid="15260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VC-003S"/>
          <p:cNvPicPr>
            <a:picLocks noChangeAspect="1" noChangeArrowheads="1"/>
          </p:cNvPicPr>
          <p:nvPr/>
        </p:nvPicPr>
        <p:blipFill>
          <a:blip r:embed="rId2" cstate="print">
            <a:lum contrast="12000"/>
          </a:blip>
          <a:srcRect/>
          <a:stretch>
            <a:fillRect/>
          </a:stretch>
        </p:blipFill>
        <p:spPr bwMode="auto">
          <a:xfrm>
            <a:off x="0" y="0"/>
            <a:ext cx="9144000" cy="6858000"/>
          </a:xfrm>
          <a:prstGeom prst="rect">
            <a:avLst/>
          </a:prstGeom>
          <a:noFill/>
          <a:ln w="9525">
            <a:noFill/>
            <a:miter lim="800000"/>
            <a:headEnd/>
            <a:tailEnd/>
          </a:ln>
        </p:spPr>
      </p:pic>
      <p:sp>
        <p:nvSpPr>
          <p:cNvPr id="74755" name="Rectangle 3"/>
          <p:cNvSpPr>
            <a:spLocks noChangeArrowheads="1"/>
          </p:cNvSpPr>
          <p:nvPr/>
        </p:nvSpPr>
        <p:spPr bwMode="auto">
          <a:xfrm>
            <a:off x="0" y="4495800"/>
            <a:ext cx="9144000" cy="1828800"/>
          </a:xfrm>
          <a:prstGeom prst="rect">
            <a:avLst/>
          </a:prstGeom>
          <a:solidFill>
            <a:schemeClr val="tx1"/>
          </a:solidFill>
          <a:ln w="9525">
            <a:solidFill>
              <a:schemeClr val="tx1"/>
            </a:solidFill>
            <a:miter lim="800000"/>
            <a:headEnd/>
            <a:tailEnd/>
          </a:ln>
          <a:effectLst/>
        </p:spPr>
        <p:txBody>
          <a:bodyPr wrap="none" anchor="ctr"/>
          <a:lstStyle/>
          <a:p>
            <a:pPr algn="ctr"/>
            <a:r>
              <a:rPr lang="en-US" sz="2800" b="1" smtClean="0">
                <a:solidFill>
                  <a:srgbClr val="00FFFF"/>
                </a:solidFill>
                <a:cs typeface="Arial" charset="0"/>
              </a:rPr>
              <a:t>When are you allowed to cross </a:t>
            </a:r>
          </a:p>
          <a:p>
            <a:pPr algn="ctr"/>
            <a:r>
              <a:rPr lang="en-US" sz="2800" b="1" smtClean="0">
                <a:solidFill>
                  <a:srgbClr val="00FFFF"/>
                </a:solidFill>
                <a:cs typeface="Arial" charset="0"/>
              </a:rPr>
              <a:t>this solid yellow line?</a:t>
            </a:r>
          </a:p>
          <a:p>
            <a:pPr algn="ctr"/>
            <a:endParaRPr lang="en-US" sz="2800" b="1" smtClean="0">
              <a:solidFill>
                <a:srgbClr val="00FFFF"/>
              </a:solidFill>
              <a:cs typeface="Arial" charset="0"/>
            </a:endParaRPr>
          </a:p>
        </p:txBody>
      </p:sp>
      <p:sp>
        <p:nvSpPr>
          <p:cNvPr id="150532" name="Rectangle 4"/>
          <p:cNvSpPr>
            <a:spLocks noChangeArrowheads="1"/>
          </p:cNvSpPr>
          <p:nvPr/>
        </p:nvSpPr>
        <p:spPr bwMode="auto">
          <a:xfrm>
            <a:off x="0" y="5715000"/>
            <a:ext cx="9144000" cy="1143000"/>
          </a:xfrm>
          <a:prstGeom prst="rect">
            <a:avLst/>
          </a:prstGeom>
          <a:solidFill>
            <a:schemeClr val="tx1"/>
          </a:solidFill>
          <a:ln w="9525">
            <a:solidFill>
              <a:schemeClr val="tx1"/>
            </a:solidFill>
            <a:miter lim="800000"/>
            <a:headEnd/>
            <a:tailEnd/>
          </a:ln>
          <a:effectLst/>
        </p:spPr>
        <p:txBody>
          <a:bodyPr wrap="none" anchor="ctr"/>
          <a:lstStyle/>
          <a:p>
            <a:pPr algn="ctr"/>
            <a:r>
              <a:rPr lang="en-US" b="1" smtClean="0">
                <a:solidFill>
                  <a:srgbClr val="FFFF00"/>
                </a:solidFill>
                <a:cs typeface="Arial" charset="0"/>
              </a:rPr>
              <a:t>When making a left turn</a:t>
            </a:r>
          </a:p>
        </p:txBody>
      </p:sp>
      <p:pic>
        <p:nvPicPr>
          <p:cNvPr id="74757" name="Picture 5" descr="whiteman_cellphone_talking_lg_clr"/>
          <p:cNvPicPr>
            <a:picLocks noChangeAspect="1" noChangeArrowheads="1" noCrop="1"/>
          </p:cNvPicPr>
          <p:nvPr/>
        </p:nvPicPr>
        <p:blipFill>
          <a:blip r:embed="rId3" cstate="print"/>
          <a:srcRect/>
          <a:stretch>
            <a:fillRect/>
          </a:stretch>
        </p:blipFill>
        <p:spPr bwMode="auto">
          <a:xfrm>
            <a:off x="1295400" y="2209800"/>
            <a:ext cx="596900" cy="944563"/>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2">
                                            <p:txEl>
                                              <p:charRg st="4294967295" end="4294967295"/>
                                            </p:txEl>
                                          </p:spTgt>
                                        </p:tgtEl>
                                        <p:attrNameLst>
                                          <p:attrName>style.visibility</p:attrName>
                                        </p:attrNameLst>
                                      </p:cBhvr>
                                      <p:to>
                                        <p:strVal val="visible"/>
                                      </p:to>
                                    </p:set>
                                    <p:animEffect transition="in" filter="dissolve">
                                      <p:cBhvr>
                                        <p:cTn id="7" dur="500"/>
                                        <p:tgtEl>
                                          <p:spTgt spid="150532">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75779"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 </a:t>
            </a:r>
            <a:r>
              <a:rPr lang="en-US" sz="2000" b="1" smtClean="0">
                <a:solidFill>
                  <a:srgbClr val="CC3300"/>
                </a:solidFill>
              </a:rPr>
              <a:t>yellow line markings; center left turn lanes </a:t>
            </a:r>
          </a:p>
          <a:p>
            <a:pPr eaLnBrk="1" hangingPunct="1">
              <a:lnSpc>
                <a:spcPct val="60000"/>
              </a:lnSpc>
              <a:buFontTx/>
              <a:buNone/>
            </a:pPr>
            <a:r>
              <a:rPr lang="en-US" sz="2000" b="1" smtClean="0">
                <a:solidFill>
                  <a:srgbClr val="CC3300"/>
                </a:solidFill>
              </a:rPr>
              <a:t>                                    </a:t>
            </a:r>
          </a:p>
        </p:txBody>
      </p:sp>
      <p:sp>
        <p:nvSpPr>
          <p:cNvPr id="151558" name="Rectangle 6"/>
          <p:cNvSpPr>
            <a:spLocks noChangeArrowheads="1"/>
          </p:cNvSpPr>
          <p:nvPr/>
        </p:nvSpPr>
        <p:spPr bwMode="auto">
          <a:xfrm>
            <a:off x="0" y="2133600"/>
            <a:ext cx="4114800" cy="16002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When turning left from a side street or driveway, you have the option to use this lane before completing your turn. </a:t>
            </a:r>
          </a:p>
          <a:p>
            <a:pPr marL="342900" indent="-342900">
              <a:lnSpc>
                <a:spcPct val="90000"/>
              </a:lnSpc>
              <a:spcBef>
                <a:spcPct val="20000"/>
              </a:spcBef>
            </a:pPr>
            <a:r>
              <a:rPr lang="en-US" sz="2000" b="1" smtClean="0">
                <a:solidFill>
                  <a:srgbClr val="000000"/>
                </a:solidFill>
                <a:cs typeface="Arial" charset="0"/>
              </a:rPr>
              <a:t>    </a:t>
            </a:r>
          </a:p>
        </p:txBody>
      </p:sp>
      <p:pic>
        <p:nvPicPr>
          <p:cNvPr id="75781" name="Picture 31" descr="MVC-005S"/>
          <p:cNvPicPr>
            <a:picLocks noChangeAspect="1" noChangeArrowheads="1"/>
          </p:cNvPicPr>
          <p:nvPr/>
        </p:nvPicPr>
        <p:blipFill>
          <a:blip r:embed="rId2" cstate="print"/>
          <a:srcRect/>
          <a:stretch>
            <a:fillRect/>
          </a:stretch>
        </p:blipFill>
        <p:spPr bwMode="auto">
          <a:xfrm>
            <a:off x="4495800" y="2590800"/>
            <a:ext cx="4648200" cy="3486150"/>
          </a:xfrm>
          <a:prstGeom prst="rect">
            <a:avLst/>
          </a:prstGeom>
          <a:noFill/>
          <a:ln w="57150">
            <a:solidFill>
              <a:srgbClr val="000000"/>
            </a:solidFill>
            <a:miter lim="800000"/>
            <a:headEnd/>
            <a:tailEnd/>
          </a:ln>
        </p:spPr>
      </p:pic>
      <p:pic>
        <p:nvPicPr>
          <p:cNvPr id="151584" name="Picture 32"/>
          <p:cNvPicPr>
            <a:picLocks noChangeAspect="1" noChangeArrowheads="1"/>
          </p:cNvPicPr>
          <p:nvPr/>
        </p:nvPicPr>
        <p:blipFill>
          <a:blip r:embed="rId3" cstate="print"/>
          <a:srcRect/>
          <a:stretch>
            <a:fillRect/>
          </a:stretch>
        </p:blipFill>
        <p:spPr bwMode="auto">
          <a:xfrm>
            <a:off x="8534400" y="3886199"/>
            <a:ext cx="1370597" cy="767617"/>
          </a:xfrm>
          <a:prstGeom prst="rect">
            <a:avLst/>
          </a:prstGeom>
          <a:noFill/>
          <a:ln w="9525">
            <a:noFill/>
            <a:miter lim="800000"/>
            <a:headEnd/>
            <a:tailEnd/>
          </a:ln>
          <a:effectLst/>
        </p:spPr>
      </p:pic>
      <p:sp>
        <p:nvSpPr>
          <p:cNvPr id="151585" name="AutoShape 33"/>
          <p:cNvSpPr>
            <a:spLocks noChangeArrowheads="1"/>
          </p:cNvSpPr>
          <p:nvPr/>
        </p:nvSpPr>
        <p:spPr bwMode="auto">
          <a:xfrm rot="-449724">
            <a:off x="5128556" y="4878296"/>
            <a:ext cx="1514369" cy="454207"/>
          </a:xfrm>
          <a:prstGeom prst="leftArrow">
            <a:avLst>
              <a:gd name="adj1" fmla="val 50000"/>
              <a:gd name="adj2" fmla="val 100000"/>
            </a:avLst>
          </a:prstGeom>
          <a:gradFill rotWithShape="0">
            <a:gsLst>
              <a:gs pos="0">
                <a:srgbClr val="767647"/>
              </a:gs>
              <a:gs pos="100000">
                <a:srgbClr val="FFFF99"/>
              </a:gs>
            </a:gsLst>
            <a:lin ang="5400000" scaled="1"/>
          </a:gradFill>
          <a:ln w="9525">
            <a:solidFill>
              <a:schemeClr val="tx1"/>
            </a:solidFill>
            <a:miter lim="800000"/>
            <a:headEnd/>
            <a:tailEnd/>
          </a:ln>
          <a:effectLst/>
        </p:spPr>
        <p:txBody>
          <a:bodyPr wrap="none" anchor="ctr"/>
          <a:lstStyle/>
          <a:p>
            <a:pPr algn="ctr" eaLnBrk="0" hangingPunct="0"/>
            <a:r>
              <a:rPr lang="en-US" sz="1400" b="1" dirty="0" smtClean="0">
                <a:solidFill>
                  <a:srgbClr val="000000"/>
                </a:solidFill>
                <a:cs typeface="Arial" charset="0"/>
              </a:rPr>
              <a:t>This lane</a:t>
            </a:r>
          </a:p>
        </p:txBody>
      </p:sp>
      <p:sp>
        <p:nvSpPr>
          <p:cNvPr id="151587" name="Rectangle 35"/>
          <p:cNvSpPr>
            <a:spLocks noChangeArrowheads="1"/>
          </p:cNvSpPr>
          <p:nvPr/>
        </p:nvSpPr>
        <p:spPr bwMode="auto">
          <a:xfrm>
            <a:off x="0" y="3505200"/>
            <a:ext cx="4114800" cy="16002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dirty="0" smtClean="0">
                <a:solidFill>
                  <a:srgbClr val="3333CC"/>
                </a:solidFill>
                <a:cs typeface="Arial" charset="0"/>
              </a:rPr>
              <a:t>     When you get to the lane, wait there until traffic clears; then proceed into the moving traffic lane.</a:t>
            </a:r>
          </a:p>
          <a:p>
            <a:pPr marL="342900" indent="-342900">
              <a:lnSpc>
                <a:spcPct val="90000"/>
              </a:lnSpc>
              <a:spcBef>
                <a:spcPct val="20000"/>
              </a:spcBef>
            </a:pPr>
            <a:r>
              <a:rPr lang="en-US" sz="2000" b="1" dirty="0" smtClean="0">
                <a:solidFill>
                  <a:srgbClr val="000000"/>
                </a:solidFill>
                <a:cs typeface="Arial" charset="0"/>
              </a:rPr>
              <a:t>     </a:t>
            </a:r>
          </a:p>
        </p:txBody>
      </p:sp>
      <p:sp>
        <p:nvSpPr>
          <p:cNvPr id="151588" name="Rectangle 36"/>
          <p:cNvSpPr>
            <a:spLocks noChangeArrowheads="1"/>
          </p:cNvSpPr>
          <p:nvPr/>
        </p:nvSpPr>
        <p:spPr bwMode="auto">
          <a:xfrm>
            <a:off x="0" y="5181600"/>
            <a:ext cx="4114800" cy="16764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But if traffic is clear in both directions, you can just make your left turn directly without stopping in the center turn lane.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1558">
                                            <p:txEl>
                                              <p:pRg st="0" end="0"/>
                                            </p:txEl>
                                          </p:spTgt>
                                        </p:tgtEl>
                                        <p:attrNameLst>
                                          <p:attrName>style.visibility</p:attrName>
                                        </p:attrNameLst>
                                      </p:cBhvr>
                                      <p:to>
                                        <p:strVal val="visible"/>
                                      </p:to>
                                    </p:set>
                                    <p:animEffect transition="in" filter="strips(downRight)">
                                      <p:cBhvr>
                                        <p:cTn id="7" dur="500"/>
                                        <p:tgtEl>
                                          <p:spTgt spid="151558">
                                            <p:txEl>
                                              <p:pRg st="0" end="0"/>
                                            </p:txEl>
                                          </p:spTgt>
                                        </p:tgtEl>
                                      </p:cBhvr>
                                    </p:animEffect>
                                  </p:childTnLst>
                                </p:cTn>
                              </p:par>
                            </p:childTnLst>
                          </p:cTn>
                        </p:par>
                        <p:par>
                          <p:cTn id="8" fill="hold" nodeType="afterGroup">
                            <p:stCondLst>
                              <p:cond delay="500"/>
                            </p:stCondLst>
                            <p:childTnLst>
                              <p:par>
                                <p:cTn id="9" presetID="18" presetClass="entr" presetSubtype="6" fill="hold" grpId="0" nodeType="afterEffect">
                                  <p:stCondLst>
                                    <p:cond delay="6000"/>
                                  </p:stCondLst>
                                  <p:childTnLst>
                                    <p:set>
                                      <p:cBhvr>
                                        <p:cTn id="10" dur="1" fill="hold">
                                          <p:stCondLst>
                                            <p:cond delay="0"/>
                                          </p:stCondLst>
                                        </p:cTn>
                                        <p:tgtEl>
                                          <p:spTgt spid="151558">
                                            <p:txEl>
                                              <p:pRg st="1" end="1"/>
                                            </p:txEl>
                                          </p:spTgt>
                                        </p:tgtEl>
                                        <p:attrNameLst>
                                          <p:attrName>style.visibility</p:attrName>
                                        </p:attrNameLst>
                                      </p:cBhvr>
                                      <p:to>
                                        <p:strVal val="visible"/>
                                      </p:to>
                                    </p:set>
                                    <p:animEffect transition="in" filter="strips(downRight)">
                                      <p:cBhvr>
                                        <p:cTn id="11" dur="500"/>
                                        <p:tgtEl>
                                          <p:spTgt spid="151558">
                                            <p:txEl>
                                              <p:pRg st="1" end="1"/>
                                            </p:txEl>
                                          </p:spTgt>
                                        </p:tgtEl>
                                      </p:cBhvr>
                                    </p:animEffect>
                                  </p:childTnLst>
                                </p:cTn>
                              </p:par>
                              <p:par>
                                <p:cTn id="12" presetID="9" presetClass="entr" presetSubtype="0" fill="hold" grpId="0" nodeType="withEffect">
                                  <p:stCondLst>
                                    <p:cond delay="2000"/>
                                  </p:stCondLst>
                                  <p:childTnLst>
                                    <p:set>
                                      <p:cBhvr>
                                        <p:cTn id="13" dur="1" fill="hold">
                                          <p:stCondLst>
                                            <p:cond delay="0"/>
                                          </p:stCondLst>
                                        </p:cTn>
                                        <p:tgtEl>
                                          <p:spTgt spid="151585"/>
                                        </p:tgtEl>
                                        <p:attrNameLst>
                                          <p:attrName>style.visibility</p:attrName>
                                        </p:attrNameLst>
                                      </p:cBhvr>
                                      <p:to>
                                        <p:strVal val="visible"/>
                                      </p:to>
                                    </p:set>
                                    <p:animEffect transition="in" filter="dissolve">
                                      <p:cBhvr>
                                        <p:cTn id="14" dur="500"/>
                                        <p:tgtEl>
                                          <p:spTgt spid="151585"/>
                                        </p:tgtEl>
                                      </p:cBhvr>
                                    </p:animEffect>
                                  </p:childTnLst>
                                </p:cTn>
                              </p:par>
                              <p:par>
                                <p:cTn id="15" presetID="7" presetClass="entr" presetSubtype="2" fill="hold" nodeType="withEffect">
                                  <p:stCondLst>
                                    <p:cond delay="4000"/>
                                  </p:stCondLst>
                                  <p:childTnLst>
                                    <p:set>
                                      <p:cBhvr>
                                        <p:cTn id="16" dur="1" fill="hold">
                                          <p:stCondLst>
                                            <p:cond delay="0"/>
                                          </p:stCondLst>
                                        </p:cTn>
                                        <p:tgtEl>
                                          <p:spTgt spid="151584"/>
                                        </p:tgtEl>
                                        <p:attrNameLst>
                                          <p:attrName>style.visibility</p:attrName>
                                        </p:attrNameLst>
                                      </p:cBhvr>
                                      <p:to>
                                        <p:strVal val="visible"/>
                                      </p:to>
                                    </p:set>
                                    <p:anim calcmode="lin" valueType="num">
                                      <p:cBhvr additive="base">
                                        <p:cTn id="17" dur="3000" fill="hold"/>
                                        <p:tgtEl>
                                          <p:spTgt spid="151584"/>
                                        </p:tgtEl>
                                        <p:attrNameLst>
                                          <p:attrName>ppt_x</p:attrName>
                                        </p:attrNameLst>
                                      </p:cBhvr>
                                      <p:tavLst>
                                        <p:tav tm="0">
                                          <p:val>
                                            <p:strVal val="1+#ppt_w/2"/>
                                          </p:val>
                                        </p:tav>
                                        <p:tav tm="100000">
                                          <p:val>
                                            <p:strVal val="#ppt_x"/>
                                          </p:val>
                                        </p:tav>
                                      </p:tavLst>
                                    </p:anim>
                                    <p:anim calcmode="lin" valueType="num">
                                      <p:cBhvr additive="base">
                                        <p:cTn id="18" dur="3000" fill="hold"/>
                                        <p:tgtEl>
                                          <p:spTgt spid="15158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path" presetSubtype="0" accel="50000" decel="50000" fill="hold" nodeType="clickEffect">
                                  <p:stCondLst>
                                    <p:cond delay="0"/>
                                  </p:stCondLst>
                                  <p:childTnLst>
                                    <p:animMotion origin="layout" path="M -0.04809 0.00694 L -0.43316 0.04398 " pathEditMode="relative" rAng="0" ptsTypes="AA">
                                      <p:cBhvr>
                                        <p:cTn id="22" dur="2000" fill="hold"/>
                                        <p:tgtEl>
                                          <p:spTgt spid="151584"/>
                                        </p:tgtEl>
                                        <p:attrNameLst>
                                          <p:attrName>ppt_x</p:attrName>
                                          <p:attrName>ppt_y</p:attrName>
                                        </p:attrNameLst>
                                      </p:cBhvr>
                                      <p:rCtr x="-19253" y="1852"/>
                                    </p:animMotion>
                                  </p:childTnLst>
                                </p:cTn>
                              </p:par>
                            </p:childTnLst>
                          </p:cTn>
                        </p:par>
                        <p:par>
                          <p:cTn id="23" fill="hold">
                            <p:stCondLst>
                              <p:cond delay="2000"/>
                            </p:stCondLst>
                            <p:childTnLst>
                              <p:par>
                                <p:cTn id="24" presetID="18" presetClass="entr" presetSubtype="6" fill="hold" grpId="0" nodeType="afterEffect">
                                  <p:stCondLst>
                                    <p:cond delay="1000"/>
                                  </p:stCondLst>
                                  <p:childTnLst>
                                    <p:set>
                                      <p:cBhvr>
                                        <p:cTn id="25" dur="1" fill="hold">
                                          <p:stCondLst>
                                            <p:cond delay="0"/>
                                          </p:stCondLst>
                                        </p:cTn>
                                        <p:tgtEl>
                                          <p:spTgt spid="151587">
                                            <p:txEl>
                                              <p:pRg st="0" end="0"/>
                                            </p:txEl>
                                          </p:spTgt>
                                        </p:tgtEl>
                                        <p:attrNameLst>
                                          <p:attrName>style.visibility</p:attrName>
                                        </p:attrNameLst>
                                      </p:cBhvr>
                                      <p:to>
                                        <p:strVal val="visible"/>
                                      </p:to>
                                    </p:set>
                                    <p:animEffect transition="in" filter="strips(downRight)">
                                      <p:cBhvr>
                                        <p:cTn id="26" dur="500"/>
                                        <p:tgtEl>
                                          <p:spTgt spid="151587">
                                            <p:txEl>
                                              <p:pRg st="0" end="0"/>
                                            </p:txEl>
                                          </p:spTgt>
                                        </p:tgtEl>
                                      </p:cBhvr>
                                    </p:animEffect>
                                  </p:childTnLst>
                                </p:cTn>
                              </p:par>
                            </p:childTnLst>
                          </p:cTn>
                        </p:par>
                        <p:par>
                          <p:cTn id="27" fill="hold" nodeType="withGroup">
                            <p:stCondLst>
                              <p:cond delay="3500"/>
                            </p:stCondLst>
                            <p:childTnLst>
                              <p:par>
                                <p:cTn id="28" presetID="18" presetClass="entr" presetSubtype="6" fill="hold" grpId="0" nodeType="afterEffect">
                                  <p:stCondLst>
                                    <p:cond delay="1000"/>
                                  </p:stCondLst>
                                  <p:childTnLst>
                                    <p:set>
                                      <p:cBhvr>
                                        <p:cTn id="29" dur="1" fill="hold">
                                          <p:stCondLst>
                                            <p:cond delay="0"/>
                                          </p:stCondLst>
                                        </p:cTn>
                                        <p:tgtEl>
                                          <p:spTgt spid="151587">
                                            <p:txEl>
                                              <p:pRg st="1" end="1"/>
                                            </p:txEl>
                                          </p:spTgt>
                                        </p:tgtEl>
                                        <p:attrNameLst>
                                          <p:attrName>style.visibility</p:attrName>
                                        </p:attrNameLst>
                                      </p:cBhvr>
                                      <p:to>
                                        <p:strVal val="visible"/>
                                      </p:to>
                                    </p:set>
                                    <p:animEffect transition="in" filter="strips(downRight)">
                                      <p:cBhvr>
                                        <p:cTn id="30" dur="500"/>
                                        <p:tgtEl>
                                          <p:spTgt spid="15158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151588">
                                            <p:txEl>
                                              <p:pRg st="0" end="0"/>
                                            </p:txEl>
                                          </p:spTgt>
                                        </p:tgtEl>
                                        <p:attrNameLst>
                                          <p:attrName>style.visibility</p:attrName>
                                        </p:attrNameLst>
                                      </p:cBhvr>
                                      <p:to>
                                        <p:strVal val="visible"/>
                                      </p:to>
                                    </p:set>
                                    <p:animEffect transition="in" filter="strips(downRight)">
                                      <p:cBhvr>
                                        <p:cTn id="35" dur="500"/>
                                        <p:tgtEl>
                                          <p:spTgt spid="1515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build="p" autoUpdateAnimBg="0"/>
      <p:bldP spid="151585" grpId="0" animBg="1" autoUpdateAnimBg="0"/>
      <p:bldP spid="151587" grpId="0" build="p" autoUpdateAnimBg="0"/>
      <p:bldP spid="151588"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457200"/>
            <a:ext cx="7772400" cy="1143000"/>
          </a:xfrm>
        </p:spPr>
        <p:txBody>
          <a:bodyPr/>
          <a:lstStyle/>
          <a:p>
            <a:pPr eaLnBrk="1" hangingPunct="1"/>
            <a:r>
              <a:rPr lang="en-US" sz="3200" b="1" smtClean="0"/>
              <a:t>Signs, Signals and Road Markings</a:t>
            </a:r>
          </a:p>
        </p:txBody>
      </p:sp>
      <p:sp>
        <p:nvSpPr>
          <p:cNvPr id="76803" name="Rectangle 4"/>
          <p:cNvSpPr>
            <a:spLocks noGrp="1" noChangeArrowheads="1"/>
          </p:cNvSpPr>
          <p:nvPr>
            <p:ph type="body" sz="half" idx="1"/>
          </p:nvPr>
        </p:nvSpPr>
        <p:spPr>
          <a:xfrm>
            <a:off x="609600" y="1752600"/>
            <a:ext cx="8229600" cy="533400"/>
          </a:xfrm>
        </p:spPr>
        <p:txBody>
          <a:bodyPr/>
          <a:lstStyle/>
          <a:p>
            <a:pPr eaLnBrk="1" hangingPunct="1">
              <a:lnSpc>
                <a:spcPct val="90000"/>
              </a:lnSpc>
              <a:buFontTx/>
              <a:buNone/>
            </a:pPr>
            <a:r>
              <a:rPr lang="en-US" sz="2000" b="1" smtClean="0">
                <a:solidFill>
                  <a:schemeClr val="accent2"/>
                </a:solidFill>
              </a:rPr>
              <a:t>       Pavement markings: </a:t>
            </a:r>
            <a:r>
              <a:rPr lang="en-US" sz="2000" b="1" smtClean="0">
                <a:solidFill>
                  <a:srgbClr val="CC3300"/>
                </a:solidFill>
              </a:rPr>
              <a:t>yellow line markings; school crossing </a:t>
            </a:r>
          </a:p>
          <a:p>
            <a:pPr eaLnBrk="1" hangingPunct="1">
              <a:lnSpc>
                <a:spcPct val="60000"/>
              </a:lnSpc>
              <a:buFontTx/>
              <a:buNone/>
            </a:pPr>
            <a:r>
              <a:rPr lang="en-US" sz="2000" b="1" smtClean="0">
                <a:solidFill>
                  <a:srgbClr val="CC3300"/>
                </a:solidFill>
              </a:rPr>
              <a:t>                                    </a:t>
            </a:r>
          </a:p>
        </p:txBody>
      </p:sp>
      <p:sp>
        <p:nvSpPr>
          <p:cNvPr id="154629" name="Rectangle 5"/>
          <p:cNvSpPr>
            <a:spLocks noChangeArrowheads="1"/>
          </p:cNvSpPr>
          <p:nvPr/>
        </p:nvSpPr>
        <p:spPr bwMode="auto">
          <a:xfrm>
            <a:off x="762000" y="2590800"/>
            <a:ext cx="3505200" cy="30480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000000"/>
                </a:solidFill>
                <a:cs typeface="Arial" charset="0"/>
              </a:rPr>
              <a:t>     Broad lines crossing    the road are sometimes used to indicate a    school crossing.      </a:t>
            </a:r>
            <a:r>
              <a:rPr lang="en-US" sz="2000" b="1" smtClean="0">
                <a:solidFill>
                  <a:srgbClr val="3333CC"/>
                </a:solidFill>
                <a:cs typeface="Arial" charset="0"/>
              </a:rPr>
              <a:t>Yellow markings on     the pavement which  may say “X-ING” will frequently be painted near school crossings.</a:t>
            </a:r>
            <a:r>
              <a:rPr lang="en-US" sz="2000" b="1" smtClean="0">
                <a:solidFill>
                  <a:srgbClr val="000000"/>
                </a:solidFill>
                <a:cs typeface="Arial" charset="0"/>
              </a:rPr>
              <a:t> </a:t>
            </a:r>
          </a:p>
        </p:txBody>
      </p:sp>
      <p:pic>
        <p:nvPicPr>
          <p:cNvPr id="76805" name="Picture 14" descr="P1010262"/>
          <p:cNvPicPr>
            <a:picLocks noGrp="1" noChangeAspect="1" noChangeArrowheads="1"/>
          </p:cNvPicPr>
          <p:nvPr>
            <p:ph sz="half" idx="2"/>
          </p:nvPr>
        </p:nvPicPr>
        <p:blipFill>
          <a:blip r:embed="rId2" cstate="print">
            <a:lum bright="-6000" contrast="6000"/>
          </a:blip>
          <a:srcRect/>
          <a:stretch>
            <a:fillRect/>
          </a:stretch>
        </p:blipFill>
        <p:spPr>
          <a:xfrm>
            <a:off x="4648200" y="2609850"/>
            <a:ext cx="3810000" cy="2857500"/>
          </a:xfrm>
          <a:noFill/>
          <a:ln w="38100">
            <a:solidFill>
              <a:srgbClr val="000000"/>
            </a:solidFill>
          </a:ln>
        </p:spPr>
      </p:pic>
      <p:sp>
        <p:nvSpPr>
          <p:cNvPr id="154640" name="Oval 16"/>
          <p:cNvSpPr>
            <a:spLocks noChangeArrowheads="1"/>
          </p:cNvSpPr>
          <p:nvPr/>
        </p:nvSpPr>
        <p:spPr bwMode="auto">
          <a:xfrm>
            <a:off x="7620000" y="3810000"/>
            <a:ext cx="228600" cy="228600"/>
          </a:xfrm>
          <a:prstGeom prst="ellipse">
            <a:avLst/>
          </a:prstGeom>
          <a:noFill/>
          <a:ln w="28575">
            <a:solidFill>
              <a:srgbClr val="E49800"/>
            </a:solidFill>
            <a:round/>
            <a:headEnd/>
            <a:tailEnd/>
          </a:ln>
          <a:effectLst/>
        </p:spPr>
        <p:txBody>
          <a:bodyPr wrap="none" anchor="ctr"/>
          <a:lstStyle/>
          <a:p>
            <a:endParaRPr lang="en-US" smtClean="0">
              <a:solidFill>
                <a:srgbClr val="000000"/>
              </a:solidFill>
              <a:cs typeface="Arial" charset="0"/>
            </a:endParaRPr>
          </a:p>
        </p:txBody>
      </p:sp>
      <p:sp>
        <p:nvSpPr>
          <p:cNvPr id="154641" name="Line 17"/>
          <p:cNvSpPr>
            <a:spLocks noChangeShapeType="1"/>
          </p:cNvSpPr>
          <p:nvPr/>
        </p:nvSpPr>
        <p:spPr bwMode="auto">
          <a:xfrm>
            <a:off x="4038600" y="4724400"/>
            <a:ext cx="2286000" cy="0"/>
          </a:xfrm>
          <a:prstGeom prst="line">
            <a:avLst/>
          </a:prstGeom>
          <a:noFill/>
          <a:ln w="38100">
            <a:solidFill>
              <a:schemeClr val="tx1"/>
            </a:solidFill>
            <a:round/>
            <a:headEnd/>
            <a:tailEnd type="triangle" w="med" len="med"/>
          </a:ln>
          <a:effectLst/>
        </p:spPr>
        <p:txBody>
          <a:bodyPr/>
          <a:lstStyle/>
          <a:p>
            <a:endParaRPr lang="en-US" smtClean="0">
              <a:solidFill>
                <a:srgbClr val="000000"/>
              </a:solidFill>
              <a:cs typeface="Arial" charset="0"/>
            </a:endParaRPr>
          </a:p>
        </p:txBody>
      </p:sp>
      <p:pic>
        <p:nvPicPr>
          <p:cNvPr id="76808" name="Picture 23" descr="irish_kid_shy_kicking_ground_md_clr"/>
          <p:cNvPicPr>
            <a:picLocks noChangeAspect="1" noChangeArrowheads="1" noCrop="1"/>
          </p:cNvPicPr>
          <p:nvPr/>
        </p:nvPicPr>
        <p:blipFill>
          <a:blip r:embed="rId3" cstate="print"/>
          <a:srcRect/>
          <a:stretch>
            <a:fillRect/>
          </a:stretch>
        </p:blipFill>
        <p:spPr bwMode="auto">
          <a:xfrm>
            <a:off x="7848600" y="3962400"/>
            <a:ext cx="250825" cy="419100"/>
          </a:xfrm>
          <a:prstGeom prst="rect">
            <a:avLst/>
          </a:prstGeom>
          <a:noFill/>
          <a:ln w="9525">
            <a:noFill/>
            <a:miter lim="800000"/>
            <a:headEnd/>
            <a:tailEnd/>
          </a:ln>
        </p:spPr>
      </p:pic>
      <p:sp>
        <p:nvSpPr>
          <p:cNvPr id="154648" name="Rectangle 24"/>
          <p:cNvSpPr>
            <a:spLocks noChangeArrowheads="1"/>
          </p:cNvSpPr>
          <p:nvPr/>
        </p:nvSpPr>
        <p:spPr bwMode="auto">
          <a:xfrm>
            <a:off x="914400" y="5791200"/>
            <a:ext cx="7620000" cy="838200"/>
          </a:xfrm>
          <a:prstGeom prst="rect">
            <a:avLst/>
          </a:prstGeom>
          <a:noFill/>
          <a:ln w="9525">
            <a:noFill/>
            <a:miter lim="800000"/>
            <a:headEnd/>
            <a:tailEnd/>
          </a:ln>
          <a:effectLst/>
        </p:spPr>
        <p:txBody>
          <a:bodyPr/>
          <a:lstStyle/>
          <a:p>
            <a:pPr marL="342900" indent="-342900">
              <a:lnSpc>
                <a:spcPct val="80000"/>
              </a:lnSpc>
              <a:spcBef>
                <a:spcPct val="20000"/>
              </a:spcBef>
            </a:pPr>
            <a:r>
              <a:rPr lang="en-US" sz="2000" b="1" smtClean="0">
                <a:solidFill>
                  <a:srgbClr val="000000"/>
                </a:solidFill>
                <a:cs typeface="Arial" charset="0"/>
              </a:rPr>
              <a:t>   You should carefully scan for children in these areas.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4629">
                                            <p:txEl>
                                              <p:pRg st="0" end="0"/>
                                            </p:txEl>
                                          </p:spTgt>
                                        </p:tgtEl>
                                        <p:attrNameLst>
                                          <p:attrName>style.visibility</p:attrName>
                                        </p:attrNameLst>
                                      </p:cBhvr>
                                      <p:to>
                                        <p:strVal val="visible"/>
                                      </p:to>
                                    </p:set>
                                    <p:animEffect transition="in" filter="strips(downRight)">
                                      <p:cBhvr>
                                        <p:cTn id="7" dur="500"/>
                                        <p:tgtEl>
                                          <p:spTgt spid="154629">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7000"/>
                                  </p:stCondLst>
                                  <p:childTnLst>
                                    <p:set>
                                      <p:cBhvr>
                                        <p:cTn id="10" dur="1" fill="hold">
                                          <p:stCondLst>
                                            <p:cond delay="0"/>
                                          </p:stCondLst>
                                        </p:cTn>
                                        <p:tgtEl>
                                          <p:spTgt spid="154641"/>
                                        </p:tgtEl>
                                        <p:attrNameLst>
                                          <p:attrName>style.visibility</p:attrName>
                                        </p:attrNameLst>
                                      </p:cBhvr>
                                      <p:to>
                                        <p:strVal val="visible"/>
                                      </p:to>
                                    </p:set>
                                    <p:animEffect transition="in" filter="wipe(left)">
                                      <p:cBhvr>
                                        <p:cTn id="11" dur="500"/>
                                        <p:tgtEl>
                                          <p:spTgt spid="154641"/>
                                        </p:tgtEl>
                                      </p:cBhvr>
                                    </p:animEffect>
                                  </p:childTnLst>
                                </p:cTn>
                              </p:par>
                            </p:childTnLst>
                          </p:cTn>
                        </p:par>
                        <p:par>
                          <p:cTn id="12" fill="hold" nodeType="afterGroup">
                            <p:stCondLst>
                              <p:cond delay="8000"/>
                            </p:stCondLst>
                            <p:childTnLst>
                              <p:par>
                                <p:cTn id="13" presetID="23" presetClass="entr" presetSubtype="32" fill="hold" grpId="0" nodeType="afterEffect">
                                  <p:stCondLst>
                                    <p:cond delay="5000"/>
                                  </p:stCondLst>
                                  <p:childTnLst>
                                    <p:set>
                                      <p:cBhvr>
                                        <p:cTn id="14" dur="1" fill="hold">
                                          <p:stCondLst>
                                            <p:cond delay="0"/>
                                          </p:stCondLst>
                                        </p:cTn>
                                        <p:tgtEl>
                                          <p:spTgt spid="154640"/>
                                        </p:tgtEl>
                                        <p:attrNameLst>
                                          <p:attrName>style.visibility</p:attrName>
                                        </p:attrNameLst>
                                      </p:cBhvr>
                                      <p:to>
                                        <p:strVal val="visible"/>
                                      </p:to>
                                    </p:set>
                                    <p:anim calcmode="lin" valueType="num">
                                      <p:cBhvr>
                                        <p:cTn id="15" dur="500" fill="hold"/>
                                        <p:tgtEl>
                                          <p:spTgt spid="154640"/>
                                        </p:tgtEl>
                                        <p:attrNameLst>
                                          <p:attrName>ppt_w</p:attrName>
                                        </p:attrNameLst>
                                      </p:cBhvr>
                                      <p:tavLst>
                                        <p:tav tm="0">
                                          <p:val>
                                            <p:strVal val="4*#ppt_w"/>
                                          </p:val>
                                        </p:tav>
                                        <p:tav tm="100000">
                                          <p:val>
                                            <p:strVal val="#ppt_w"/>
                                          </p:val>
                                        </p:tav>
                                      </p:tavLst>
                                    </p:anim>
                                    <p:anim calcmode="lin" valueType="num">
                                      <p:cBhvr>
                                        <p:cTn id="16" dur="500" fill="hold"/>
                                        <p:tgtEl>
                                          <p:spTgt spid="154640"/>
                                        </p:tgtEl>
                                        <p:attrNameLst>
                                          <p:attrName>ppt_h</p:attrName>
                                        </p:attrNameLst>
                                      </p:cBhvr>
                                      <p:tavLst>
                                        <p:tav tm="0">
                                          <p:val>
                                            <p:strVal val="4*#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154648">
                                            <p:txEl>
                                              <p:pRg st="0" end="0"/>
                                            </p:txEl>
                                          </p:spTgt>
                                        </p:tgtEl>
                                        <p:attrNameLst>
                                          <p:attrName>style.visibility</p:attrName>
                                        </p:attrNameLst>
                                      </p:cBhvr>
                                      <p:to>
                                        <p:strVal val="visible"/>
                                      </p:to>
                                    </p:set>
                                    <p:animEffect transition="in" filter="strips(downRight)">
                                      <p:cBhvr>
                                        <p:cTn id="21" dur="500"/>
                                        <p:tgtEl>
                                          <p:spTgt spid="1546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build="p" autoUpdateAnimBg="0"/>
      <p:bldP spid="154640" grpId="0" animBg="1"/>
      <p:bldP spid="154641" grpId="0" animBg="1"/>
      <p:bldP spid="154648"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6" name="Rectangle 6"/>
          <p:cNvSpPr>
            <a:spLocks noChangeArrowheads="1"/>
          </p:cNvSpPr>
          <p:nvPr/>
        </p:nvSpPr>
        <p:spPr bwMode="auto">
          <a:xfrm>
            <a:off x="533400" y="5791200"/>
            <a:ext cx="8382000" cy="13716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a:t>
            </a:r>
            <a:r>
              <a:rPr lang="en-US" sz="2000" b="1" i="1" smtClean="0">
                <a:solidFill>
                  <a:srgbClr val="000000"/>
                </a:solidFill>
                <a:cs typeface="Arial" charset="0"/>
              </a:rPr>
              <a:t>White lane lines</a:t>
            </a:r>
            <a:r>
              <a:rPr lang="en-US" sz="2000" b="1" smtClean="0">
                <a:solidFill>
                  <a:srgbClr val="000000"/>
                </a:solidFill>
                <a:cs typeface="Arial" charset="0"/>
              </a:rPr>
              <a:t> separate lanes traffic going in the                  same direction, including </a:t>
            </a:r>
            <a:r>
              <a:rPr lang="en-US" sz="2000" b="1" i="1" smtClean="0">
                <a:solidFill>
                  <a:srgbClr val="000000"/>
                </a:solidFill>
                <a:cs typeface="Arial" charset="0"/>
              </a:rPr>
              <a:t>bicycle lanes</a:t>
            </a:r>
            <a:r>
              <a:rPr lang="en-US" sz="2000" b="1" smtClean="0">
                <a:solidFill>
                  <a:srgbClr val="000000"/>
                </a:solidFill>
                <a:cs typeface="Arial" charset="0"/>
              </a:rPr>
              <a:t> from car lanes.</a:t>
            </a:r>
          </a:p>
        </p:txBody>
      </p:sp>
      <p:pic>
        <p:nvPicPr>
          <p:cNvPr id="77827" name="Picture 33" descr="P1010302"/>
          <p:cNvPicPr>
            <a:picLocks noGrp="1" noChangeAspect="1" noChangeArrowheads="1"/>
          </p:cNvPicPr>
          <p:nvPr>
            <p:ph sz="half" idx="2"/>
          </p:nvPr>
        </p:nvPicPr>
        <p:blipFill>
          <a:blip r:embed="rId2" cstate="print">
            <a:lum bright="-6000" contrast="12000"/>
          </a:blip>
          <a:srcRect/>
          <a:stretch>
            <a:fillRect/>
          </a:stretch>
        </p:blipFill>
        <p:spPr>
          <a:xfrm>
            <a:off x="3352800" y="2514600"/>
            <a:ext cx="5029200" cy="3017838"/>
          </a:xfrm>
          <a:noFill/>
          <a:ln w="38100">
            <a:solidFill>
              <a:srgbClr val="000000"/>
            </a:solidFill>
          </a:ln>
        </p:spPr>
      </p:pic>
      <p:sp>
        <p:nvSpPr>
          <p:cNvPr id="77828" name="Rectangle 37"/>
          <p:cNvSpPr>
            <a:spLocks noGrp="1" noChangeArrowheads="1"/>
          </p:cNvSpPr>
          <p:nvPr>
            <p:ph type="title"/>
          </p:nvPr>
        </p:nvSpPr>
        <p:spPr>
          <a:xfrm>
            <a:off x="685800" y="609600"/>
            <a:ext cx="7772400" cy="609600"/>
          </a:xfrm>
        </p:spPr>
        <p:txBody>
          <a:bodyPr/>
          <a:lstStyle/>
          <a:p>
            <a:pPr eaLnBrk="1" hangingPunct="1">
              <a:lnSpc>
                <a:spcPct val="90000"/>
              </a:lnSpc>
            </a:pPr>
            <a:r>
              <a:rPr lang="en-US" sz="3200" b="1" smtClean="0"/>
              <a:t>Signs, Signals and Road Markings</a:t>
            </a:r>
          </a:p>
        </p:txBody>
      </p:sp>
      <p:sp>
        <p:nvSpPr>
          <p:cNvPr id="77829" name="Rectangle 38"/>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a:t>
            </a:r>
            <a:r>
              <a:rPr lang="en-US" sz="2000" b="1" smtClean="0"/>
              <a:t> </a:t>
            </a:r>
            <a:r>
              <a:rPr lang="en-US" sz="2000" b="1" smtClean="0">
                <a:solidFill>
                  <a:srgbClr val="CC0000"/>
                </a:solidFill>
              </a:rPr>
              <a:t>general white lane markings </a:t>
            </a:r>
          </a:p>
          <a:p>
            <a:pPr eaLnBrk="1" hangingPunct="1">
              <a:lnSpc>
                <a:spcPct val="90000"/>
              </a:lnSpc>
              <a:buFontTx/>
              <a:buNone/>
            </a:pPr>
            <a:r>
              <a:rPr lang="en-US" sz="2000" smtClean="0">
                <a:solidFill>
                  <a:srgbClr val="FF3300"/>
                </a:solidFill>
              </a:rPr>
              <a:t>                                    </a:t>
            </a:r>
          </a:p>
        </p:txBody>
      </p:sp>
      <p:sp>
        <p:nvSpPr>
          <p:cNvPr id="158759" name="Rectangle 39"/>
          <p:cNvSpPr>
            <a:spLocks noChangeArrowheads="1"/>
          </p:cNvSpPr>
          <p:nvPr/>
        </p:nvSpPr>
        <p:spPr bwMode="auto">
          <a:xfrm>
            <a:off x="0" y="2362200"/>
            <a:ext cx="3276600" cy="14478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3333CC"/>
                </a:solidFill>
                <a:cs typeface="Arial" charset="0"/>
              </a:rPr>
              <a:t>     </a:t>
            </a:r>
            <a:r>
              <a:rPr lang="en-US" sz="2000" b="1" i="1" smtClean="0">
                <a:solidFill>
                  <a:srgbClr val="3333CC"/>
                </a:solidFill>
                <a:cs typeface="Arial" charset="0"/>
              </a:rPr>
              <a:t>White lines</a:t>
            </a:r>
            <a:r>
              <a:rPr lang="en-US" sz="2000" b="1" smtClean="0">
                <a:solidFill>
                  <a:srgbClr val="3333CC"/>
                </a:solidFill>
                <a:cs typeface="Arial" charset="0"/>
              </a:rPr>
              <a:t> which cross the roadway delineate crosswalks or limit lines.</a:t>
            </a:r>
          </a:p>
        </p:txBody>
      </p:sp>
      <p:sp>
        <p:nvSpPr>
          <p:cNvPr id="158760" name="Line 40"/>
          <p:cNvSpPr>
            <a:spLocks noChangeShapeType="1"/>
          </p:cNvSpPr>
          <p:nvPr/>
        </p:nvSpPr>
        <p:spPr bwMode="auto">
          <a:xfrm flipV="1">
            <a:off x="2667000" y="5181600"/>
            <a:ext cx="1600200" cy="6858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58761" name="Line 41"/>
          <p:cNvSpPr>
            <a:spLocks noChangeShapeType="1"/>
          </p:cNvSpPr>
          <p:nvPr/>
        </p:nvSpPr>
        <p:spPr bwMode="auto">
          <a:xfrm flipV="1">
            <a:off x="4953000" y="4800600"/>
            <a:ext cx="1600200" cy="13716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58762" name="Line 42"/>
          <p:cNvSpPr>
            <a:spLocks noChangeShapeType="1"/>
          </p:cNvSpPr>
          <p:nvPr/>
        </p:nvSpPr>
        <p:spPr bwMode="auto">
          <a:xfrm>
            <a:off x="3048000" y="3276600"/>
            <a:ext cx="1524000" cy="13716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58763" name="Rectangle 43"/>
          <p:cNvSpPr>
            <a:spLocks noChangeArrowheads="1"/>
          </p:cNvSpPr>
          <p:nvPr/>
        </p:nvSpPr>
        <p:spPr bwMode="auto">
          <a:xfrm>
            <a:off x="0" y="3657600"/>
            <a:ext cx="3276600" cy="19050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Messages such         as stop ahead or </a:t>
            </a:r>
            <a:r>
              <a:rPr lang="en-US" sz="2000" b="1" i="1" smtClean="0">
                <a:solidFill>
                  <a:srgbClr val="000000"/>
                </a:solidFill>
                <a:cs typeface="Arial" charset="0"/>
              </a:rPr>
              <a:t>arrows directing traffic</a:t>
            </a:r>
            <a:r>
              <a:rPr lang="en-US" sz="2000" b="1" smtClean="0">
                <a:solidFill>
                  <a:srgbClr val="000000"/>
                </a:solidFill>
                <a:cs typeface="Arial" charset="0"/>
              </a:rPr>
              <a:t> are often painted on the pavement in white.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8726">
                                            <p:txEl>
                                              <p:pRg st="0" end="0"/>
                                            </p:txEl>
                                          </p:spTgt>
                                        </p:tgtEl>
                                        <p:attrNameLst>
                                          <p:attrName>style.visibility</p:attrName>
                                        </p:attrNameLst>
                                      </p:cBhvr>
                                      <p:to>
                                        <p:strVal val="visible"/>
                                      </p:to>
                                    </p:set>
                                    <p:animEffect transition="in" filter="strips(downRight)">
                                      <p:cBhvr>
                                        <p:cTn id="7" dur="500"/>
                                        <p:tgtEl>
                                          <p:spTgt spid="158726">
                                            <p:txEl>
                                              <p:pRg st="0" end="0"/>
                                            </p:txEl>
                                          </p:spTgt>
                                        </p:tgtEl>
                                      </p:cBhvr>
                                    </p:animEffect>
                                  </p:childTnLst>
                                </p:cTn>
                              </p:par>
                              <p:par>
                                <p:cTn id="8" presetID="22" presetClass="entr" presetSubtype="8" fill="hold" grpId="0" nodeType="withEffect">
                                  <p:stCondLst>
                                    <p:cond delay="2000"/>
                                  </p:stCondLst>
                                  <p:childTnLst>
                                    <p:set>
                                      <p:cBhvr>
                                        <p:cTn id="9" dur="1" fill="hold">
                                          <p:stCondLst>
                                            <p:cond delay="0"/>
                                          </p:stCondLst>
                                        </p:cTn>
                                        <p:tgtEl>
                                          <p:spTgt spid="158760"/>
                                        </p:tgtEl>
                                        <p:attrNameLst>
                                          <p:attrName>style.visibility</p:attrName>
                                        </p:attrNameLst>
                                      </p:cBhvr>
                                      <p:to>
                                        <p:strVal val="visible"/>
                                      </p:to>
                                    </p:set>
                                    <p:animEffect transition="in" filter="wipe(left)">
                                      <p:cBhvr>
                                        <p:cTn id="10" dur="1000"/>
                                        <p:tgtEl>
                                          <p:spTgt spid="158760"/>
                                        </p:tgtEl>
                                      </p:cBhvr>
                                    </p:animEffect>
                                  </p:childTnLst>
                                </p:cTn>
                              </p:par>
                            </p:childTnLst>
                          </p:cTn>
                        </p:par>
                        <p:par>
                          <p:cTn id="11" fill="hold" nodeType="afterGroup">
                            <p:stCondLst>
                              <p:cond delay="3000"/>
                            </p:stCondLst>
                            <p:childTnLst>
                              <p:par>
                                <p:cTn id="12" presetID="22" presetClass="entr" presetSubtype="4" fill="hold" grpId="0" nodeType="afterEffect">
                                  <p:stCondLst>
                                    <p:cond delay="2000"/>
                                  </p:stCondLst>
                                  <p:childTnLst>
                                    <p:set>
                                      <p:cBhvr>
                                        <p:cTn id="13" dur="1" fill="hold">
                                          <p:stCondLst>
                                            <p:cond delay="0"/>
                                          </p:stCondLst>
                                        </p:cTn>
                                        <p:tgtEl>
                                          <p:spTgt spid="158761"/>
                                        </p:tgtEl>
                                        <p:attrNameLst>
                                          <p:attrName>style.visibility</p:attrName>
                                        </p:attrNameLst>
                                      </p:cBhvr>
                                      <p:to>
                                        <p:strVal val="visible"/>
                                      </p:to>
                                    </p:set>
                                    <p:animEffect transition="in" filter="wipe(down)">
                                      <p:cBhvr>
                                        <p:cTn id="14" dur="1000"/>
                                        <p:tgtEl>
                                          <p:spTgt spid="1587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58759">
                                            <p:txEl>
                                              <p:pRg st="0" end="0"/>
                                            </p:txEl>
                                          </p:spTgt>
                                        </p:tgtEl>
                                        <p:attrNameLst>
                                          <p:attrName>style.visibility</p:attrName>
                                        </p:attrNameLst>
                                      </p:cBhvr>
                                      <p:to>
                                        <p:strVal val="visible"/>
                                      </p:to>
                                    </p:set>
                                    <p:animEffect transition="in" filter="strips(downRight)">
                                      <p:cBhvr>
                                        <p:cTn id="19" dur="500"/>
                                        <p:tgtEl>
                                          <p:spTgt spid="158759">
                                            <p:txEl>
                                              <p:pRg st="0" end="0"/>
                                            </p:txEl>
                                          </p:spTgt>
                                        </p:tgtEl>
                                      </p:cBhvr>
                                    </p:animEffect>
                                  </p:childTnLst>
                                </p:cTn>
                              </p:par>
                            </p:childTnLst>
                          </p:cTn>
                        </p:par>
                        <p:par>
                          <p:cTn id="20" fill="hold" nodeType="afterGroup">
                            <p:stCondLst>
                              <p:cond delay="500"/>
                            </p:stCondLst>
                            <p:childTnLst>
                              <p:par>
                                <p:cTn id="21" presetID="22" presetClass="entr" presetSubtype="1" fill="hold" grpId="0" nodeType="afterEffect">
                                  <p:stCondLst>
                                    <p:cond delay="3000"/>
                                  </p:stCondLst>
                                  <p:childTnLst>
                                    <p:set>
                                      <p:cBhvr>
                                        <p:cTn id="22" dur="1" fill="hold">
                                          <p:stCondLst>
                                            <p:cond delay="0"/>
                                          </p:stCondLst>
                                        </p:cTn>
                                        <p:tgtEl>
                                          <p:spTgt spid="158762"/>
                                        </p:tgtEl>
                                        <p:attrNameLst>
                                          <p:attrName>style.visibility</p:attrName>
                                        </p:attrNameLst>
                                      </p:cBhvr>
                                      <p:to>
                                        <p:strVal val="visible"/>
                                      </p:to>
                                    </p:set>
                                    <p:animEffect transition="in" filter="wipe(up)">
                                      <p:cBhvr>
                                        <p:cTn id="23" dur="500"/>
                                        <p:tgtEl>
                                          <p:spTgt spid="15876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158763">
                                            <p:txEl>
                                              <p:pRg st="0" end="0"/>
                                            </p:txEl>
                                          </p:spTgt>
                                        </p:tgtEl>
                                        <p:attrNameLst>
                                          <p:attrName>style.visibility</p:attrName>
                                        </p:attrNameLst>
                                      </p:cBhvr>
                                      <p:to>
                                        <p:strVal val="visible"/>
                                      </p:to>
                                    </p:set>
                                    <p:animEffect transition="in" filter="strips(downRight)">
                                      <p:cBhvr>
                                        <p:cTn id="28" dur="500"/>
                                        <p:tgtEl>
                                          <p:spTgt spid="1587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6" grpId="0" build="p" autoUpdateAnimBg="0"/>
      <p:bldP spid="158759" grpId="0" build="p" autoUpdateAnimBg="0"/>
      <p:bldP spid="158760" grpId="0" animBg="1"/>
      <p:bldP spid="158761" grpId="0" animBg="1"/>
      <p:bldP spid="158762" grpId="0" animBg="1"/>
      <p:bldP spid="15876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a:xfrm>
            <a:off x="685800" y="609600"/>
            <a:ext cx="7772400" cy="609600"/>
          </a:xfrm>
        </p:spPr>
        <p:txBody>
          <a:bodyPr/>
          <a:lstStyle/>
          <a:p>
            <a:pPr eaLnBrk="1" hangingPunct="1">
              <a:lnSpc>
                <a:spcPct val="110000"/>
              </a:lnSpc>
            </a:pPr>
            <a:r>
              <a:rPr lang="en-US" sz="3200" b="1" smtClean="0"/>
              <a:t>Signs, Signals and Road Markings</a:t>
            </a:r>
          </a:p>
        </p:txBody>
      </p:sp>
      <p:sp>
        <p:nvSpPr>
          <p:cNvPr id="78851" name="Rectangle 6"/>
          <p:cNvSpPr>
            <a:spLocks noGrp="1" noChangeArrowheads="1"/>
          </p:cNvSpPr>
          <p:nvPr>
            <p:ph type="body" sz="half" idx="1"/>
          </p:nvPr>
        </p:nvSpPr>
        <p:spPr>
          <a:xfrm>
            <a:off x="381000" y="1600200"/>
            <a:ext cx="8763000" cy="533400"/>
          </a:xfrm>
        </p:spPr>
        <p:txBody>
          <a:bodyPr/>
          <a:lstStyle/>
          <a:p>
            <a:pPr eaLnBrk="1" hangingPunct="1">
              <a:lnSpc>
                <a:spcPct val="110000"/>
              </a:lnSpc>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and broken</a:t>
            </a:r>
          </a:p>
          <a:p>
            <a:pPr eaLnBrk="1" hangingPunct="1">
              <a:lnSpc>
                <a:spcPct val="110000"/>
              </a:lnSpc>
              <a:buFontTx/>
              <a:buNone/>
            </a:pPr>
            <a:r>
              <a:rPr lang="en-US" sz="2000" smtClean="0">
                <a:solidFill>
                  <a:srgbClr val="FF3300"/>
                </a:solidFill>
              </a:rPr>
              <a:t>                                    </a:t>
            </a:r>
          </a:p>
        </p:txBody>
      </p:sp>
      <p:sp>
        <p:nvSpPr>
          <p:cNvPr id="165895" name="Rectangle 7"/>
          <p:cNvSpPr>
            <a:spLocks noChangeArrowheads="1"/>
          </p:cNvSpPr>
          <p:nvPr/>
        </p:nvSpPr>
        <p:spPr bwMode="auto">
          <a:xfrm>
            <a:off x="4267200" y="2133600"/>
            <a:ext cx="4343400" cy="1371600"/>
          </a:xfrm>
          <a:prstGeom prst="rect">
            <a:avLst/>
          </a:prstGeom>
          <a:noFill/>
          <a:ln w="9525">
            <a:noFill/>
            <a:miter lim="800000"/>
            <a:headEnd/>
            <a:tailEnd/>
          </a:ln>
          <a:effectLst/>
        </p:spPr>
        <p:txBody>
          <a:bodyPr/>
          <a:lstStyle/>
          <a:p>
            <a:pPr marL="342900" indent="-342900">
              <a:lnSpc>
                <a:spcPct val="110000"/>
              </a:lnSpc>
              <a:spcBef>
                <a:spcPct val="20000"/>
              </a:spcBef>
            </a:pPr>
            <a:r>
              <a:rPr lang="en-US" sz="2000" b="1" smtClean="0">
                <a:solidFill>
                  <a:srgbClr val="3333CC"/>
                </a:solidFill>
                <a:cs typeface="Arial" charset="0"/>
              </a:rPr>
              <a:t>     A single or double</a:t>
            </a:r>
            <a:r>
              <a:rPr lang="en-US" sz="2000" b="1" i="1" smtClean="0">
                <a:solidFill>
                  <a:srgbClr val="3333CC"/>
                </a:solidFill>
                <a:cs typeface="Arial" charset="0"/>
              </a:rPr>
              <a:t> </a:t>
            </a:r>
            <a:r>
              <a:rPr lang="en-US" sz="2000" b="1" i="1" smtClean="0">
                <a:solidFill>
                  <a:srgbClr val="000000"/>
                </a:solidFill>
                <a:cs typeface="Arial" charset="0"/>
              </a:rPr>
              <a:t>solid white line</a:t>
            </a:r>
            <a:r>
              <a:rPr lang="en-US" sz="2000" b="1" smtClean="0">
                <a:solidFill>
                  <a:srgbClr val="3333CC"/>
                </a:solidFill>
                <a:cs typeface="Arial" charset="0"/>
              </a:rPr>
              <a:t> dividing traffic lanes going in the same direction </a:t>
            </a:r>
            <a:r>
              <a:rPr lang="en-US" sz="2000" b="1" i="1" smtClean="0">
                <a:solidFill>
                  <a:srgbClr val="3333CC"/>
                </a:solidFill>
                <a:cs typeface="Arial" charset="0"/>
              </a:rPr>
              <a:t>cannot be crossed</a:t>
            </a:r>
            <a:r>
              <a:rPr lang="en-US" sz="2000" b="1" smtClean="0">
                <a:solidFill>
                  <a:srgbClr val="3333CC"/>
                </a:solidFill>
                <a:cs typeface="Arial" charset="0"/>
              </a:rPr>
              <a:t> for any reason.</a:t>
            </a:r>
          </a:p>
        </p:txBody>
      </p:sp>
      <p:sp>
        <p:nvSpPr>
          <p:cNvPr id="165898" name="Line 10"/>
          <p:cNvSpPr>
            <a:spLocks noChangeShapeType="1"/>
          </p:cNvSpPr>
          <p:nvPr/>
        </p:nvSpPr>
        <p:spPr bwMode="auto">
          <a:xfrm flipH="1">
            <a:off x="4343400" y="2667000"/>
            <a:ext cx="304800" cy="1524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78854" name="Rectangle 16"/>
          <p:cNvSpPr>
            <a:spLocks noChangeArrowheads="1"/>
          </p:cNvSpPr>
          <p:nvPr/>
        </p:nvSpPr>
        <p:spPr bwMode="auto">
          <a:xfrm>
            <a:off x="457200" y="2286000"/>
            <a:ext cx="3810000" cy="1066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8855" name="Rectangle 18"/>
          <p:cNvSpPr>
            <a:spLocks noChangeArrowheads="1"/>
          </p:cNvSpPr>
          <p:nvPr/>
        </p:nvSpPr>
        <p:spPr bwMode="auto">
          <a:xfrm>
            <a:off x="3200400" y="2438400"/>
            <a:ext cx="533400" cy="228600"/>
          </a:xfrm>
          <a:prstGeom prst="rect">
            <a:avLst/>
          </a:prstGeom>
          <a:solidFill>
            <a:srgbClr val="CC3300"/>
          </a:solidFill>
          <a:ln w="9525">
            <a:solidFill>
              <a:schemeClr val="tx1"/>
            </a:solidFill>
            <a:miter lim="800000"/>
            <a:headEnd/>
            <a:tailEnd/>
          </a:ln>
          <a:effectLst/>
        </p:spPr>
        <p:txBody>
          <a:bodyPr wrap="none" anchor="ctr"/>
          <a:lstStyle/>
          <a:p>
            <a:pPr algn="ctr">
              <a:lnSpc>
                <a:spcPct val="110000"/>
              </a:lnSpc>
            </a:pPr>
            <a:endParaRPr lang="en-US" sz="1400" b="1" smtClean="0">
              <a:solidFill>
                <a:srgbClr val="000000"/>
              </a:solidFill>
              <a:cs typeface="Arial" charset="0"/>
            </a:endParaRPr>
          </a:p>
        </p:txBody>
      </p:sp>
      <p:sp>
        <p:nvSpPr>
          <p:cNvPr id="78856" name="AutoShape 19"/>
          <p:cNvSpPr>
            <a:spLocks noChangeArrowheads="1"/>
          </p:cNvSpPr>
          <p:nvPr/>
        </p:nvSpPr>
        <p:spPr bwMode="auto">
          <a:xfrm rot="2671930">
            <a:off x="3124200" y="24384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8857" name="Rectangle 20"/>
          <p:cNvSpPr>
            <a:spLocks noChangeArrowheads="1"/>
          </p:cNvSpPr>
          <p:nvPr/>
        </p:nvSpPr>
        <p:spPr bwMode="auto">
          <a:xfrm>
            <a:off x="1981200" y="29718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8858" name="Line 21"/>
          <p:cNvSpPr>
            <a:spLocks noChangeShapeType="1"/>
          </p:cNvSpPr>
          <p:nvPr/>
        </p:nvSpPr>
        <p:spPr bwMode="auto">
          <a:xfrm>
            <a:off x="457200" y="2819400"/>
            <a:ext cx="3810000" cy="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78859" name="AutoShape 22"/>
          <p:cNvSpPr>
            <a:spLocks noChangeArrowheads="1"/>
          </p:cNvSpPr>
          <p:nvPr/>
        </p:nvSpPr>
        <p:spPr bwMode="auto">
          <a:xfrm rot="2671930">
            <a:off x="1905000" y="2971800"/>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5895">
                                            <p:txEl>
                                              <p:pRg st="0" end="0"/>
                                            </p:txEl>
                                          </p:spTgt>
                                        </p:tgtEl>
                                        <p:attrNameLst>
                                          <p:attrName>style.visibility</p:attrName>
                                        </p:attrNameLst>
                                      </p:cBhvr>
                                      <p:to>
                                        <p:strVal val="visible"/>
                                      </p:to>
                                    </p:set>
                                    <p:animEffect transition="in" filter="strips(downRight)">
                                      <p:cBhvr>
                                        <p:cTn id="7" dur="500"/>
                                        <p:tgtEl>
                                          <p:spTgt spid="165895">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3000"/>
                                  </p:stCondLst>
                                  <p:childTnLst>
                                    <p:set>
                                      <p:cBhvr>
                                        <p:cTn id="10" dur="1" fill="hold">
                                          <p:stCondLst>
                                            <p:cond delay="0"/>
                                          </p:stCondLst>
                                        </p:cTn>
                                        <p:tgtEl>
                                          <p:spTgt spid="165898"/>
                                        </p:tgtEl>
                                        <p:attrNameLst>
                                          <p:attrName>style.visibility</p:attrName>
                                        </p:attrNameLst>
                                      </p:cBhvr>
                                      <p:to>
                                        <p:strVal val="visible"/>
                                      </p:to>
                                    </p:set>
                                    <p:animEffect transition="in" filter="wipe(up)">
                                      <p:cBhvr>
                                        <p:cTn id="11"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build="p" autoUpdateAnimBg="0"/>
      <p:bldP spid="16589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3"/>
          <p:cNvSpPr>
            <a:spLocks noGrp="1" noChangeArrowheads="1"/>
          </p:cNvSpPr>
          <p:nvPr>
            <p:ph type="title"/>
          </p:nvPr>
        </p:nvSpPr>
        <p:spPr>
          <a:xfrm>
            <a:off x="685800" y="609600"/>
            <a:ext cx="7772400" cy="609600"/>
          </a:xfrm>
        </p:spPr>
        <p:txBody>
          <a:bodyPr/>
          <a:lstStyle/>
          <a:p>
            <a:pPr eaLnBrk="1" hangingPunct="1">
              <a:lnSpc>
                <a:spcPct val="90000"/>
              </a:lnSpc>
            </a:pPr>
            <a:r>
              <a:rPr lang="en-US" sz="3200" b="1" smtClean="0"/>
              <a:t>Signs, Signals and Road Markings</a:t>
            </a:r>
          </a:p>
        </p:txBody>
      </p:sp>
      <p:sp>
        <p:nvSpPr>
          <p:cNvPr id="79875" name="Rectangle 4"/>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and broken</a:t>
            </a:r>
          </a:p>
          <a:p>
            <a:pPr eaLnBrk="1" hangingPunct="1">
              <a:lnSpc>
                <a:spcPct val="90000"/>
              </a:lnSpc>
              <a:buFontTx/>
              <a:buNone/>
            </a:pPr>
            <a:r>
              <a:rPr lang="en-US" sz="2000" smtClean="0">
                <a:solidFill>
                  <a:srgbClr val="FF3300"/>
                </a:solidFill>
              </a:rPr>
              <a:t>                                    </a:t>
            </a:r>
          </a:p>
        </p:txBody>
      </p:sp>
      <p:sp>
        <p:nvSpPr>
          <p:cNvPr id="79876" name="Rectangle 5"/>
          <p:cNvSpPr>
            <a:spLocks noChangeArrowheads="1"/>
          </p:cNvSpPr>
          <p:nvPr/>
        </p:nvSpPr>
        <p:spPr bwMode="auto">
          <a:xfrm>
            <a:off x="4267200" y="2133600"/>
            <a:ext cx="4191000" cy="13716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3333CC"/>
                </a:solidFill>
                <a:cs typeface="Arial" charset="0"/>
              </a:rPr>
              <a:t>     A single or double</a:t>
            </a:r>
            <a:r>
              <a:rPr lang="en-US" sz="2000" b="1" i="1" smtClean="0">
                <a:solidFill>
                  <a:srgbClr val="3333CC"/>
                </a:solidFill>
                <a:cs typeface="Arial" charset="0"/>
              </a:rPr>
              <a:t> </a:t>
            </a:r>
            <a:r>
              <a:rPr lang="en-US" sz="2000" b="1" i="1" smtClean="0">
                <a:solidFill>
                  <a:srgbClr val="000000"/>
                </a:solidFill>
                <a:cs typeface="Arial" charset="0"/>
              </a:rPr>
              <a:t>solid white line</a:t>
            </a:r>
            <a:r>
              <a:rPr lang="en-US" sz="2000" b="1" smtClean="0">
                <a:solidFill>
                  <a:srgbClr val="3333CC"/>
                </a:solidFill>
                <a:cs typeface="Arial" charset="0"/>
              </a:rPr>
              <a:t> dividing traffic lanes going in the same direction </a:t>
            </a:r>
            <a:r>
              <a:rPr lang="en-US" sz="2000" b="1" i="1" smtClean="0">
                <a:solidFill>
                  <a:srgbClr val="3333CC"/>
                </a:solidFill>
                <a:cs typeface="Arial" charset="0"/>
              </a:rPr>
              <a:t>cannot be crossed</a:t>
            </a:r>
            <a:r>
              <a:rPr lang="en-US" sz="2000" b="1" smtClean="0">
                <a:solidFill>
                  <a:srgbClr val="3333CC"/>
                </a:solidFill>
                <a:cs typeface="Arial" charset="0"/>
              </a:rPr>
              <a:t> for any reason.</a:t>
            </a:r>
          </a:p>
        </p:txBody>
      </p:sp>
      <p:sp>
        <p:nvSpPr>
          <p:cNvPr id="79877" name="Rectangle 7"/>
          <p:cNvSpPr>
            <a:spLocks noChangeArrowheads="1"/>
          </p:cNvSpPr>
          <p:nvPr/>
        </p:nvSpPr>
        <p:spPr bwMode="auto">
          <a:xfrm>
            <a:off x="457200" y="2286000"/>
            <a:ext cx="3810000" cy="1066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78" name="Rectangle 8"/>
          <p:cNvSpPr>
            <a:spLocks noChangeArrowheads="1"/>
          </p:cNvSpPr>
          <p:nvPr/>
        </p:nvSpPr>
        <p:spPr bwMode="auto">
          <a:xfrm>
            <a:off x="3200400" y="2438400"/>
            <a:ext cx="533400" cy="228600"/>
          </a:xfrm>
          <a:prstGeom prst="rect">
            <a:avLst/>
          </a:prstGeom>
          <a:solidFill>
            <a:srgbClr val="CC3300"/>
          </a:solidFill>
          <a:ln w="9525">
            <a:solidFill>
              <a:schemeClr val="tx1"/>
            </a:solidFill>
            <a:miter lim="800000"/>
            <a:headEnd/>
            <a:tailEnd/>
          </a:ln>
          <a:effectLst/>
        </p:spPr>
        <p:txBody>
          <a:bodyPr wrap="none" anchor="ctr"/>
          <a:lstStyle/>
          <a:p>
            <a:pPr algn="ctr">
              <a:lnSpc>
                <a:spcPct val="90000"/>
              </a:lnSpc>
            </a:pPr>
            <a:endParaRPr lang="en-US" sz="1400" b="1" smtClean="0">
              <a:solidFill>
                <a:srgbClr val="000000"/>
              </a:solidFill>
              <a:cs typeface="Arial" charset="0"/>
            </a:endParaRPr>
          </a:p>
        </p:txBody>
      </p:sp>
      <p:sp>
        <p:nvSpPr>
          <p:cNvPr id="79879" name="AutoShape 9"/>
          <p:cNvSpPr>
            <a:spLocks noChangeArrowheads="1"/>
          </p:cNvSpPr>
          <p:nvPr/>
        </p:nvSpPr>
        <p:spPr bwMode="auto">
          <a:xfrm rot="2671930">
            <a:off x="3124200" y="24384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0" name="Rectangle 10"/>
          <p:cNvSpPr>
            <a:spLocks noChangeArrowheads="1"/>
          </p:cNvSpPr>
          <p:nvPr/>
        </p:nvSpPr>
        <p:spPr bwMode="auto">
          <a:xfrm>
            <a:off x="1981200" y="29718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1" name="Line 11"/>
          <p:cNvSpPr>
            <a:spLocks noChangeShapeType="1"/>
          </p:cNvSpPr>
          <p:nvPr/>
        </p:nvSpPr>
        <p:spPr bwMode="auto">
          <a:xfrm>
            <a:off x="457200" y="2819400"/>
            <a:ext cx="3810000" cy="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79882" name="AutoShape 12"/>
          <p:cNvSpPr>
            <a:spLocks noChangeArrowheads="1"/>
          </p:cNvSpPr>
          <p:nvPr/>
        </p:nvSpPr>
        <p:spPr bwMode="auto">
          <a:xfrm rot="2671930">
            <a:off x="1905000" y="2971800"/>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3" name="Rectangle 13"/>
          <p:cNvSpPr>
            <a:spLocks noChangeArrowheads="1"/>
          </p:cNvSpPr>
          <p:nvPr/>
        </p:nvSpPr>
        <p:spPr bwMode="auto">
          <a:xfrm>
            <a:off x="457200" y="3733800"/>
            <a:ext cx="3810000" cy="12192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4" name="Rectangle 14"/>
          <p:cNvSpPr>
            <a:spLocks noChangeArrowheads="1"/>
          </p:cNvSpPr>
          <p:nvPr/>
        </p:nvSpPr>
        <p:spPr bwMode="auto">
          <a:xfrm>
            <a:off x="3276600" y="3886200"/>
            <a:ext cx="533400" cy="228600"/>
          </a:xfrm>
          <a:prstGeom prst="rect">
            <a:avLst/>
          </a:prstGeom>
          <a:solidFill>
            <a:srgbClr val="CC3300"/>
          </a:solidFill>
          <a:ln w="9525">
            <a:solidFill>
              <a:schemeClr val="tx1"/>
            </a:solidFill>
            <a:miter lim="800000"/>
            <a:headEnd/>
            <a:tailEnd/>
          </a:ln>
          <a:effectLst/>
        </p:spPr>
        <p:txBody>
          <a:bodyPr wrap="none" anchor="ctr"/>
          <a:lstStyle/>
          <a:p>
            <a:pPr algn="ctr">
              <a:lnSpc>
                <a:spcPct val="90000"/>
              </a:lnSpc>
            </a:pPr>
            <a:endParaRPr lang="en-US" sz="1400" b="1" smtClean="0">
              <a:solidFill>
                <a:srgbClr val="000000"/>
              </a:solidFill>
              <a:cs typeface="Arial" charset="0"/>
            </a:endParaRPr>
          </a:p>
        </p:txBody>
      </p:sp>
      <p:sp>
        <p:nvSpPr>
          <p:cNvPr id="79885" name="AutoShape 15"/>
          <p:cNvSpPr>
            <a:spLocks noChangeArrowheads="1"/>
          </p:cNvSpPr>
          <p:nvPr/>
        </p:nvSpPr>
        <p:spPr bwMode="auto">
          <a:xfrm rot="2671930">
            <a:off x="3200400" y="38862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6" name="Rectangle 16"/>
          <p:cNvSpPr>
            <a:spLocks noChangeArrowheads="1"/>
          </p:cNvSpPr>
          <p:nvPr/>
        </p:nvSpPr>
        <p:spPr bwMode="auto">
          <a:xfrm>
            <a:off x="2057400" y="4419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7" name="AutoShape 17"/>
          <p:cNvSpPr>
            <a:spLocks noChangeArrowheads="1"/>
          </p:cNvSpPr>
          <p:nvPr/>
        </p:nvSpPr>
        <p:spPr bwMode="auto">
          <a:xfrm rot="2671930">
            <a:off x="1981200" y="4419600"/>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79888" name="Rectangle 18"/>
          <p:cNvSpPr>
            <a:spLocks noChangeArrowheads="1"/>
          </p:cNvSpPr>
          <p:nvPr/>
        </p:nvSpPr>
        <p:spPr bwMode="auto">
          <a:xfrm>
            <a:off x="381000" y="3962400"/>
            <a:ext cx="4800600" cy="5334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FFFFFF"/>
                </a:solidFill>
                <a:cs typeface="Arial" charset="0"/>
              </a:rPr>
              <a:t> _  _  _  _  _  _  _  _  _  _  _   </a:t>
            </a:r>
          </a:p>
        </p:txBody>
      </p:sp>
      <p:sp>
        <p:nvSpPr>
          <p:cNvPr id="178195" name="Rectangle 19"/>
          <p:cNvSpPr>
            <a:spLocks noChangeArrowheads="1"/>
          </p:cNvSpPr>
          <p:nvPr/>
        </p:nvSpPr>
        <p:spPr bwMode="auto">
          <a:xfrm>
            <a:off x="4343400" y="3581400"/>
            <a:ext cx="3886200" cy="13716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3333CC"/>
                </a:solidFill>
                <a:cs typeface="Arial" charset="0"/>
              </a:rPr>
              <a:t>     A single</a:t>
            </a:r>
            <a:r>
              <a:rPr lang="en-US" sz="2000" b="1" i="1" smtClean="0">
                <a:solidFill>
                  <a:srgbClr val="FFFFFF"/>
                </a:solidFill>
                <a:cs typeface="Arial" charset="0"/>
              </a:rPr>
              <a:t> </a:t>
            </a:r>
            <a:r>
              <a:rPr lang="en-US" sz="2000" b="1" i="1" smtClean="0">
                <a:solidFill>
                  <a:srgbClr val="000000"/>
                </a:solidFill>
                <a:cs typeface="Arial" charset="0"/>
              </a:rPr>
              <a:t>broken white            line</a:t>
            </a:r>
            <a:r>
              <a:rPr lang="en-US" sz="2000" b="1" smtClean="0">
                <a:solidFill>
                  <a:srgbClr val="3333CC"/>
                </a:solidFill>
                <a:cs typeface="Arial" charset="0"/>
              </a:rPr>
              <a:t> dividing lanes of         traffic </a:t>
            </a:r>
            <a:r>
              <a:rPr lang="en-US" sz="2000" b="1" i="1" smtClean="0">
                <a:solidFill>
                  <a:srgbClr val="3333CC"/>
                </a:solidFill>
                <a:cs typeface="Arial" charset="0"/>
              </a:rPr>
              <a:t>allow you to cross</a:t>
            </a:r>
            <a:r>
              <a:rPr lang="en-US" sz="2000" b="1" smtClean="0">
                <a:solidFill>
                  <a:srgbClr val="3333CC"/>
                </a:solidFill>
                <a:cs typeface="Arial" charset="0"/>
              </a:rPr>
              <a:t>      over the lane next to you.</a:t>
            </a:r>
          </a:p>
        </p:txBody>
      </p:sp>
      <p:sp>
        <p:nvSpPr>
          <p:cNvPr id="178196" name="Line 20"/>
          <p:cNvSpPr>
            <a:spLocks noChangeShapeType="1"/>
          </p:cNvSpPr>
          <p:nvPr/>
        </p:nvSpPr>
        <p:spPr bwMode="auto">
          <a:xfrm flipH="1">
            <a:off x="4343400" y="4114800"/>
            <a:ext cx="304800" cy="1524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79891" name="Line 21"/>
          <p:cNvSpPr>
            <a:spLocks noChangeShapeType="1"/>
          </p:cNvSpPr>
          <p:nvPr/>
        </p:nvSpPr>
        <p:spPr bwMode="auto">
          <a:xfrm flipH="1">
            <a:off x="4343400" y="2667000"/>
            <a:ext cx="304800" cy="1524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78198" name="Line 22"/>
          <p:cNvSpPr>
            <a:spLocks noChangeShapeType="1"/>
          </p:cNvSpPr>
          <p:nvPr/>
        </p:nvSpPr>
        <p:spPr bwMode="auto">
          <a:xfrm flipH="1">
            <a:off x="2971800" y="4191000"/>
            <a:ext cx="304800" cy="228600"/>
          </a:xfrm>
          <a:prstGeom prst="line">
            <a:avLst/>
          </a:prstGeom>
          <a:noFill/>
          <a:ln w="28575">
            <a:solidFill>
              <a:srgbClr val="E498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8195">
                                            <p:txEl>
                                              <p:pRg st="0" end="0"/>
                                            </p:txEl>
                                          </p:spTgt>
                                        </p:tgtEl>
                                        <p:attrNameLst>
                                          <p:attrName>style.visibility</p:attrName>
                                        </p:attrNameLst>
                                      </p:cBhvr>
                                      <p:to>
                                        <p:strVal val="visible"/>
                                      </p:to>
                                    </p:set>
                                    <p:animEffect transition="in" filter="strips(downRight)">
                                      <p:cBhvr>
                                        <p:cTn id="7" dur="500"/>
                                        <p:tgtEl>
                                          <p:spTgt spid="178195">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3000"/>
                                  </p:stCondLst>
                                  <p:childTnLst>
                                    <p:set>
                                      <p:cBhvr>
                                        <p:cTn id="10" dur="1" fill="hold">
                                          <p:stCondLst>
                                            <p:cond delay="0"/>
                                          </p:stCondLst>
                                        </p:cTn>
                                        <p:tgtEl>
                                          <p:spTgt spid="178196"/>
                                        </p:tgtEl>
                                        <p:attrNameLst>
                                          <p:attrName>style.visibility</p:attrName>
                                        </p:attrNameLst>
                                      </p:cBhvr>
                                      <p:to>
                                        <p:strVal val="visible"/>
                                      </p:to>
                                    </p:set>
                                    <p:animEffect transition="in" filter="wipe(up)">
                                      <p:cBhvr>
                                        <p:cTn id="11" dur="500"/>
                                        <p:tgtEl>
                                          <p:spTgt spid="178196"/>
                                        </p:tgtEl>
                                      </p:cBhvr>
                                    </p:animEffect>
                                  </p:childTnLst>
                                </p:cTn>
                              </p:par>
                            </p:childTnLst>
                          </p:cTn>
                        </p:par>
                        <p:par>
                          <p:cTn id="12" fill="hold" nodeType="afterGroup">
                            <p:stCondLst>
                              <p:cond delay="4000"/>
                            </p:stCondLst>
                            <p:childTnLst>
                              <p:par>
                                <p:cTn id="13" presetID="22" presetClass="entr" presetSubtype="2" fill="hold" grpId="0" nodeType="afterEffect">
                                  <p:stCondLst>
                                    <p:cond delay="1000"/>
                                  </p:stCondLst>
                                  <p:childTnLst>
                                    <p:set>
                                      <p:cBhvr>
                                        <p:cTn id="14" dur="1" fill="hold">
                                          <p:stCondLst>
                                            <p:cond delay="0"/>
                                          </p:stCondLst>
                                        </p:cTn>
                                        <p:tgtEl>
                                          <p:spTgt spid="178198"/>
                                        </p:tgtEl>
                                        <p:attrNameLst>
                                          <p:attrName>style.visibility</p:attrName>
                                        </p:attrNameLst>
                                      </p:cBhvr>
                                      <p:to>
                                        <p:strVal val="visible"/>
                                      </p:to>
                                    </p:set>
                                    <p:animEffect transition="in" filter="wipe(right)">
                                      <p:cBhvr>
                                        <p:cTn id="15" dur="500"/>
                                        <p:tgtEl>
                                          <p:spTgt spid="17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5" grpId="0" build="p" autoUpdateAnimBg="0"/>
      <p:bldP spid="178196" grpId="0" animBg="1"/>
      <p:bldP spid="17819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P1010374"/>
          <p:cNvPicPr>
            <a:picLocks noChangeAspect="1" noChangeArrowheads="1"/>
          </p:cNvPicPr>
          <p:nvPr/>
        </p:nvPicPr>
        <p:blipFill>
          <a:blip r:embed="rId2" cstate="print">
            <a:lum bright="12000" contrast="6000"/>
          </a:blip>
          <a:srcRect/>
          <a:stretch>
            <a:fillRect/>
          </a:stretch>
        </p:blipFill>
        <p:spPr bwMode="auto">
          <a:xfrm>
            <a:off x="0" y="0"/>
            <a:ext cx="9144000" cy="6858000"/>
          </a:xfrm>
          <a:prstGeom prst="rect">
            <a:avLst/>
          </a:prstGeom>
          <a:noFill/>
          <a:ln w="9525">
            <a:noFill/>
            <a:miter lim="800000"/>
            <a:headEnd/>
            <a:tailEnd/>
          </a:ln>
        </p:spPr>
      </p:pic>
      <p:sp>
        <p:nvSpPr>
          <p:cNvPr id="80899" name="Rectangle 3"/>
          <p:cNvSpPr>
            <a:spLocks noGrp="1" noChangeArrowheads="1"/>
          </p:cNvSpPr>
          <p:nvPr>
            <p:ph type="body" sz="half" idx="1"/>
          </p:nvPr>
        </p:nvSpPr>
        <p:spPr>
          <a:xfrm>
            <a:off x="0" y="5715000"/>
            <a:ext cx="9144000" cy="1143000"/>
          </a:xfrm>
          <a:solidFill>
            <a:schemeClr val="tx1"/>
          </a:solidFill>
        </p:spPr>
        <p:txBody>
          <a:bodyPr/>
          <a:lstStyle/>
          <a:p>
            <a:pPr algn="ctr" eaLnBrk="1" hangingPunct="1">
              <a:buFontTx/>
              <a:buNone/>
            </a:pPr>
            <a:r>
              <a:rPr lang="en-US" sz="2800" b="1" smtClean="0">
                <a:solidFill>
                  <a:srgbClr val="00FFFF"/>
                </a:solidFill>
              </a:rPr>
              <a:t>  What can you not do in this situation?</a:t>
            </a:r>
          </a:p>
          <a:p>
            <a:pPr algn="ctr" eaLnBrk="1" hangingPunct="1">
              <a:lnSpc>
                <a:spcPct val="60000"/>
              </a:lnSpc>
              <a:buFontTx/>
              <a:buNone/>
            </a:pPr>
            <a:r>
              <a:rPr lang="en-US" sz="2800" smtClean="0">
                <a:solidFill>
                  <a:srgbClr val="00FFFF"/>
                </a:solidFill>
              </a:rPr>
              <a:t>                                    </a:t>
            </a:r>
          </a:p>
        </p:txBody>
      </p:sp>
      <p:sp>
        <p:nvSpPr>
          <p:cNvPr id="212996" name="WordArt 4"/>
          <p:cNvSpPr>
            <a:spLocks noChangeArrowheads="1" noChangeShapeType="1" noTextEdit="1"/>
          </p:cNvSpPr>
          <p:nvPr/>
        </p:nvSpPr>
        <p:spPr bwMode="auto">
          <a:xfrm>
            <a:off x="3048000" y="3962400"/>
            <a:ext cx="2667000" cy="7239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FFFF00"/>
                </a:solidFill>
                <a:latin typeface="Arial Black"/>
                <a:cs typeface="Arial" charset="0"/>
              </a:rPr>
              <a:t>Change lanes</a:t>
            </a:r>
          </a:p>
          <a:p>
            <a:pPr algn="ctr"/>
            <a:r>
              <a:rPr lang="en-US" sz="3600" kern="10" smtClean="0">
                <a:ln w="9525">
                  <a:solidFill>
                    <a:srgbClr val="000000"/>
                  </a:solidFill>
                  <a:round/>
                  <a:headEnd/>
                  <a:tailEnd/>
                </a:ln>
                <a:solidFill>
                  <a:srgbClr val="FFFF00"/>
                </a:solidFill>
                <a:latin typeface="Arial Black"/>
                <a:cs typeface="Arial" charset="0"/>
              </a:rPr>
              <a:t>...solid white lines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2996"/>
                                        </p:tgtEl>
                                        <p:attrNameLst>
                                          <p:attrName>style.visibility</p:attrName>
                                        </p:attrNameLst>
                                      </p:cBhvr>
                                      <p:to>
                                        <p:strVal val="visible"/>
                                      </p:to>
                                    </p:set>
                                    <p:animEffect transition="in" filter="wipe(left)">
                                      <p:cBhvr>
                                        <p:cTn id="7" dur="500"/>
                                        <p:tgtEl>
                                          <p:spTgt spid="212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81923" name="Rectangle 3"/>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t>
            </a:r>
          </a:p>
          <a:p>
            <a:pPr eaLnBrk="1" hangingPunct="1">
              <a:lnSpc>
                <a:spcPct val="60000"/>
              </a:lnSpc>
              <a:buFontTx/>
              <a:buNone/>
            </a:pPr>
            <a:r>
              <a:rPr lang="en-US" sz="2000" smtClean="0">
                <a:solidFill>
                  <a:srgbClr val="FF3300"/>
                </a:solidFill>
              </a:rPr>
              <a:t>                                    </a:t>
            </a:r>
          </a:p>
        </p:txBody>
      </p:sp>
      <p:sp>
        <p:nvSpPr>
          <p:cNvPr id="248836" name="Rectangle 4"/>
          <p:cNvSpPr>
            <a:spLocks noChangeArrowheads="1"/>
          </p:cNvSpPr>
          <p:nvPr/>
        </p:nvSpPr>
        <p:spPr bwMode="auto">
          <a:xfrm>
            <a:off x="5105400" y="2590800"/>
            <a:ext cx="3200400" cy="36576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000000"/>
                </a:solidFill>
                <a:cs typeface="Arial" charset="0"/>
              </a:rPr>
              <a:t>A single solid white line</a:t>
            </a:r>
            <a:r>
              <a:rPr lang="en-US" b="1" smtClean="0">
                <a:solidFill>
                  <a:srgbClr val="000000"/>
                </a:solidFill>
                <a:cs typeface="Arial" charset="0"/>
              </a:rPr>
              <a:t> will usually be used to indicate the right boundary of the drivable roadway. </a:t>
            </a:r>
            <a:r>
              <a:rPr lang="en-US" b="1" i="1" smtClean="0">
                <a:solidFill>
                  <a:srgbClr val="000000"/>
                </a:solidFill>
                <a:cs typeface="Arial" charset="0"/>
              </a:rPr>
              <a:t>You should not drive to the right of  this line.</a:t>
            </a:r>
          </a:p>
        </p:txBody>
      </p:sp>
      <p:sp>
        <p:nvSpPr>
          <p:cNvPr id="81925" name="Rectangle 5"/>
          <p:cNvSpPr>
            <a:spLocks noChangeArrowheads="1"/>
          </p:cNvSpPr>
          <p:nvPr/>
        </p:nvSpPr>
        <p:spPr bwMode="auto">
          <a:xfrm>
            <a:off x="457200" y="2286000"/>
            <a:ext cx="3810000" cy="1066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1926" name="Rectangle 6"/>
          <p:cNvSpPr>
            <a:spLocks noChangeArrowheads="1"/>
          </p:cNvSpPr>
          <p:nvPr/>
        </p:nvSpPr>
        <p:spPr bwMode="auto">
          <a:xfrm>
            <a:off x="3200400" y="2438400"/>
            <a:ext cx="533400" cy="228600"/>
          </a:xfrm>
          <a:prstGeom prst="rect">
            <a:avLst/>
          </a:prstGeom>
          <a:solidFill>
            <a:srgbClr val="CC3300"/>
          </a:solidFill>
          <a:ln w="9525">
            <a:solidFill>
              <a:schemeClr val="tx1"/>
            </a:solidFill>
            <a:miter lim="800000"/>
            <a:headEnd/>
            <a:tailEnd/>
          </a:ln>
          <a:effectLst/>
        </p:spPr>
        <p:txBody>
          <a:bodyPr wrap="none" anchor="ctr"/>
          <a:lstStyle/>
          <a:p>
            <a:pPr algn="ctr"/>
            <a:endParaRPr lang="en-US" sz="1400" b="1" smtClean="0">
              <a:solidFill>
                <a:srgbClr val="000000"/>
              </a:solidFill>
              <a:cs typeface="Arial" charset="0"/>
            </a:endParaRPr>
          </a:p>
        </p:txBody>
      </p:sp>
      <p:sp>
        <p:nvSpPr>
          <p:cNvPr id="81927" name="AutoShape 7"/>
          <p:cNvSpPr>
            <a:spLocks noChangeArrowheads="1"/>
          </p:cNvSpPr>
          <p:nvPr/>
        </p:nvSpPr>
        <p:spPr bwMode="auto">
          <a:xfrm rot="2671930">
            <a:off x="3124200" y="24384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1928" name="Rectangle 8"/>
          <p:cNvSpPr>
            <a:spLocks noChangeArrowheads="1"/>
          </p:cNvSpPr>
          <p:nvPr/>
        </p:nvSpPr>
        <p:spPr bwMode="auto">
          <a:xfrm>
            <a:off x="1981200" y="29718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1929" name="Line 9"/>
          <p:cNvSpPr>
            <a:spLocks noChangeShapeType="1"/>
          </p:cNvSpPr>
          <p:nvPr/>
        </p:nvSpPr>
        <p:spPr bwMode="auto">
          <a:xfrm>
            <a:off x="457200" y="2286000"/>
            <a:ext cx="3810000" cy="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81930" name="AutoShape 10"/>
          <p:cNvSpPr>
            <a:spLocks noChangeArrowheads="1"/>
          </p:cNvSpPr>
          <p:nvPr/>
        </p:nvSpPr>
        <p:spPr bwMode="auto">
          <a:xfrm rot="-8151779">
            <a:off x="2362200" y="2971800"/>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pic>
        <p:nvPicPr>
          <p:cNvPr id="81931" name="Picture 11" descr="P1010119"/>
          <p:cNvPicPr>
            <a:picLocks noChangeAspect="1" noChangeArrowheads="1"/>
          </p:cNvPicPr>
          <p:nvPr/>
        </p:nvPicPr>
        <p:blipFill>
          <a:blip r:embed="rId2" cstate="print">
            <a:lum bright="-6000" contrast="18000"/>
          </a:blip>
          <a:srcRect/>
          <a:stretch>
            <a:fillRect/>
          </a:stretch>
        </p:blipFill>
        <p:spPr bwMode="auto">
          <a:xfrm>
            <a:off x="457200" y="3657600"/>
            <a:ext cx="3810000" cy="2857500"/>
          </a:xfrm>
          <a:prstGeom prst="rect">
            <a:avLst/>
          </a:prstGeom>
          <a:solidFill>
            <a:srgbClr val="E49800"/>
          </a:solidFill>
          <a:ln w="38100">
            <a:solidFill>
              <a:srgbClr val="000000"/>
            </a:solidFill>
            <a:miter lim="800000"/>
            <a:headEnd/>
            <a:tailEnd/>
          </a:ln>
        </p:spPr>
      </p:pic>
      <p:sp>
        <p:nvSpPr>
          <p:cNvPr id="248844" name="Line 12"/>
          <p:cNvSpPr>
            <a:spLocks noChangeShapeType="1"/>
          </p:cNvSpPr>
          <p:nvPr/>
        </p:nvSpPr>
        <p:spPr bwMode="auto">
          <a:xfrm flipH="1">
            <a:off x="3276600" y="4343400"/>
            <a:ext cx="2133600" cy="18288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248845" name="Rectangle 13"/>
          <p:cNvSpPr>
            <a:spLocks noChangeArrowheads="1"/>
          </p:cNvSpPr>
          <p:nvPr/>
        </p:nvSpPr>
        <p:spPr bwMode="auto">
          <a:xfrm>
            <a:off x="457200" y="3657600"/>
            <a:ext cx="3810000" cy="609600"/>
          </a:xfrm>
          <a:prstGeom prst="rect">
            <a:avLst/>
          </a:prstGeom>
          <a:solidFill>
            <a:schemeClr val="tx1"/>
          </a:solidFill>
          <a:ln w="9525">
            <a:solidFill>
              <a:schemeClr val="tx1"/>
            </a:solidFill>
            <a:miter lim="800000"/>
            <a:headEnd/>
            <a:tailEnd/>
          </a:ln>
          <a:effectLst/>
        </p:spPr>
        <p:txBody>
          <a:bodyPr wrap="none" anchor="ctr"/>
          <a:lstStyle/>
          <a:p>
            <a:pPr algn="ctr">
              <a:lnSpc>
                <a:spcPct val="90000"/>
              </a:lnSpc>
            </a:pPr>
            <a:r>
              <a:rPr lang="en-US" sz="1400" b="1" smtClean="0">
                <a:solidFill>
                  <a:srgbClr val="00FFFF"/>
                </a:solidFill>
                <a:cs typeface="Arial" charset="0"/>
              </a:rPr>
              <a:t>Does this mean you </a:t>
            </a:r>
            <a:r>
              <a:rPr lang="en-US" sz="1400" b="1" smtClean="0">
                <a:solidFill>
                  <a:srgbClr val="FFFF66"/>
                </a:solidFill>
                <a:cs typeface="Arial" charset="0"/>
              </a:rPr>
              <a:t>cannot use the shoulder</a:t>
            </a:r>
          </a:p>
          <a:p>
            <a:pPr algn="ctr">
              <a:lnSpc>
                <a:spcPct val="90000"/>
              </a:lnSpc>
            </a:pPr>
            <a:r>
              <a:rPr lang="en-US" sz="1400" b="1" smtClean="0">
                <a:solidFill>
                  <a:srgbClr val="00FFFF"/>
                </a:solidFill>
                <a:cs typeface="Arial" charset="0"/>
              </a:rPr>
              <a:t>to go around this waiting left turner?</a:t>
            </a:r>
          </a:p>
        </p:txBody>
      </p:sp>
      <p:pic>
        <p:nvPicPr>
          <p:cNvPr id="248847" name="Picture 15"/>
          <p:cNvPicPr>
            <a:picLocks noGrp="1" noChangeAspect="1" noChangeArrowheads="1"/>
          </p:cNvPicPr>
          <p:nvPr>
            <p:ph sz="half" idx="2"/>
          </p:nvPr>
        </p:nvPicPr>
        <p:blipFill>
          <a:blip r:embed="rId3" cstate="print"/>
          <a:srcRect/>
          <a:stretch>
            <a:fillRect/>
          </a:stretch>
        </p:blipFill>
        <p:spPr>
          <a:xfrm>
            <a:off x="2209800" y="5715000"/>
            <a:ext cx="457200" cy="280988"/>
          </a:xfrm>
        </p:spPr>
      </p:pic>
      <p:sp>
        <p:nvSpPr>
          <p:cNvPr id="248848" name="AutoShape 16"/>
          <p:cNvSpPr>
            <a:spLocks noChangeArrowheads="1"/>
          </p:cNvSpPr>
          <p:nvPr/>
        </p:nvSpPr>
        <p:spPr bwMode="auto">
          <a:xfrm>
            <a:off x="2209800" y="5791200"/>
            <a:ext cx="152400" cy="152400"/>
          </a:xfrm>
          <a:prstGeom prst="sun">
            <a:avLst>
              <a:gd name="adj" fmla="val 25000"/>
            </a:avLst>
          </a:prstGeom>
          <a:solidFill>
            <a:srgbClr val="E498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1937" name="Rectangle 17"/>
          <p:cNvSpPr>
            <a:spLocks noChangeArrowheads="1"/>
          </p:cNvSpPr>
          <p:nvPr/>
        </p:nvSpPr>
        <p:spPr bwMode="auto">
          <a:xfrm>
            <a:off x="457200" y="2514600"/>
            <a:ext cx="4800600" cy="533400"/>
          </a:xfrm>
          <a:prstGeom prst="rect">
            <a:avLst/>
          </a:prstGeom>
          <a:noFill/>
          <a:ln w="9525">
            <a:noFill/>
            <a:miter lim="800000"/>
            <a:headEnd/>
            <a:tailEnd/>
          </a:ln>
          <a:effectLst/>
        </p:spPr>
        <p:txBody>
          <a:bodyPr/>
          <a:lstStyle/>
          <a:p>
            <a:pPr marL="342900" indent="-342900">
              <a:lnSpc>
                <a:spcPct val="80000"/>
              </a:lnSpc>
              <a:spcBef>
                <a:spcPct val="20000"/>
              </a:spcBef>
            </a:pPr>
            <a:r>
              <a:rPr lang="en-US" sz="2000" b="1" smtClean="0">
                <a:solidFill>
                  <a:srgbClr val="FFFF00"/>
                </a:solidFill>
                <a:cs typeface="Arial" charset="0"/>
              </a:rPr>
              <a:t> _  _  _  _  _  _  _  _  _  _  _  _ </a:t>
            </a:r>
          </a:p>
        </p:txBody>
      </p:sp>
      <p:sp>
        <p:nvSpPr>
          <p:cNvPr id="248850" name="Line 18"/>
          <p:cNvSpPr>
            <a:spLocks noChangeShapeType="1"/>
          </p:cNvSpPr>
          <p:nvPr/>
        </p:nvSpPr>
        <p:spPr bwMode="auto">
          <a:xfrm flipH="1">
            <a:off x="4419600" y="3200400"/>
            <a:ext cx="914400" cy="1524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81939" name="Line 19"/>
          <p:cNvSpPr>
            <a:spLocks noChangeShapeType="1"/>
          </p:cNvSpPr>
          <p:nvPr/>
        </p:nvSpPr>
        <p:spPr bwMode="auto">
          <a:xfrm>
            <a:off x="457200" y="3352800"/>
            <a:ext cx="3810000" cy="0"/>
          </a:xfrm>
          <a:prstGeom prst="line">
            <a:avLst/>
          </a:prstGeom>
          <a:noFill/>
          <a:ln w="38100">
            <a:solidFill>
              <a:schemeClr val="bg1"/>
            </a:solidFill>
            <a:round/>
            <a:headEnd/>
            <a:tailEnd/>
          </a:ln>
          <a:effectLst/>
        </p:spPr>
        <p:txBody>
          <a:bodyPr/>
          <a:lstStyle/>
          <a:p>
            <a:endParaRPr lang="en-US" smtClean="0">
              <a:solidFill>
                <a:srgbClr val="000000"/>
              </a:solidFill>
              <a:cs typeface="Arial" charset="0"/>
            </a:endParaRPr>
          </a:p>
        </p:txBody>
      </p:sp>
      <p:sp>
        <p:nvSpPr>
          <p:cNvPr id="248852" name="Line 20"/>
          <p:cNvSpPr>
            <a:spLocks noChangeShapeType="1"/>
          </p:cNvSpPr>
          <p:nvPr/>
        </p:nvSpPr>
        <p:spPr bwMode="auto">
          <a:xfrm flipH="1" flipV="1">
            <a:off x="4343400" y="2362200"/>
            <a:ext cx="1066800" cy="6858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8836">
                                            <p:txEl>
                                              <p:pRg st="0" end="0"/>
                                            </p:txEl>
                                          </p:spTgt>
                                        </p:tgtEl>
                                        <p:attrNameLst>
                                          <p:attrName>style.visibility</p:attrName>
                                        </p:attrNameLst>
                                      </p:cBhvr>
                                      <p:to>
                                        <p:strVal val="visible"/>
                                      </p:to>
                                    </p:set>
                                    <p:animEffect transition="in" filter="strips(downRight)">
                                      <p:cBhvr>
                                        <p:cTn id="7" dur="500"/>
                                        <p:tgtEl>
                                          <p:spTgt spid="248836">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2000"/>
                                  </p:stCondLst>
                                  <p:childTnLst>
                                    <p:set>
                                      <p:cBhvr>
                                        <p:cTn id="10" dur="1" fill="hold">
                                          <p:stCondLst>
                                            <p:cond delay="0"/>
                                          </p:stCondLst>
                                        </p:cTn>
                                        <p:tgtEl>
                                          <p:spTgt spid="248850"/>
                                        </p:tgtEl>
                                        <p:attrNameLst>
                                          <p:attrName>style.visibility</p:attrName>
                                        </p:attrNameLst>
                                      </p:cBhvr>
                                      <p:to>
                                        <p:strVal val="visible"/>
                                      </p:to>
                                    </p:set>
                                    <p:animEffect transition="in" filter="wipe(right)">
                                      <p:cBhvr>
                                        <p:cTn id="11" dur="500"/>
                                        <p:tgtEl>
                                          <p:spTgt spid="248850"/>
                                        </p:tgtEl>
                                      </p:cBhvr>
                                    </p:animEffect>
                                  </p:childTnLst>
                                </p:cTn>
                              </p:par>
                              <p:par>
                                <p:cTn id="12" presetID="22" presetClass="entr" presetSubtype="2" fill="hold" grpId="0" nodeType="withEffect">
                                  <p:stCondLst>
                                    <p:cond delay="2000"/>
                                  </p:stCondLst>
                                  <p:childTnLst>
                                    <p:set>
                                      <p:cBhvr>
                                        <p:cTn id="13" dur="1" fill="hold">
                                          <p:stCondLst>
                                            <p:cond delay="0"/>
                                          </p:stCondLst>
                                        </p:cTn>
                                        <p:tgtEl>
                                          <p:spTgt spid="248852"/>
                                        </p:tgtEl>
                                        <p:attrNameLst>
                                          <p:attrName>style.visibility</p:attrName>
                                        </p:attrNameLst>
                                      </p:cBhvr>
                                      <p:to>
                                        <p:strVal val="visible"/>
                                      </p:to>
                                    </p:set>
                                    <p:animEffect transition="in" filter="wipe(right)">
                                      <p:cBhvr>
                                        <p:cTn id="14" dur="500"/>
                                        <p:tgtEl>
                                          <p:spTgt spid="248852"/>
                                        </p:tgtEl>
                                      </p:cBhvr>
                                    </p:animEffect>
                                  </p:childTnLst>
                                </p:cTn>
                              </p:par>
                            </p:childTnLst>
                          </p:cTn>
                        </p:par>
                        <p:par>
                          <p:cTn id="15" fill="hold" nodeType="afterGroup">
                            <p:stCondLst>
                              <p:cond delay="3000"/>
                            </p:stCondLst>
                            <p:childTnLst>
                              <p:par>
                                <p:cTn id="16" presetID="22" presetClass="entr" presetSubtype="2" fill="hold" grpId="0" nodeType="afterEffect">
                                  <p:stCondLst>
                                    <p:cond delay="3000"/>
                                  </p:stCondLst>
                                  <p:childTnLst>
                                    <p:set>
                                      <p:cBhvr>
                                        <p:cTn id="17" dur="1" fill="hold">
                                          <p:stCondLst>
                                            <p:cond delay="0"/>
                                          </p:stCondLst>
                                        </p:cTn>
                                        <p:tgtEl>
                                          <p:spTgt spid="248844"/>
                                        </p:tgtEl>
                                        <p:attrNameLst>
                                          <p:attrName>style.visibility</p:attrName>
                                        </p:attrNameLst>
                                      </p:cBhvr>
                                      <p:to>
                                        <p:strVal val="visible"/>
                                      </p:to>
                                    </p:set>
                                    <p:animEffect transition="in" filter="wipe(right)">
                                      <p:cBhvr>
                                        <p:cTn id="18" dur="1000"/>
                                        <p:tgtEl>
                                          <p:spTgt spid="24884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248845"/>
                                        </p:tgtEl>
                                        <p:attrNameLst>
                                          <p:attrName>style.visibility</p:attrName>
                                        </p:attrNameLst>
                                      </p:cBhvr>
                                      <p:to>
                                        <p:strVal val="visible"/>
                                      </p:to>
                                    </p:set>
                                    <p:anim calcmode="lin" valueType="num">
                                      <p:cBhvr>
                                        <p:cTn id="23" dur="500" fill="hold"/>
                                        <p:tgtEl>
                                          <p:spTgt spid="248845"/>
                                        </p:tgtEl>
                                        <p:attrNameLst>
                                          <p:attrName>ppt_w</p:attrName>
                                        </p:attrNameLst>
                                      </p:cBhvr>
                                      <p:tavLst>
                                        <p:tav tm="0">
                                          <p:val>
                                            <p:fltVal val="0"/>
                                          </p:val>
                                        </p:tav>
                                        <p:tav tm="100000">
                                          <p:val>
                                            <p:strVal val="#ppt_w"/>
                                          </p:val>
                                        </p:tav>
                                      </p:tavLst>
                                    </p:anim>
                                    <p:anim calcmode="lin" valueType="num">
                                      <p:cBhvr>
                                        <p:cTn id="24" dur="500" fill="hold"/>
                                        <p:tgtEl>
                                          <p:spTgt spid="248845"/>
                                        </p:tgtEl>
                                        <p:attrNameLst>
                                          <p:attrName>ppt_h</p:attrName>
                                        </p:attrNameLst>
                                      </p:cBhvr>
                                      <p:tavLst>
                                        <p:tav tm="0">
                                          <p:val>
                                            <p:fltVal val="0"/>
                                          </p:val>
                                        </p:tav>
                                        <p:tav tm="100000">
                                          <p:val>
                                            <p:strVal val="#ppt_h"/>
                                          </p:val>
                                        </p:tav>
                                      </p:tavLst>
                                    </p:anim>
                                  </p:childTnLst>
                                </p:cTn>
                              </p:par>
                            </p:childTnLst>
                          </p:cTn>
                        </p:par>
                        <p:par>
                          <p:cTn id="25" fill="hold" nodeType="afterGroup">
                            <p:stCondLst>
                              <p:cond delay="500"/>
                            </p:stCondLst>
                            <p:childTnLst>
                              <p:par>
                                <p:cTn id="26" presetID="9" presetClass="entr" presetSubtype="0" fill="hold" nodeType="afterEffect">
                                  <p:stCondLst>
                                    <p:cond delay="3000"/>
                                  </p:stCondLst>
                                  <p:childTnLst>
                                    <p:set>
                                      <p:cBhvr>
                                        <p:cTn id="27" dur="1" fill="hold">
                                          <p:stCondLst>
                                            <p:cond delay="0"/>
                                          </p:stCondLst>
                                        </p:cTn>
                                        <p:tgtEl>
                                          <p:spTgt spid="248847"/>
                                        </p:tgtEl>
                                        <p:attrNameLst>
                                          <p:attrName>style.visibility</p:attrName>
                                        </p:attrNameLst>
                                      </p:cBhvr>
                                      <p:to>
                                        <p:strVal val="visible"/>
                                      </p:to>
                                    </p:set>
                                    <p:animEffect transition="in" filter="dissolve">
                                      <p:cBhvr>
                                        <p:cTn id="28" dur="500"/>
                                        <p:tgtEl>
                                          <p:spTgt spid="248847"/>
                                        </p:tgtEl>
                                      </p:cBhvr>
                                    </p:animEffect>
                                  </p:childTnLst>
                                </p:cTn>
                              </p:par>
                            </p:childTnLst>
                          </p:cTn>
                        </p:par>
                        <p:par>
                          <p:cTn id="29" fill="hold" nodeType="afterGroup">
                            <p:stCondLst>
                              <p:cond delay="4000"/>
                            </p:stCondLst>
                            <p:childTnLst>
                              <p:par>
                                <p:cTn id="30" presetID="9" presetClass="entr" presetSubtype="0" fill="hold" grpId="0" nodeType="afterEffect">
                                  <p:stCondLst>
                                    <p:cond delay="0"/>
                                  </p:stCondLst>
                                  <p:childTnLst>
                                    <p:set>
                                      <p:cBhvr>
                                        <p:cTn id="31" dur="1" fill="hold">
                                          <p:stCondLst>
                                            <p:cond delay="0"/>
                                          </p:stCondLst>
                                        </p:cTn>
                                        <p:tgtEl>
                                          <p:spTgt spid="248848"/>
                                        </p:tgtEl>
                                        <p:attrNameLst>
                                          <p:attrName>style.visibility</p:attrName>
                                        </p:attrNameLst>
                                      </p:cBhvr>
                                      <p:to>
                                        <p:strVal val="visible"/>
                                      </p:to>
                                    </p:set>
                                    <p:animEffect transition="in" filter="dissolve">
                                      <p:cBhvr>
                                        <p:cTn id="32" dur="500"/>
                                        <p:tgtEl>
                                          <p:spTgt spid="248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6" grpId="0" build="p" autoUpdateAnimBg="0"/>
      <p:bldP spid="248844" grpId="0" animBg="1"/>
      <p:bldP spid="248845" grpId="0" animBg="1"/>
      <p:bldP spid="248848" grpId="0" animBg="1"/>
      <p:bldP spid="248850" grpId="0" animBg="1"/>
      <p:bldP spid="24885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82947" name="Rectangle 5"/>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t>
            </a:r>
          </a:p>
          <a:p>
            <a:pPr eaLnBrk="1" hangingPunct="1">
              <a:lnSpc>
                <a:spcPct val="60000"/>
              </a:lnSpc>
              <a:buFontTx/>
              <a:buNone/>
            </a:pPr>
            <a:r>
              <a:rPr lang="en-US" sz="2000" smtClean="0">
                <a:solidFill>
                  <a:srgbClr val="FF3300"/>
                </a:solidFill>
              </a:rPr>
              <a:t>                                    </a:t>
            </a:r>
          </a:p>
        </p:txBody>
      </p:sp>
      <p:sp>
        <p:nvSpPr>
          <p:cNvPr id="166918" name="Rectangle 6"/>
          <p:cNvSpPr>
            <a:spLocks noChangeArrowheads="1"/>
          </p:cNvSpPr>
          <p:nvPr/>
        </p:nvSpPr>
        <p:spPr bwMode="auto">
          <a:xfrm>
            <a:off x="685800" y="2743200"/>
            <a:ext cx="3048000" cy="3352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3333CC"/>
                </a:solidFill>
                <a:cs typeface="Arial" charset="0"/>
              </a:rPr>
              <a:t>    </a:t>
            </a:r>
            <a:r>
              <a:rPr lang="en-US" b="1" i="1" smtClean="0">
                <a:solidFill>
                  <a:srgbClr val="3333CC"/>
                </a:solidFill>
                <a:cs typeface="Arial" charset="0"/>
              </a:rPr>
              <a:t>Thicker solid white lines</a:t>
            </a:r>
            <a:r>
              <a:rPr lang="en-US" b="1" smtClean="0">
                <a:solidFill>
                  <a:srgbClr val="3333CC"/>
                </a:solidFill>
                <a:cs typeface="Arial" charset="0"/>
              </a:rPr>
              <a:t> are used to separate left and right turn lanes close to the intersection.</a:t>
            </a:r>
          </a:p>
        </p:txBody>
      </p:sp>
      <p:pic>
        <p:nvPicPr>
          <p:cNvPr id="82949" name="Picture 11" descr="P1000117"/>
          <p:cNvPicPr>
            <a:picLocks noGrp="1" noChangeAspect="1" noChangeArrowheads="1"/>
          </p:cNvPicPr>
          <p:nvPr>
            <p:ph sz="half" idx="2"/>
          </p:nvPr>
        </p:nvPicPr>
        <p:blipFill>
          <a:blip r:embed="rId2" cstate="print">
            <a:lum bright="36000" contrast="42000"/>
          </a:blip>
          <a:srcRect/>
          <a:stretch>
            <a:fillRect/>
          </a:stretch>
        </p:blipFill>
        <p:spPr>
          <a:xfrm>
            <a:off x="4343400" y="2362200"/>
            <a:ext cx="4343400" cy="3257550"/>
          </a:xfrm>
          <a:noFill/>
          <a:ln w="38100">
            <a:solidFill>
              <a:srgbClr val="000000"/>
            </a:solidFill>
          </a:ln>
        </p:spPr>
      </p:pic>
      <p:sp>
        <p:nvSpPr>
          <p:cNvPr id="166924" name="Line 12"/>
          <p:cNvSpPr>
            <a:spLocks noChangeShapeType="1"/>
          </p:cNvSpPr>
          <p:nvPr/>
        </p:nvSpPr>
        <p:spPr bwMode="auto">
          <a:xfrm>
            <a:off x="3810000" y="3810000"/>
            <a:ext cx="1524000" cy="12954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66925" name="Rectangle 13"/>
          <p:cNvSpPr>
            <a:spLocks noChangeArrowheads="1"/>
          </p:cNvSpPr>
          <p:nvPr/>
        </p:nvSpPr>
        <p:spPr bwMode="auto">
          <a:xfrm>
            <a:off x="4343400" y="2362200"/>
            <a:ext cx="4343400" cy="609600"/>
          </a:xfrm>
          <a:prstGeom prst="rect">
            <a:avLst/>
          </a:prstGeom>
          <a:solidFill>
            <a:schemeClr val="tx1"/>
          </a:solidFill>
          <a:ln w="9525">
            <a:noFill/>
            <a:miter lim="800000"/>
            <a:headEnd/>
            <a:tailEnd/>
          </a:ln>
          <a:effectLst/>
        </p:spPr>
        <p:txBody>
          <a:bodyPr/>
          <a:lstStyle/>
          <a:p>
            <a:pPr marL="342900" indent="-342900">
              <a:lnSpc>
                <a:spcPct val="90000"/>
              </a:lnSpc>
              <a:spcBef>
                <a:spcPct val="20000"/>
              </a:spcBef>
            </a:pPr>
            <a:r>
              <a:rPr lang="en-US" sz="1800" b="1" smtClean="0">
                <a:solidFill>
                  <a:srgbClr val="00FFFF"/>
                </a:solidFill>
                <a:cs typeface="Arial" charset="0"/>
              </a:rPr>
              <a:t>     At this point, can we change lanes to the left lane for a left turn?</a:t>
            </a:r>
          </a:p>
        </p:txBody>
      </p:sp>
      <p:sp>
        <p:nvSpPr>
          <p:cNvPr id="166926" name="Line 14"/>
          <p:cNvSpPr>
            <a:spLocks noChangeShapeType="1"/>
          </p:cNvSpPr>
          <p:nvPr/>
        </p:nvSpPr>
        <p:spPr bwMode="auto">
          <a:xfrm flipH="1" flipV="1">
            <a:off x="4953000" y="5334000"/>
            <a:ext cx="457200" cy="304800"/>
          </a:xfrm>
          <a:prstGeom prst="line">
            <a:avLst/>
          </a:prstGeom>
          <a:noFill/>
          <a:ln w="28575">
            <a:solidFill>
              <a:srgbClr val="00FFFF"/>
            </a:solidFill>
            <a:round/>
            <a:headEnd/>
            <a:tailEnd type="triangle" w="med" len="med"/>
          </a:ln>
          <a:effectLst>
            <a:outerShdw dist="35921" dir="2700000" algn="ctr" rotWithShape="0">
              <a:schemeClr val="tx1"/>
            </a:outerShdw>
          </a:effectLst>
        </p:spPr>
        <p:txBody>
          <a:bodyPr/>
          <a:lstStyle/>
          <a:p>
            <a:endParaRPr lang="en-US" smtClean="0">
              <a:solidFill>
                <a:srgbClr val="000000"/>
              </a:solidFill>
              <a:cs typeface="Arial" charset="0"/>
            </a:endParaRPr>
          </a:p>
        </p:txBody>
      </p:sp>
      <p:sp>
        <p:nvSpPr>
          <p:cNvPr id="166927" name="WordArt 15"/>
          <p:cNvSpPr>
            <a:spLocks noChangeArrowheads="1" noChangeShapeType="1" noTextEdit="1"/>
          </p:cNvSpPr>
          <p:nvPr/>
        </p:nvSpPr>
        <p:spPr bwMode="auto">
          <a:xfrm>
            <a:off x="5943600" y="5257800"/>
            <a:ext cx="1665288" cy="250825"/>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E49800"/>
                </a:solidFill>
                <a:latin typeface="Arial Black"/>
                <a:cs typeface="Arial" charset="0"/>
              </a:rPr>
              <a:t>No, you cannot.</a:t>
            </a:r>
          </a:p>
        </p:txBody>
      </p:sp>
      <p:sp>
        <p:nvSpPr>
          <p:cNvPr id="166928" name="Rectangle 16"/>
          <p:cNvSpPr>
            <a:spLocks noChangeArrowheads="1"/>
          </p:cNvSpPr>
          <p:nvPr/>
        </p:nvSpPr>
        <p:spPr bwMode="auto">
          <a:xfrm>
            <a:off x="457200" y="5867400"/>
            <a:ext cx="7924800" cy="990600"/>
          </a:xfrm>
          <a:prstGeom prst="rect">
            <a:avLst/>
          </a:prstGeom>
          <a:noFill/>
          <a:ln w="9525">
            <a:noFill/>
            <a:miter lim="800000"/>
            <a:headEnd/>
            <a:tailEnd/>
          </a:ln>
          <a:effectLst/>
        </p:spPr>
        <p:txBody>
          <a:bodyPr/>
          <a:lstStyle/>
          <a:p>
            <a:pPr marL="342900" indent="-342900" algn="ctr">
              <a:lnSpc>
                <a:spcPct val="90000"/>
              </a:lnSpc>
              <a:spcBef>
                <a:spcPct val="20000"/>
              </a:spcBef>
            </a:pPr>
            <a:r>
              <a:rPr lang="en-US" sz="2000" b="1" dirty="0" smtClean="0">
                <a:solidFill>
                  <a:srgbClr val="000000"/>
                </a:solidFill>
                <a:cs typeface="Arial" charset="0"/>
              </a:rPr>
              <a:t>     At this point you are committed to the lane                          you are in, you must make the right turn.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6918">
                                            <p:txEl>
                                              <p:pRg st="0" end="0"/>
                                            </p:txEl>
                                          </p:spTgt>
                                        </p:tgtEl>
                                        <p:attrNameLst>
                                          <p:attrName>style.visibility</p:attrName>
                                        </p:attrNameLst>
                                      </p:cBhvr>
                                      <p:to>
                                        <p:strVal val="visible"/>
                                      </p:to>
                                    </p:set>
                                    <p:animEffect transition="in" filter="strips(downRight)">
                                      <p:cBhvr>
                                        <p:cTn id="7" dur="500"/>
                                        <p:tgtEl>
                                          <p:spTgt spid="166918">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4000"/>
                                  </p:stCondLst>
                                  <p:childTnLst>
                                    <p:set>
                                      <p:cBhvr>
                                        <p:cTn id="10" dur="1" fill="hold">
                                          <p:stCondLst>
                                            <p:cond delay="0"/>
                                          </p:stCondLst>
                                        </p:cTn>
                                        <p:tgtEl>
                                          <p:spTgt spid="166924"/>
                                        </p:tgtEl>
                                        <p:attrNameLst>
                                          <p:attrName>style.visibility</p:attrName>
                                        </p:attrNameLst>
                                      </p:cBhvr>
                                      <p:to>
                                        <p:strVal val="visible"/>
                                      </p:to>
                                    </p:set>
                                    <p:animEffect transition="in" filter="wipe(left)">
                                      <p:cBhvr>
                                        <p:cTn id="11" dur="500"/>
                                        <p:tgtEl>
                                          <p:spTgt spid="16692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166925">
                                            <p:bg/>
                                          </p:spTgt>
                                        </p:tgtEl>
                                        <p:attrNameLst>
                                          <p:attrName>style.visibility</p:attrName>
                                        </p:attrNameLst>
                                      </p:cBhvr>
                                      <p:to>
                                        <p:strVal val="visible"/>
                                      </p:to>
                                    </p:set>
                                    <p:anim calcmode="lin" valueType="num">
                                      <p:cBhvr>
                                        <p:cTn id="16" dur="500" fill="hold"/>
                                        <p:tgtEl>
                                          <p:spTgt spid="166925">
                                            <p:bg/>
                                          </p:spTgt>
                                        </p:tgtEl>
                                        <p:attrNameLst>
                                          <p:attrName>ppt_w</p:attrName>
                                        </p:attrNameLst>
                                      </p:cBhvr>
                                      <p:tavLst>
                                        <p:tav tm="0">
                                          <p:val>
                                            <p:fltVal val="0"/>
                                          </p:val>
                                        </p:tav>
                                        <p:tav tm="100000">
                                          <p:val>
                                            <p:strVal val="#ppt_w"/>
                                          </p:val>
                                        </p:tav>
                                      </p:tavLst>
                                    </p:anim>
                                    <p:anim calcmode="lin" valueType="num">
                                      <p:cBhvr>
                                        <p:cTn id="17" dur="500" fill="hold"/>
                                        <p:tgtEl>
                                          <p:spTgt spid="166925">
                                            <p:bg/>
                                          </p:spTgt>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166925">
                                            <p:txEl>
                                              <p:pRg st="0" end="0"/>
                                            </p:txEl>
                                          </p:spTgt>
                                        </p:tgtEl>
                                        <p:attrNameLst>
                                          <p:attrName>style.visibility</p:attrName>
                                        </p:attrNameLst>
                                      </p:cBhvr>
                                      <p:to>
                                        <p:strVal val="visible"/>
                                      </p:to>
                                    </p:set>
                                    <p:anim calcmode="lin" valueType="num">
                                      <p:cBhvr>
                                        <p:cTn id="20" dur="500" fill="hold"/>
                                        <p:tgtEl>
                                          <p:spTgt spid="16692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6925">
                                            <p:txEl>
                                              <p:pRg st="0" end="0"/>
                                            </p:txEl>
                                          </p:spTgt>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32" fill="hold" grpId="0" nodeType="afterEffect">
                                  <p:stCondLst>
                                    <p:cond delay="4000"/>
                                  </p:stCondLst>
                                  <p:childTnLst>
                                    <p:set>
                                      <p:cBhvr>
                                        <p:cTn id="24" dur="1" fill="hold">
                                          <p:stCondLst>
                                            <p:cond delay="0"/>
                                          </p:stCondLst>
                                        </p:cTn>
                                        <p:tgtEl>
                                          <p:spTgt spid="166926"/>
                                        </p:tgtEl>
                                        <p:attrNameLst>
                                          <p:attrName>style.visibility</p:attrName>
                                        </p:attrNameLst>
                                      </p:cBhvr>
                                      <p:to>
                                        <p:strVal val="visible"/>
                                      </p:to>
                                    </p:set>
                                    <p:anim calcmode="lin" valueType="num">
                                      <p:cBhvr>
                                        <p:cTn id="25" dur="500" fill="hold"/>
                                        <p:tgtEl>
                                          <p:spTgt spid="166926"/>
                                        </p:tgtEl>
                                        <p:attrNameLst>
                                          <p:attrName>ppt_w</p:attrName>
                                        </p:attrNameLst>
                                      </p:cBhvr>
                                      <p:tavLst>
                                        <p:tav tm="0">
                                          <p:val>
                                            <p:strVal val="4*#ppt_w"/>
                                          </p:val>
                                        </p:tav>
                                        <p:tav tm="100000">
                                          <p:val>
                                            <p:strVal val="#ppt_w"/>
                                          </p:val>
                                        </p:tav>
                                      </p:tavLst>
                                    </p:anim>
                                    <p:anim calcmode="lin" valueType="num">
                                      <p:cBhvr>
                                        <p:cTn id="26" dur="500" fill="hold"/>
                                        <p:tgtEl>
                                          <p:spTgt spid="166926"/>
                                        </p:tgtEl>
                                        <p:attrNameLst>
                                          <p:attrName>ppt_h</p:attrName>
                                        </p:attrNameLst>
                                      </p:cBhvr>
                                      <p:tavLst>
                                        <p:tav tm="0">
                                          <p:val>
                                            <p:strVal val="4*#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6927"/>
                                        </p:tgtEl>
                                        <p:attrNameLst>
                                          <p:attrName>style.visibility</p:attrName>
                                        </p:attrNameLst>
                                      </p:cBhvr>
                                      <p:to>
                                        <p:strVal val="visible"/>
                                      </p:to>
                                    </p:set>
                                    <p:animEffect transition="in" filter="dissolve">
                                      <p:cBhvr>
                                        <p:cTn id="31" dur="500"/>
                                        <p:tgtEl>
                                          <p:spTgt spid="166927"/>
                                        </p:tgtEl>
                                      </p:cBhvr>
                                    </p:animEffect>
                                  </p:childTnLst>
                                </p:cTn>
                              </p:par>
                            </p:childTnLst>
                          </p:cTn>
                        </p:par>
                        <p:par>
                          <p:cTn id="32" fill="hold" nodeType="afterGroup">
                            <p:stCondLst>
                              <p:cond delay="500"/>
                            </p:stCondLst>
                            <p:childTnLst>
                              <p:par>
                                <p:cTn id="33" presetID="18" presetClass="entr" presetSubtype="6" fill="hold" grpId="0" nodeType="afterEffect">
                                  <p:stCondLst>
                                    <p:cond delay="2000"/>
                                  </p:stCondLst>
                                  <p:childTnLst>
                                    <p:set>
                                      <p:cBhvr>
                                        <p:cTn id="34" dur="1" fill="hold">
                                          <p:stCondLst>
                                            <p:cond delay="0"/>
                                          </p:stCondLst>
                                        </p:cTn>
                                        <p:tgtEl>
                                          <p:spTgt spid="166928">
                                            <p:txEl>
                                              <p:pRg st="0" end="0"/>
                                            </p:txEl>
                                          </p:spTgt>
                                        </p:tgtEl>
                                        <p:attrNameLst>
                                          <p:attrName>style.visibility</p:attrName>
                                        </p:attrNameLst>
                                      </p:cBhvr>
                                      <p:to>
                                        <p:strVal val="visible"/>
                                      </p:to>
                                    </p:set>
                                    <p:animEffect transition="in" filter="strips(downRight)">
                                      <p:cBhvr>
                                        <p:cTn id="35" dur="500"/>
                                        <p:tgtEl>
                                          <p:spTgt spid="1669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8" grpId="0" build="p" autoUpdateAnimBg="0"/>
      <p:bldP spid="166924" grpId="0" animBg="1"/>
      <p:bldP spid="166925" grpId="0" build="allAtOnce" animBg="1"/>
      <p:bldP spid="166926" grpId="0" animBg="1"/>
      <p:bldP spid="166927" grpId="0" animBg="1"/>
      <p:bldP spid="166928"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10243" name="Rectangle 3"/>
          <p:cNvSpPr>
            <a:spLocks noGrp="1" noChangeArrowheads="1"/>
          </p:cNvSpPr>
          <p:nvPr>
            <p:ph type="body" sz="half" idx="1"/>
          </p:nvPr>
        </p:nvSpPr>
        <p:spPr>
          <a:xfrm>
            <a:off x="381000" y="1600200"/>
            <a:ext cx="8763000" cy="533400"/>
          </a:xfrm>
        </p:spPr>
        <p:txBody>
          <a:bodyPr/>
          <a:lstStyle/>
          <a:p>
            <a:pPr eaLnBrk="1" hangingPunct="1">
              <a:buFontTx/>
              <a:buNone/>
            </a:pPr>
            <a:r>
              <a:rPr lang="en-US" sz="2400" b="1" smtClean="0">
                <a:solidFill>
                  <a:schemeClr val="accent2"/>
                </a:solidFill>
              </a:rPr>
              <a:t>Traffic lights: </a:t>
            </a:r>
            <a:r>
              <a:rPr lang="en-US" sz="2400" b="1" smtClean="0">
                <a:solidFill>
                  <a:srgbClr val="CC3300"/>
                </a:solidFill>
              </a:rPr>
              <a:t>solid red</a:t>
            </a:r>
          </a:p>
        </p:txBody>
      </p:sp>
      <p:sp>
        <p:nvSpPr>
          <p:cNvPr id="247812" name="Rectangle 4"/>
          <p:cNvSpPr>
            <a:spLocks noChangeArrowheads="1"/>
          </p:cNvSpPr>
          <p:nvPr/>
        </p:nvSpPr>
        <p:spPr bwMode="auto">
          <a:xfrm>
            <a:off x="2971800" y="2209800"/>
            <a:ext cx="5715000" cy="41148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CC3300"/>
                </a:solidFill>
                <a:cs typeface="Arial" charset="0"/>
              </a:rPr>
              <a:t>A</a:t>
            </a:r>
            <a:r>
              <a:rPr lang="en-US" b="1" smtClean="0">
                <a:solidFill>
                  <a:srgbClr val="CC3300"/>
                </a:solidFill>
                <a:cs typeface="Arial" charset="0"/>
              </a:rPr>
              <a:t> </a:t>
            </a:r>
            <a:r>
              <a:rPr lang="en-US" b="1" i="1" smtClean="0">
                <a:solidFill>
                  <a:srgbClr val="CC3300"/>
                </a:solidFill>
                <a:cs typeface="Arial" charset="0"/>
              </a:rPr>
              <a:t>solid red light</a:t>
            </a:r>
            <a:r>
              <a:rPr lang="en-US" b="1" smtClean="0">
                <a:solidFill>
                  <a:srgbClr val="000000"/>
                </a:solidFill>
                <a:cs typeface="Arial" charset="0"/>
              </a:rPr>
              <a:t> means to stop completely behind the limit line, crosswalk, or before entering the intersection. You must wait for the green light to proceed. </a:t>
            </a:r>
            <a:r>
              <a:rPr lang="en-US" b="1" smtClean="0">
                <a:solidFill>
                  <a:srgbClr val="3333CC"/>
                </a:solidFill>
                <a:cs typeface="Arial" charset="0"/>
              </a:rPr>
              <a:t>If there is no prohibiting sign a right turn on red is allowed.</a:t>
            </a:r>
            <a:r>
              <a:rPr lang="en-US" b="1" smtClean="0">
                <a:solidFill>
                  <a:srgbClr val="000000"/>
                </a:solidFill>
                <a:cs typeface="Arial" charset="0"/>
              </a:rPr>
              <a:t> If it is allowed, you must yield to all traffic and pedestrians.</a:t>
            </a:r>
            <a:endParaRPr lang="en-US" b="1" smtClean="0">
              <a:solidFill>
                <a:srgbClr val="3333CC"/>
              </a:solidFill>
              <a:cs typeface="Arial" charset="0"/>
            </a:endParaRPr>
          </a:p>
        </p:txBody>
      </p:sp>
      <p:pic>
        <p:nvPicPr>
          <p:cNvPr id="10245" name="Picture 5"/>
          <p:cNvPicPr>
            <a:picLocks noChangeAspect="1" noChangeArrowheads="1"/>
          </p:cNvPicPr>
          <p:nvPr/>
        </p:nvPicPr>
        <p:blipFill>
          <a:blip r:embed="rId2" cstate="print"/>
          <a:srcRect/>
          <a:stretch>
            <a:fillRect/>
          </a:stretch>
        </p:blipFill>
        <p:spPr bwMode="auto">
          <a:xfrm>
            <a:off x="457200" y="2743200"/>
            <a:ext cx="2286000" cy="2286000"/>
          </a:xfrm>
          <a:prstGeom prst="rect">
            <a:avLst/>
          </a:prstGeom>
          <a:noFill/>
          <a:ln w="9525">
            <a:noFill/>
            <a:miter lim="800000"/>
            <a:headEnd/>
            <a:tailEnd/>
          </a:ln>
          <a:effectLst/>
        </p:spPr>
      </p:pic>
      <p:sp>
        <p:nvSpPr>
          <p:cNvPr id="10246" name="Rectangle 6"/>
          <p:cNvSpPr>
            <a:spLocks noChangeArrowheads="1"/>
          </p:cNvSpPr>
          <p:nvPr/>
        </p:nvSpPr>
        <p:spPr bwMode="auto">
          <a:xfrm>
            <a:off x="1219200" y="3048000"/>
            <a:ext cx="762000" cy="1752600"/>
          </a:xfrm>
          <a:prstGeom prst="rect">
            <a:avLst/>
          </a:prstGeom>
          <a:solidFill>
            <a:schemeClr val="bg2"/>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10247" name="Oval 7"/>
          <p:cNvSpPr>
            <a:spLocks noChangeArrowheads="1"/>
          </p:cNvSpPr>
          <p:nvPr/>
        </p:nvSpPr>
        <p:spPr bwMode="auto">
          <a:xfrm>
            <a:off x="1295400" y="3124200"/>
            <a:ext cx="609600" cy="533400"/>
          </a:xfrm>
          <a:prstGeom prst="ellipse">
            <a:avLst/>
          </a:prstGeom>
          <a:solidFill>
            <a:srgbClr val="FF3300"/>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248" name="Oval 8"/>
          <p:cNvSpPr>
            <a:spLocks noChangeArrowheads="1"/>
          </p:cNvSpPr>
          <p:nvPr/>
        </p:nvSpPr>
        <p:spPr bwMode="auto">
          <a:xfrm>
            <a:off x="1295400" y="36576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10249" name="Oval 9"/>
          <p:cNvSpPr>
            <a:spLocks noChangeArrowheads="1"/>
          </p:cNvSpPr>
          <p:nvPr/>
        </p:nvSpPr>
        <p:spPr bwMode="auto">
          <a:xfrm>
            <a:off x="1295400" y="4191000"/>
            <a:ext cx="609600" cy="533400"/>
          </a:xfrm>
          <a:prstGeom prst="ellipse">
            <a:avLst/>
          </a:prstGeom>
          <a:solidFill>
            <a:schemeClr val="tx2"/>
          </a:solidFill>
          <a:ln w="9525">
            <a:solidFill>
              <a:schemeClr val="tx1"/>
            </a:solidFill>
            <a:round/>
            <a:headEnd/>
            <a:tailEnd/>
          </a:ln>
          <a:effectLst/>
        </p:spPr>
        <p:txBody>
          <a:bodyPr wrap="none" anchor="ctr"/>
          <a:lstStyle/>
          <a:p>
            <a:endParaRPr lang="en-US" smtClean="0">
              <a:solidFill>
                <a:srgbClr val="000000"/>
              </a:solidFill>
              <a:cs typeface="Arial" charset="0"/>
            </a:endParaRPr>
          </a:p>
        </p:txBody>
      </p:sp>
      <p:sp>
        <p:nvSpPr>
          <p:cNvPr id="247818" name="Rectangle 10"/>
          <p:cNvSpPr>
            <a:spLocks noChangeArrowheads="1"/>
          </p:cNvSpPr>
          <p:nvPr/>
        </p:nvSpPr>
        <p:spPr bwMode="auto">
          <a:xfrm>
            <a:off x="1066800" y="4876800"/>
            <a:ext cx="1219200" cy="1524000"/>
          </a:xfrm>
          <a:prstGeom prst="rect">
            <a:avLst/>
          </a:prstGeom>
          <a:solidFill>
            <a:schemeClr val="bg1"/>
          </a:solidFill>
          <a:ln w="76200">
            <a:solidFill>
              <a:schemeClr val="tx1"/>
            </a:solidFill>
            <a:miter lim="800000"/>
            <a:headEnd/>
            <a:tailEnd/>
          </a:ln>
          <a:effectLst/>
        </p:spPr>
        <p:txBody>
          <a:bodyPr wrap="none" anchor="ctr"/>
          <a:lstStyle/>
          <a:p>
            <a:pPr algn="ctr"/>
            <a:r>
              <a:rPr lang="en-US" sz="2000" b="1" smtClean="0">
                <a:solidFill>
                  <a:srgbClr val="000000"/>
                </a:solidFill>
                <a:latin typeface="Tahoma" pitchFamily="34" charset="0"/>
                <a:cs typeface="Arial" charset="0"/>
              </a:rPr>
              <a:t>NO</a:t>
            </a:r>
            <a:br>
              <a:rPr lang="en-US" sz="2000" b="1" smtClean="0">
                <a:solidFill>
                  <a:srgbClr val="000000"/>
                </a:solidFill>
                <a:latin typeface="Tahoma" pitchFamily="34" charset="0"/>
                <a:cs typeface="Arial" charset="0"/>
              </a:rPr>
            </a:br>
            <a:r>
              <a:rPr lang="en-US" sz="2000" b="1" smtClean="0">
                <a:solidFill>
                  <a:srgbClr val="000000"/>
                </a:solidFill>
                <a:latin typeface="Tahoma" pitchFamily="34" charset="0"/>
                <a:cs typeface="Arial" charset="0"/>
              </a:rPr>
              <a:t>TURN</a:t>
            </a:r>
            <a:br>
              <a:rPr lang="en-US" sz="2000" b="1" smtClean="0">
                <a:solidFill>
                  <a:srgbClr val="000000"/>
                </a:solidFill>
                <a:latin typeface="Tahoma" pitchFamily="34" charset="0"/>
                <a:cs typeface="Arial" charset="0"/>
              </a:rPr>
            </a:br>
            <a:r>
              <a:rPr lang="en-US" sz="2000" b="1" smtClean="0">
                <a:solidFill>
                  <a:srgbClr val="000000"/>
                </a:solidFill>
                <a:latin typeface="Tahoma" pitchFamily="34" charset="0"/>
                <a:cs typeface="Arial" charset="0"/>
              </a:rPr>
              <a:t>ON RED</a:t>
            </a:r>
          </a:p>
        </p:txBody>
      </p:sp>
      <p:sp>
        <p:nvSpPr>
          <p:cNvPr id="247819" name="Line 11"/>
          <p:cNvSpPr>
            <a:spLocks noChangeShapeType="1"/>
          </p:cNvSpPr>
          <p:nvPr/>
        </p:nvSpPr>
        <p:spPr bwMode="auto">
          <a:xfrm flipH="1">
            <a:off x="2590800" y="4191000"/>
            <a:ext cx="762000" cy="914400"/>
          </a:xfrm>
          <a:prstGeom prst="line">
            <a:avLst/>
          </a:prstGeom>
          <a:noFill/>
          <a:ln w="57150">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247820" name="Rectangle 12"/>
          <p:cNvSpPr>
            <a:spLocks noChangeArrowheads="1"/>
          </p:cNvSpPr>
          <p:nvPr/>
        </p:nvSpPr>
        <p:spPr bwMode="auto">
          <a:xfrm>
            <a:off x="2971800" y="5562600"/>
            <a:ext cx="5257800" cy="914400"/>
          </a:xfrm>
          <a:prstGeom prst="rect">
            <a:avLst/>
          </a:prstGeom>
          <a:noFill/>
          <a:ln w="9525">
            <a:noFill/>
            <a:miter lim="800000"/>
            <a:headEnd/>
            <a:tailEnd/>
          </a:ln>
          <a:effectLst/>
        </p:spPr>
        <p:txBody>
          <a:bodyPr/>
          <a:lstStyle/>
          <a:p>
            <a:pPr marL="342900" indent="-342900" algn="ctr">
              <a:lnSpc>
                <a:spcPct val="80000"/>
              </a:lnSpc>
              <a:spcBef>
                <a:spcPct val="20000"/>
              </a:spcBef>
            </a:pPr>
            <a:r>
              <a:rPr lang="en-US" b="1" smtClean="0">
                <a:solidFill>
                  <a:srgbClr val="000000"/>
                </a:solidFill>
                <a:cs typeface="Arial" charset="0"/>
              </a:rPr>
              <a:t>    If it is not allowed you must wait for the light to turn green.</a:t>
            </a:r>
          </a:p>
        </p:txBody>
      </p:sp>
      <p:pic>
        <p:nvPicPr>
          <p:cNvPr id="247821" name="Picture 13" descr="rb-17"/>
          <p:cNvPicPr>
            <a:picLocks noChangeAspect="1" noChangeArrowheads="1"/>
          </p:cNvPicPr>
          <p:nvPr/>
        </p:nvPicPr>
        <p:blipFill>
          <a:blip r:embed="rId3" cstate="print"/>
          <a:srcRect/>
          <a:stretch>
            <a:fillRect/>
          </a:stretch>
        </p:blipFill>
        <p:spPr bwMode="auto">
          <a:xfrm>
            <a:off x="1066800" y="4876800"/>
            <a:ext cx="1190625" cy="16002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7812">
                                            <p:txEl>
                                              <p:pRg st="0" end="0"/>
                                            </p:txEl>
                                          </p:spTgt>
                                        </p:tgtEl>
                                        <p:attrNameLst>
                                          <p:attrName>style.visibility</p:attrName>
                                        </p:attrNameLst>
                                      </p:cBhvr>
                                      <p:to>
                                        <p:strVal val="visible"/>
                                      </p:to>
                                    </p:set>
                                    <p:animEffect transition="in" filter="strips(downRight)">
                                      <p:cBhvr>
                                        <p:cTn id="7" dur="500"/>
                                        <p:tgtEl>
                                          <p:spTgt spid="247812">
                                            <p:txEl>
                                              <p:pRg st="0" end="0"/>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9000"/>
                                  </p:stCondLst>
                                  <p:childTnLst>
                                    <p:set>
                                      <p:cBhvr>
                                        <p:cTn id="10" dur="1" fill="hold">
                                          <p:stCondLst>
                                            <p:cond delay="0"/>
                                          </p:stCondLst>
                                        </p:cTn>
                                        <p:tgtEl>
                                          <p:spTgt spid="247819"/>
                                        </p:tgtEl>
                                        <p:attrNameLst>
                                          <p:attrName>style.visibility</p:attrName>
                                        </p:attrNameLst>
                                      </p:cBhvr>
                                      <p:to>
                                        <p:strVal val="visible"/>
                                      </p:to>
                                    </p:set>
                                    <p:animEffect transition="in" filter="wipe(right)">
                                      <p:cBhvr>
                                        <p:cTn id="11" dur="500"/>
                                        <p:tgtEl>
                                          <p:spTgt spid="247819"/>
                                        </p:tgtEl>
                                      </p:cBhvr>
                                    </p:animEffect>
                                  </p:childTnLst>
                                </p:cTn>
                              </p:par>
                            </p:childTnLst>
                          </p:cTn>
                        </p:par>
                        <p:par>
                          <p:cTn id="12" fill="hold" nodeType="afterGroup">
                            <p:stCondLst>
                              <p:cond delay="10000"/>
                            </p:stCondLst>
                            <p:childTnLst>
                              <p:par>
                                <p:cTn id="13" presetID="22" presetClass="entr" presetSubtype="2" fill="hold" grpId="0" nodeType="afterEffect">
                                  <p:stCondLst>
                                    <p:cond delay="0"/>
                                  </p:stCondLst>
                                  <p:childTnLst>
                                    <p:set>
                                      <p:cBhvr>
                                        <p:cTn id="14" dur="1" fill="hold">
                                          <p:stCondLst>
                                            <p:cond delay="0"/>
                                          </p:stCondLst>
                                        </p:cTn>
                                        <p:tgtEl>
                                          <p:spTgt spid="247818"/>
                                        </p:tgtEl>
                                        <p:attrNameLst>
                                          <p:attrName>style.visibility</p:attrName>
                                        </p:attrNameLst>
                                      </p:cBhvr>
                                      <p:to>
                                        <p:strVal val="visible"/>
                                      </p:to>
                                    </p:set>
                                    <p:animEffect transition="in" filter="wipe(right)">
                                      <p:cBhvr>
                                        <p:cTn id="15" dur="500"/>
                                        <p:tgtEl>
                                          <p:spTgt spid="247818"/>
                                        </p:tgtEl>
                                      </p:cBhvr>
                                    </p:animEffect>
                                  </p:childTnLst>
                                </p:cTn>
                              </p:par>
                            </p:childTnLst>
                          </p:cTn>
                        </p:par>
                        <p:par>
                          <p:cTn id="16" fill="hold" nodeType="afterGroup">
                            <p:stCondLst>
                              <p:cond delay="10500"/>
                            </p:stCondLst>
                            <p:childTnLst>
                              <p:par>
                                <p:cTn id="17" presetID="10" presetClass="entr" presetSubtype="0" fill="hold" nodeType="afterEffect">
                                  <p:stCondLst>
                                    <p:cond delay="500"/>
                                  </p:stCondLst>
                                  <p:childTnLst>
                                    <p:set>
                                      <p:cBhvr>
                                        <p:cTn id="18" dur="1" fill="hold">
                                          <p:stCondLst>
                                            <p:cond delay="0"/>
                                          </p:stCondLst>
                                        </p:cTn>
                                        <p:tgtEl>
                                          <p:spTgt spid="247821"/>
                                        </p:tgtEl>
                                        <p:attrNameLst>
                                          <p:attrName>style.visibility</p:attrName>
                                        </p:attrNameLst>
                                      </p:cBhvr>
                                      <p:to>
                                        <p:strVal val="visible"/>
                                      </p:to>
                                    </p:set>
                                    <p:animEffect transition="in" filter="fade">
                                      <p:cBhvr>
                                        <p:cTn id="19" dur="2000"/>
                                        <p:tgtEl>
                                          <p:spTgt spid="2478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7820">
                                            <p:txEl>
                                              <p:pRg st="0" end="0"/>
                                            </p:txEl>
                                          </p:spTgt>
                                        </p:tgtEl>
                                        <p:attrNameLst>
                                          <p:attrName>style.visibility</p:attrName>
                                        </p:attrNameLst>
                                      </p:cBhvr>
                                      <p:to>
                                        <p:strVal val="visible"/>
                                      </p:to>
                                    </p:set>
                                    <p:animEffect transition="in" filter="wipe(left)">
                                      <p:cBhvr>
                                        <p:cTn id="24" dur="500"/>
                                        <p:tgtEl>
                                          <p:spTgt spid="2478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build="p" autoUpdateAnimBg="0"/>
      <p:bldP spid="247818" grpId="0" animBg="1" autoUpdateAnimBg="0"/>
      <p:bldP spid="247819" grpId="0" animBg="1"/>
      <p:bldP spid="247820"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83971" name="Rectangle 4"/>
          <p:cNvSpPr>
            <a:spLocks noGrp="1" noChangeArrowheads="1"/>
          </p:cNvSpPr>
          <p:nvPr>
            <p:ph type="body" sz="half" idx="1"/>
          </p:nvPr>
        </p:nvSpPr>
        <p:spPr>
          <a:xfrm>
            <a:off x="381000" y="1600200"/>
            <a:ext cx="8763000" cy="533400"/>
          </a:xfrm>
        </p:spPr>
        <p:txBody>
          <a:bodyPr/>
          <a:lstStyle/>
          <a:p>
            <a:pPr eaLnBrk="1" hangingPunct="1">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t>
            </a:r>
          </a:p>
          <a:p>
            <a:pPr eaLnBrk="1" hangingPunct="1">
              <a:buFontTx/>
              <a:buNone/>
            </a:pPr>
            <a:r>
              <a:rPr lang="en-US" sz="2000" smtClean="0">
                <a:solidFill>
                  <a:srgbClr val="FF3300"/>
                </a:solidFill>
              </a:rPr>
              <a:t>                                    </a:t>
            </a:r>
          </a:p>
        </p:txBody>
      </p:sp>
      <p:sp>
        <p:nvSpPr>
          <p:cNvPr id="177158" name="Rectangle 6"/>
          <p:cNvSpPr>
            <a:spLocks noChangeArrowheads="1"/>
          </p:cNvSpPr>
          <p:nvPr/>
        </p:nvSpPr>
        <p:spPr bwMode="auto">
          <a:xfrm>
            <a:off x="228600" y="2590800"/>
            <a:ext cx="3505200" cy="3276600"/>
          </a:xfrm>
          <a:prstGeom prst="rect">
            <a:avLst/>
          </a:prstGeom>
          <a:noFill/>
          <a:ln w="9525">
            <a:noFill/>
            <a:miter lim="800000"/>
            <a:headEnd/>
            <a:tailEnd/>
          </a:ln>
          <a:effectLst/>
        </p:spPr>
        <p:txBody>
          <a:bodyPr/>
          <a:lstStyle/>
          <a:p>
            <a:pPr marL="342900" indent="-342900">
              <a:spcBef>
                <a:spcPct val="20000"/>
              </a:spcBef>
            </a:pPr>
            <a:r>
              <a:rPr lang="en-US" b="1" smtClean="0">
                <a:solidFill>
                  <a:srgbClr val="000000"/>
                </a:solidFill>
                <a:cs typeface="Arial" charset="0"/>
              </a:rPr>
              <a:t>     If you pass the part of the turn lane that has a broken white line or no line, </a:t>
            </a:r>
            <a:r>
              <a:rPr lang="en-US" b="1" i="1" smtClean="0">
                <a:solidFill>
                  <a:srgbClr val="000000"/>
                </a:solidFill>
                <a:cs typeface="Arial" charset="0"/>
              </a:rPr>
              <a:t>you may not</a:t>
            </a:r>
            <a:r>
              <a:rPr lang="en-US" b="1" smtClean="0">
                <a:solidFill>
                  <a:srgbClr val="000000"/>
                </a:solidFill>
                <a:cs typeface="Arial" charset="0"/>
              </a:rPr>
              <a:t> turn over the solid line to enter the turn lane.</a:t>
            </a:r>
          </a:p>
        </p:txBody>
      </p:sp>
      <p:pic>
        <p:nvPicPr>
          <p:cNvPr id="83973" name="Picture 10" descr="MVC-003S"/>
          <p:cNvPicPr>
            <a:picLocks noChangeAspect="1" noChangeArrowheads="1"/>
          </p:cNvPicPr>
          <p:nvPr/>
        </p:nvPicPr>
        <p:blipFill>
          <a:blip r:embed="rId2" cstate="print">
            <a:lum bright="12000" contrast="18000"/>
          </a:blip>
          <a:srcRect/>
          <a:stretch>
            <a:fillRect/>
          </a:stretch>
        </p:blipFill>
        <p:spPr bwMode="auto">
          <a:xfrm>
            <a:off x="4114800" y="2514600"/>
            <a:ext cx="4724400" cy="3543300"/>
          </a:xfrm>
          <a:prstGeom prst="rect">
            <a:avLst/>
          </a:prstGeom>
          <a:noFill/>
          <a:ln w="38100">
            <a:solidFill>
              <a:srgbClr val="000000"/>
            </a:solidFill>
            <a:miter lim="800000"/>
            <a:headEnd/>
            <a:tailEnd/>
          </a:ln>
        </p:spPr>
      </p:pic>
      <p:sp>
        <p:nvSpPr>
          <p:cNvPr id="177160" name="Line 8"/>
          <p:cNvSpPr>
            <a:spLocks noChangeShapeType="1"/>
          </p:cNvSpPr>
          <p:nvPr/>
        </p:nvSpPr>
        <p:spPr bwMode="auto">
          <a:xfrm>
            <a:off x="3505200" y="3810000"/>
            <a:ext cx="3429000" cy="1143000"/>
          </a:xfrm>
          <a:prstGeom prst="line">
            <a:avLst/>
          </a:prstGeom>
          <a:noFill/>
          <a:ln w="28575">
            <a:solidFill>
              <a:srgbClr val="E498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
        <p:nvSpPr>
          <p:cNvPr id="177164" name="Rectangle 12"/>
          <p:cNvSpPr>
            <a:spLocks noChangeArrowheads="1"/>
          </p:cNvSpPr>
          <p:nvPr/>
        </p:nvSpPr>
        <p:spPr bwMode="auto">
          <a:xfrm>
            <a:off x="4114800" y="2514600"/>
            <a:ext cx="4724400" cy="609600"/>
          </a:xfrm>
          <a:prstGeom prst="rect">
            <a:avLst/>
          </a:prstGeom>
          <a:solidFill>
            <a:schemeClr val="tx1"/>
          </a:solidFill>
          <a:ln w="9525">
            <a:noFill/>
            <a:miter lim="800000"/>
            <a:headEnd/>
            <a:tailEnd/>
          </a:ln>
          <a:effectLst/>
        </p:spPr>
        <p:txBody>
          <a:bodyPr/>
          <a:lstStyle/>
          <a:p>
            <a:pPr marL="342900" indent="-342900" algn="ctr">
              <a:spcBef>
                <a:spcPct val="20000"/>
              </a:spcBef>
            </a:pPr>
            <a:r>
              <a:rPr lang="en-US" sz="1400" b="1" smtClean="0">
                <a:solidFill>
                  <a:srgbClr val="FFFFFF"/>
                </a:solidFill>
                <a:cs typeface="Arial" charset="0"/>
              </a:rPr>
              <a:t>   </a:t>
            </a:r>
            <a:r>
              <a:rPr lang="en-US" sz="1400" b="1" smtClean="0">
                <a:solidFill>
                  <a:srgbClr val="00FFFF"/>
                </a:solidFill>
                <a:cs typeface="Arial" charset="0"/>
              </a:rPr>
              <a:t>Is this vehicle allowed to lane change </a:t>
            </a:r>
          </a:p>
          <a:p>
            <a:pPr marL="342900" indent="-342900" algn="ctr">
              <a:spcBef>
                <a:spcPct val="20000"/>
              </a:spcBef>
            </a:pPr>
            <a:r>
              <a:rPr lang="en-US" sz="1400" b="1" smtClean="0">
                <a:solidFill>
                  <a:srgbClr val="00FFFF"/>
                </a:solidFill>
                <a:cs typeface="Arial" charset="0"/>
              </a:rPr>
              <a:t>right to make a right turn?</a:t>
            </a:r>
            <a:endParaRPr lang="en-US" sz="1400" b="1" smtClean="0">
              <a:solidFill>
                <a:srgbClr val="CCCCFF"/>
              </a:solidFill>
              <a:cs typeface="Arial" charset="0"/>
            </a:endParaRPr>
          </a:p>
        </p:txBody>
      </p:sp>
      <p:sp>
        <p:nvSpPr>
          <p:cNvPr id="177165" name="Line 13"/>
          <p:cNvSpPr>
            <a:spLocks noChangeShapeType="1"/>
          </p:cNvSpPr>
          <p:nvPr/>
        </p:nvSpPr>
        <p:spPr bwMode="auto">
          <a:xfrm>
            <a:off x="6629400" y="3200400"/>
            <a:ext cx="0" cy="1219200"/>
          </a:xfrm>
          <a:prstGeom prst="line">
            <a:avLst/>
          </a:prstGeom>
          <a:noFill/>
          <a:ln w="38100">
            <a:solidFill>
              <a:srgbClr val="E49800"/>
            </a:solidFill>
            <a:round/>
            <a:headEnd/>
            <a:tailEnd type="triangle" w="med" len="med"/>
          </a:ln>
          <a:effectLst>
            <a:outerShdw dist="28398" dir="3806097" algn="ctr" rotWithShape="0">
              <a:schemeClr val="tx1"/>
            </a:outerShdw>
          </a:effectLst>
        </p:spPr>
        <p:txBody>
          <a:bodyPr/>
          <a:lstStyle/>
          <a:p>
            <a:endParaRPr lang="en-US" smtClean="0">
              <a:solidFill>
                <a:srgbClr val="000000"/>
              </a:solidFill>
              <a:cs typeface="Arial" charset="0"/>
            </a:endParaRPr>
          </a:p>
        </p:txBody>
      </p:sp>
      <p:sp>
        <p:nvSpPr>
          <p:cNvPr id="177166" name="WordArt 14"/>
          <p:cNvSpPr>
            <a:spLocks noChangeArrowheads="1" noChangeShapeType="1" noTextEdit="1"/>
          </p:cNvSpPr>
          <p:nvPr/>
        </p:nvSpPr>
        <p:spPr bwMode="auto">
          <a:xfrm>
            <a:off x="5715000" y="5638800"/>
            <a:ext cx="1468438" cy="1524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E49800"/>
                </a:solidFill>
                <a:latin typeface="Arial Black"/>
                <a:cs typeface="Arial" charset="0"/>
              </a:rPr>
              <a:t>No, it's too late.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7158">
                                            <p:txEl>
                                              <p:pRg st="0" end="0"/>
                                            </p:txEl>
                                          </p:spTgt>
                                        </p:tgtEl>
                                        <p:attrNameLst>
                                          <p:attrName>style.visibility</p:attrName>
                                        </p:attrNameLst>
                                      </p:cBhvr>
                                      <p:to>
                                        <p:strVal val="visible"/>
                                      </p:to>
                                    </p:set>
                                    <p:animEffect transition="in" filter="strips(downRight)">
                                      <p:cBhvr>
                                        <p:cTn id="7" dur="500"/>
                                        <p:tgtEl>
                                          <p:spTgt spid="177158">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3000"/>
                                  </p:stCondLst>
                                  <p:childTnLst>
                                    <p:set>
                                      <p:cBhvr>
                                        <p:cTn id="10" dur="1" fill="hold">
                                          <p:stCondLst>
                                            <p:cond delay="0"/>
                                          </p:stCondLst>
                                        </p:cTn>
                                        <p:tgtEl>
                                          <p:spTgt spid="177160"/>
                                        </p:tgtEl>
                                        <p:attrNameLst>
                                          <p:attrName>style.visibility</p:attrName>
                                        </p:attrNameLst>
                                      </p:cBhvr>
                                      <p:to>
                                        <p:strVal val="visible"/>
                                      </p:to>
                                    </p:set>
                                    <p:animEffect transition="in" filter="wipe(up)">
                                      <p:cBhvr>
                                        <p:cTn id="11" dur="500"/>
                                        <p:tgtEl>
                                          <p:spTgt spid="177160"/>
                                        </p:tgtEl>
                                      </p:cBhvr>
                                    </p:animEffect>
                                  </p:childTnLst>
                                  <p:subTnLst>
                                    <p:set>
                                      <p:cBhvr override="childStyle">
                                        <p:cTn dur="1" fill="hold" display="0" masterRel="nextClick" afterEffect="1"/>
                                        <p:tgtEl>
                                          <p:spTgt spid="177160"/>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272" fill="hold" grpId="0" nodeType="clickEffect">
                                  <p:stCondLst>
                                    <p:cond delay="0"/>
                                  </p:stCondLst>
                                  <p:childTnLst>
                                    <p:set>
                                      <p:cBhvr>
                                        <p:cTn id="15" dur="1" fill="hold">
                                          <p:stCondLst>
                                            <p:cond delay="0"/>
                                          </p:stCondLst>
                                        </p:cTn>
                                        <p:tgtEl>
                                          <p:spTgt spid="177164"/>
                                        </p:tgtEl>
                                        <p:attrNameLst>
                                          <p:attrName>style.visibility</p:attrName>
                                        </p:attrNameLst>
                                      </p:cBhvr>
                                      <p:to>
                                        <p:strVal val="visible"/>
                                      </p:to>
                                    </p:set>
                                    <p:anim calcmode="lin" valueType="num">
                                      <p:cBhvr>
                                        <p:cTn id="16" dur="500" fill="hold"/>
                                        <p:tgtEl>
                                          <p:spTgt spid="177164"/>
                                        </p:tgtEl>
                                        <p:attrNameLst>
                                          <p:attrName>ppt_w</p:attrName>
                                        </p:attrNameLst>
                                      </p:cBhvr>
                                      <p:tavLst>
                                        <p:tav tm="0">
                                          <p:val>
                                            <p:strVal val="2/3*#ppt_w"/>
                                          </p:val>
                                        </p:tav>
                                        <p:tav tm="100000">
                                          <p:val>
                                            <p:strVal val="#ppt_w"/>
                                          </p:val>
                                        </p:tav>
                                      </p:tavLst>
                                    </p:anim>
                                    <p:anim calcmode="lin" valueType="num">
                                      <p:cBhvr>
                                        <p:cTn id="17" dur="500" fill="hold"/>
                                        <p:tgtEl>
                                          <p:spTgt spid="177164"/>
                                        </p:tgtEl>
                                        <p:attrNameLst>
                                          <p:attrName>ppt_h</p:attrName>
                                        </p:attrNameLst>
                                      </p:cBhvr>
                                      <p:tavLst>
                                        <p:tav tm="0">
                                          <p:val>
                                            <p:strVal val="2/3*#ppt_h"/>
                                          </p:val>
                                        </p:tav>
                                        <p:tav tm="100000">
                                          <p:val>
                                            <p:strVal val="#ppt_h"/>
                                          </p:val>
                                        </p:tav>
                                      </p:tavLst>
                                    </p:anim>
                                  </p:childTnLst>
                                </p:cTn>
                              </p:par>
                            </p:childTnLst>
                          </p:cTn>
                        </p:par>
                        <p:par>
                          <p:cTn id="18" fill="hold" nodeType="afterGroup">
                            <p:stCondLst>
                              <p:cond delay="500"/>
                            </p:stCondLst>
                            <p:childTnLst>
                              <p:par>
                                <p:cTn id="19" presetID="22" presetClass="entr" presetSubtype="1" fill="hold" grpId="0" nodeType="afterEffect">
                                  <p:stCondLst>
                                    <p:cond delay="1500"/>
                                  </p:stCondLst>
                                  <p:childTnLst>
                                    <p:set>
                                      <p:cBhvr>
                                        <p:cTn id="20" dur="1" fill="hold">
                                          <p:stCondLst>
                                            <p:cond delay="0"/>
                                          </p:stCondLst>
                                        </p:cTn>
                                        <p:tgtEl>
                                          <p:spTgt spid="177165"/>
                                        </p:tgtEl>
                                        <p:attrNameLst>
                                          <p:attrName>style.visibility</p:attrName>
                                        </p:attrNameLst>
                                      </p:cBhvr>
                                      <p:to>
                                        <p:strVal val="visible"/>
                                      </p:to>
                                    </p:set>
                                    <p:animEffect transition="in" filter="wipe(up)">
                                      <p:cBhvr>
                                        <p:cTn id="21" dur="500"/>
                                        <p:tgtEl>
                                          <p:spTgt spid="17716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7166"/>
                                        </p:tgtEl>
                                        <p:attrNameLst>
                                          <p:attrName>style.visibility</p:attrName>
                                        </p:attrNameLst>
                                      </p:cBhvr>
                                      <p:to>
                                        <p:strVal val="visible"/>
                                      </p:to>
                                    </p:set>
                                    <p:animEffect transition="in" filter="dissolve">
                                      <p:cBhvr>
                                        <p:cTn id="26" dur="500"/>
                                        <p:tgtEl>
                                          <p:spTgt spid="177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8" grpId="0" build="p" autoUpdateAnimBg="0"/>
      <p:bldP spid="177160" grpId="0" animBg="1"/>
      <p:bldP spid="177164" grpId="0" animBg="1"/>
      <p:bldP spid="177165" grpId="0" animBg="1"/>
      <p:bldP spid="17716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685800" y="609600"/>
            <a:ext cx="7772400" cy="609600"/>
          </a:xfrm>
        </p:spPr>
        <p:txBody>
          <a:bodyPr/>
          <a:lstStyle/>
          <a:p>
            <a:pPr eaLnBrk="1" hangingPunct="1">
              <a:lnSpc>
                <a:spcPct val="90000"/>
              </a:lnSpc>
            </a:pPr>
            <a:r>
              <a:rPr lang="en-US" sz="3200" b="1" smtClean="0"/>
              <a:t>Signs, Signals and Road Markings</a:t>
            </a:r>
          </a:p>
        </p:txBody>
      </p:sp>
      <p:sp>
        <p:nvSpPr>
          <p:cNvPr id="84995" name="Rectangle 4"/>
          <p:cNvSpPr>
            <a:spLocks noGrp="1" noChangeArrowheads="1"/>
          </p:cNvSpPr>
          <p:nvPr>
            <p:ph type="body" sz="half" idx="1"/>
          </p:nvPr>
        </p:nvSpPr>
        <p:spPr>
          <a:xfrm>
            <a:off x="381000" y="1600200"/>
            <a:ext cx="8763000" cy="533400"/>
          </a:xfrm>
        </p:spPr>
        <p:txBody>
          <a:bodyPr/>
          <a:lstStyle/>
          <a:p>
            <a:pPr eaLnBrk="1" hangingPunct="1">
              <a:lnSpc>
                <a:spcPct val="90000"/>
              </a:lnSpc>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solid </a:t>
            </a:r>
          </a:p>
          <a:p>
            <a:pPr eaLnBrk="1" hangingPunct="1">
              <a:lnSpc>
                <a:spcPct val="90000"/>
              </a:lnSpc>
              <a:buFontTx/>
              <a:buNone/>
            </a:pPr>
            <a:r>
              <a:rPr lang="en-US" sz="2000" smtClean="0">
                <a:solidFill>
                  <a:srgbClr val="FF3300"/>
                </a:solidFill>
              </a:rPr>
              <a:t>                                    </a:t>
            </a:r>
          </a:p>
        </p:txBody>
      </p:sp>
      <p:sp>
        <p:nvSpPr>
          <p:cNvPr id="179205" name="Rectangle 5"/>
          <p:cNvSpPr>
            <a:spLocks noChangeArrowheads="1"/>
          </p:cNvSpPr>
          <p:nvPr/>
        </p:nvSpPr>
        <p:spPr bwMode="auto">
          <a:xfrm>
            <a:off x="0" y="2590800"/>
            <a:ext cx="3733800" cy="21336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dirty="0" smtClean="0">
                <a:solidFill>
                  <a:srgbClr val="000000"/>
                </a:solidFill>
                <a:cs typeface="Arial" charset="0"/>
              </a:rPr>
              <a:t>     If the lane you are driving in has smaller broken white lines, then the lane you are in is for exiting the roadway, merging into other lanes, or is ending.</a:t>
            </a:r>
          </a:p>
        </p:txBody>
      </p:sp>
      <p:pic>
        <p:nvPicPr>
          <p:cNvPr id="84997" name="Picture 11" descr="MVC-005S"/>
          <p:cNvPicPr>
            <a:picLocks noGrp="1" noChangeAspect="1" noChangeArrowheads="1"/>
          </p:cNvPicPr>
          <p:nvPr>
            <p:ph sz="half" idx="2"/>
          </p:nvPr>
        </p:nvPicPr>
        <p:blipFill>
          <a:blip r:embed="rId2" cstate="print">
            <a:lum bright="12000" contrast="12000"/>
          </a:blip>
          <a:srcRect/>
          <a:stretch>
            <a:fillRect/>
          </a:stretch>
        </p:blipFill>
        <p:spPr>
          <a:xfrm>
            <a:off x="4038600" y="2514600"/>
            <a:ext cx="4648200" cy="3486150"/>
          </a:xfrm>
          <a:noFill/>
          <a:ln w="38100">
            <a:solidFill>
              <a:srgbClr val="000000"/>
            </a:solidFill>
          </a:ln>
        </p:spPr>
      </p:pic>
      <p:sp>
        <p:nvSpPr>
          <p:cNvPr id="179208" name="Rectangle 8"/>
          <p:cNvSpPr>
            <a:spLocks noChangeArrowheads="1"/>
          </p:cNvSpPr>
          <p:nvPr/>
        </p:nvSpPr>
        <p:spPr bwMode="auto">
          <a:xfrm>
            <a:off x="4038600" y="2514600"/>
            <a:ext cx="4648200" cy="609600"/>
          </a:xfrm>
          <a:prstGeom prst="rect">
            <a:avLst/>
          </a:prstGeom>
          <a:solidFill>
            <a:schemeClr val="tx1"/>
          </a:solidFill>
          <a:ln w="9525">
            <a:noFill/>
            <a:miter lim="800000"/>
            <a:headEnd/>
            <a:tailEnd/>
          </a:ln>
          <a:effectLst/>
        </p:spPr>
        <p:txBody>
          <a:bodyPr/>
          <a:lstStyle/>
          <a:p>
            <a:pPr marL="342900" indent="-342900" algn="ctr">
              <a:lnSpc>
                <a:spcPct val="90000"/>
              </a:lnSpc>
              <a:spcBef>
                <a:spcPct val="20000"/>
              </a:spcBef>
            </a:pPr>
            <a:r>
              <a:rPr lang="en-US" sz="1400" b="1" smtClean="0">
                <a:solidFill>
                  <a:srgbClr val="FFFFFF"/>
                </a:solidFill>
                <a:cs typeface="Arial" charset="0"/>
              </a:rPr>
              <a:t>   </a:t>
            </a:r>
            <a:r>
              <a:rPr lang="en-US" sz="1400" b="1" smtClean="0">
                <a:solidFill>
                  <a:srgbClr val="00FFFF"/>
                </a:solidFill>
                <a:cs typeface="Arial" charset="0"/>
              </a:rPr>
              <a:t>What else should you be concerned                       about as you approach this exit?</a:t>
            </a:r>
            <a:endParaRPr lang="en-US" sz="1400" b="1" smtClean="0">
              <a:solidFill>
                <a:srgbClr val="CCCCFF"/>
              </a:solidFill>
              <a:cs typeface="Arial" charset="0"/>
            </a:endParaRPr>
          </a:p>
        </p:txBody>
      </p:sp>
      <p:sp>
        <p:nvSpPr>
          <p:cNvPr id="179213" name="Rectangle 13"/>
          <p:cNvSpPr>
            <a:spLocks noChangeArrowheads="1"/>
          </p:cNvSpPr>
          <p:nvPr/>
        </p:nvSpPr>
        <p:spPr bwMode="auto">
          <a:xfrm>
            <a:off x="0" y="4953000"/>
            <a:ext cx="3962400" cy="1905000"/>
          </a:xfrm>
          <a:prstGeom prst="rect">
            <a:avLst/>
          </a:prstGeom>
          <a:noFill/>
          <a:ln w="9525">
            <a:noFill/>
            <a:miter lim="800000"/>
            <a:headEnd/>
            <a:tailEnd/>
          </a:ln>
          <a:effectLst/>
        </p:spPr>
        <p:txBody>
          <a:bodyPr/>
          <a:lstStyle/>
          <a:p>
            <a:pPr marL="342900" indent="-342900">
              <a:lnSpc>
                <a:spcPct val="90000"/>
              </a:lnSpc>
              <a:spcBef>
                <a:spcPct val="20000"/>
              </a:spcBef>
            </a:pPr>
            <a:r>
              <a:rPr lang="en-US" sz="2000" b="1" smtClean="0">
                <a:solidFill>
                  <a:srgbClr val="000000"/>
                </a:solidFill>
                <a:cs typeface="Arial" charset="0"/>
              </a:rPr>
              <a:t>     The broken line will soon become a single solid white line or double white line which cannot be crossed.</a:t>
            </a:r>
          </a:p>
        </p:txBody>
      </p:sp>
      <p:sp>
        <p:nvSpPr>
          <p:cNvPr id="179207" name="Line 7"/>
          <p:cNvSpPr>
            <a:spLocks noChangeShapeType="1"/>
          </p:cNvSpPr>
          <p:nvPr/>
        </p:nvSpPr>
        <p:spPr bwMode="auto">
          <a:xfrm>
            <a:off x="3124200" y="3962400"/>
            <a:ext cx="2667000" cy="1371600"/>
          </a:xfrm>
          <a:prstGeom prst="line">
            <a:avLst/>
          </a:prstGeom>
          <a:noFill/>
          <a:ln w="38100">
            <a:solidFill>
              <a:srgbClr val="E49800"/>
            </a:solidFill>
            <a:round/>
            <a:headEnd/>
            <a:tailEnd type="triangle" w="med" len="med"/>
          </a:ln>
          <a:effectLst>
            <a:outerShdw dist="35921" dir="2700000" algn="ctr" rotWithShape="0">
              <a:schemeClr val="tx1"/>
            </a:outerShdw>
          </a:effectLst>
        </p:spPr>
        <p:txBody>
          <a:bodyPr/>
          <a:lstStyle/>
          <a:p>
            <a:endParaRPr lang="en-US" smtClean="0">
              <a:solidFill>
                <a:srgbClr val="000000"/>
              </a:solidFill>
              <a:cs typeface="Arial" charset="0"/>
            </a:endParaRPr>
          </a:p>
        </p:txBody>
      </p:sp>
      <p:sp>
        <p:nvSpPr>
          <p:cNvPr id="179209" name="Line 9"/>
          <p:cNvSpPr>
            <a:spLocks noChangeShapeType="1"/>
          </p:cNvSpPr>
          <p:nvPr/>
        </p:nvSpPr>
        <p:spPr bwMode="auto">
          <a:xfrm flipV="1">
            <a:off x="3886200" y="4953000"/>
            <a:ext cx="1905000" cy="457200"/>
          </a:xfrm>
          <a:prstGeom prst="line">
            <a:avLst/>
          </a:prstGeom>
          <a:noFill/>
          <a:ln w="28575">
            <a:solidFill>
              <a:srgbClr val="E49800"/>
            </a:solidFill>
            <a:round/>
            <a:headEnd/>
            <a:tailEnd type="triangle" w="med" len="med"/>
          </a:ln>
          <a:effectLst>
            <a:outerShdw dist="17961" dir="2700000" algn="ctr" rotWithShape="0">
              <a:schemeClr val="tx1"/>
            </a:outerShdw>
          </a:effectLst>
        </p:spPr>
        <p:txBody>
          <a:bodyPr/>
          <a:lstStyle/>
          <a:p>
            <a:endParaRPr lang="en-US" smtClean="0">
              <a:solidFill>
                <a:srgbClr val="000000"/>
              </a:solidFill>
              <a:cs typeface="Arial" charset="0"/>
            </a:endParaRPr>
          </a:p>
        </p:txBody>
      </p:sp>
      <p:sp>
        <p:nvSpPr>
          <p:cNvPr id="179210" name="WordArt 10"/>
          <p:cNvSpPr>
            <a:spLocks noChangeArrowheads="1" noChangeShapeType="1" noTextEdit="1"/>
          </p:cNvSpPr>
          <p:nvPr/>
        </p:nvSpPr>
        <p:spPr bwMode="auto">
          <a:xfrm>
            <a:off x="4648200" y="5715000"/>
            <a:ext cx="2971800" cy="1524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E49800"/>
                </a:solidFill>
                <a:latin typeface="Arial Black"/>
                <a:cs typeface="Arial" charset="0"/>
              </a:rPr>
              <a:t>Slowing down enough for the ramp. </a:t>
            </a:r>
          </a:p>
        </p:txBody>
      </p:sp>
      <p:sp>
        <p:nvSpPr>
          <p:cNvPr id="179214" name="Oval 14"/>
          <p:cNvSpPr>
            <a:spLocks noChangeArrowheads="1"/>
          </p:cNvSpPr>
          <p:nvPr/>
        </p:nvSpPr>
        <p:spPr bwMode="auto">
          <a:xfrm>
            <a:off x="7010400" y="4572000"/>
            <a:ext cx="381000" cy="304800"/>
          </a:xfrm>
          <a:prstGeom prst="ellipse">
            <a:avLst/>
          </a:prstGeom>
          <a:noFill/>
          <a:ln w="19050">
            <a:solidFill>
              <a:srgbClr val="E49800"/>
            </a:solidFill>
            <a:round/>
            <a:headEnd/>
            <a:tailEnd/>
          </a:ln>
          <a:effectLst/>
        </p:spPr>
        <p:txBody>
          <a:bodyPr wrap="none" anchor="ct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79205">
                                            <p:txEl>
                                              <p:pRg st="0" end="0"/>
                                            </p:txEl>
                                          </p:spTgt>
                                        </p:tgtEl>
                                        <p:attrNameLst>
                                          <p:attrName>style.visibility</p:attrName>
                                        </p:attrNameLst>
                                      </p:cBhvr>
                                      <p:to>
                                        <p:strVal val="visible"/>
                                      </p:to>
                                    </p:set>
                                    <p:animEffect transition="in" filter="strips(downRight)">
                                      <p:cBhvr>
                                        <p:cTn id="7" dur="500"/>
                                        <p:tgtEl>
                                          <p:spTgt spid="179205">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5000"/>
                                  </p:stCondLst>
                                  <p:childTnLst>
                                    <p:set>
                                      <p:cBhvr>
                                        <p:cTn id="10" dur="1" fill="hold">
                                          <p:stCondLst>
                                            <p:cond delay="0"/>
                                          </p:stCondLst>
                                        </p:cTn>
                                        <p:tgtEl>
                                          <p:spTgt spid="179207"/>
                                        </p:tgtEl>
                                        <p:attrNameLst>
                                          <p:attrName>style.visibility</p:attrName>
                                        </p:attrNameLst>
                                      </p:cBhvr>
                                      <p:to>
                                        <p:strVal val="visible"/>
                                      </p:to>
                                    </p:set>
                                    <p:animEffect transition="in" filter="wipe(up)">
                                      <p:cBhvr>
                                        <p:cTn id="11" dur="500"/>
                                        <p:tgtEl>
                                          <p:spTgt spid="179207"/>
                                        </p:tgtEl>
                                      </p:cBhvr>
                                    </p:animEffect>
                                  </p:childTnLst>
                                  <p:subTnLst>
                                    <p:set>
                                      <p:cBhvr override="childStyle">
                                        <p:cTn dur="1" fill="hold" display="0" masterRel="nextClick" afterEffect="1"/>
                                        <p:tgtEl>
                                          <p:spTgt spid="179207"/>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18" presetClass="entr" presetSubtype="6" fill="hold" grpId="0" nodeType="clickEffect">
                                  <p:stCondLst>
                                    <p:cond delay="0"/>
                                  </p:stCondLst>
                                  <p:childTnLst>
                                    <p:set>
                                      <p:cBhvr>
                                        <p:cTn id="15" dur="1" fill="hold">
                                          <p:stCondLst>
                                            <p:cond delay="0"/>
                                          </p:stCondLst>
                                        </p:cTn>
                                        <p:tgtEl>
                                          <p:spTgt spid="179213">
                                            <p:txEl>
                                              <p:pRg st="0" end="0"/>
                                            </p:txEl>
                                          </p:spTgt>
                                        </p:tgtEl>
                                        <p:attrNameLst>
                                          <p:attrName>style.visibility</p:attrName>
                                        </p:attrNameLst>
                                      </p:cBhvr>
                                      <p:to>
                                        <p:strVal val="visible"/>
                                      </p:to>
                                    </p:set>
                                    <p:animEffect transition="in" filter="strips(downRight)">
                                      <p:cBhvr>
                                        <p:cTn id="16" dur="500"/>
                                        <p:tgtEl>
                                          <p:spTgt spid="179213">
                                            <p:txEl>
                                              <p:pRg st="0" end="0"/>
                                            </p:txEl>
                                          </p:spTgt>
                                        </p:tgtEl>
                                      </p:cBhvr>
                                    </p:animEffect>
                                  </p:childTnLst>
                                </p:cTn>
                              </p:par>
                            </p:childTnLst>
                          </p:cTn>
                        </p:par>
                        <p:par>
                          <p:cTn id="17" fill="hold" nodeType="afterGroup">
                            <p:stCondLst>
                              <p:cond delay="500"/>
                            </p:stCondLst>
                            <p:childTnLst>
                              <p:par>
                                <p:cTn id="18" presetID="22" presetClass="entr" presetSubtype="8" fill="hold" grpId="0" nodeType="afterEffect">
                                  <p:stCondLst>
                                    <p:cond delay="2000"/>
                                  </p:stCondLst>
                                  <p:childTnLst>
                                    <p:set>
                                      <p:cBhvr>
                                        <p:cTn id="19" dur="1" fill="hold">
                                          <p:stCondLst>
                                            <p:cond delay="0"/>
                                          </p:stCondLst>
                                        </p:cTn>
                                        <p:tgtEl>
                                          <p:spTgt spid="179209"/>
                                        </p:tgtEl>
                                        <p:attrNameLst>
                                          <p:attrName>style.visibility</p:attrName>
                                        </p:attrNameLst>
                                      </p:cBhvr>
                                      <p:to>
                                        <p:strVal val="visible"/>
                                      </p:to>
                                    </p:set>
                                    <p:animEffect transition="in" filter="wipe(left)">
                                      <p:cBhvr>
                                        <p:cTn id="20" dur="500"/>
                                        <p:tgtEl>
                                          <p:spTgt spid="17920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79208"/>
                                        </p:tgtEl>
                                        <p:attrNameLst>
                                          <p:attrName>style.visibility</p:attrName>
                                        </p:attrNameLst>
                                      </p:cBhvr>
                                      <p:to>
                                        <p:strVal val="visible"/>
                                      </p:to>
                                    </p:set>
                                    <p:anim calcmode="lin" valueType="num">
                                      <p:cBhvr>
                                        <p:cTn id="25" dur="500" fill="hold"/>
                                        <p:tgtEl>
                                          <p:spTgt spid="179208"/>
                                        </p:tgtEl>
                                        <p:attrNameLst>
                                          <p:attrName>ppt_w</p:attrName>
                                        </p:attrNameLst>
                                      </p:cBhvr>
                                      <p:tavLst>
                                        <p:tav tm="0">
                                          <p:val>
                                            <p:strVal val="2/3*#ppt_w"/>
                                          </p:val>
                                        </p:tav>
                                        <p:tav tm="100000">
                                          <p:val>
                                            <p:strVal val="#ppt_w"/>
                                          </p:val>
                                        </p:tav>
                                      </p:tavLst>
                                    </p:anim>
                                    <p:anim calcmode="lin" valueType="num">
                                      <p:cBhvr>
                                        <p:cTn id="26" dur="500" fill="hold"/>
                                        <p:tgtEl>
                                          <p:spTgt spid="179208"/>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9210"/>
                                        </p:tgtEl>
                                        <p:attrNameLst>
                                          <p:attrName>style.visibility</p:attrName>
                                        </p:attrNameLst>
                                      </p:cBhvr>
                                      <p:to>
                                        <p:strVal val="visible"/>
                                      </p:to>
                                    </p:set>
                                    <p:animEffect transition="in" filter="dissolve">
                                      <p:cBhvr>
                                        <p:cTn id="31" dur="500"/>
                                        <p:tgtEl>
                                          <p:spTgt spid="179210"/>
                                        </p:tgtEl>
                                      </p:cBhvr>
                                    </p:animEffect>
                                  </p:childTnLst>
                                </p:cTn>
                              </p:par>
                            </p:childTnLst>
                          </p:cTn>
                        </p:par>
                        <p:par>
                          <p:cTn id="32" fill="hold" nodeType="afterGroup">
                            <p:stCondLst>
                              <p:cond delay="500"/>
                            </p:stCondLst>
                            <p:childTnLst>
                              <p:par>
                                <p:cTn id="33" presetID="9" presetClass="entr" presetSubtype="0" fill="hold" grpId="0" nodeType="afterEffect">
                                  <p:stCondLst>
                                    <p:cond delay="2000"/>
                                  </p:stCondLst>
                                  <p:childTnLst>
                                    <p:set>
                                      <p:cBhvr>
                                        <p:cTn id="34" dur="1" fill="hold">
                                          <p:stCondLst>
                                            <p:cond delay="0"/>
                                          </p:stCondLst>
                                        </p:cTn>
                                        <p:tgtEl>
                                          <p:spTgt spid="179214"/>
                                        </p:tgtEl>
                                        <p:attrNameLst>
                                          <p:attrName>style.visibility</p:attrName>
                                        </p:attrNameLst>
                                      </p:cBhvr>
                                      <p:to>
                                        <p:strVal val="visible"/>
                                      </p:to>
                                    </p:set>
                                    <p:animEffect transition="in" filter="dissolve">
                                      <p:cBhvr>
                                        <p:cTn id="35" dur="500"/>
                                        <p:tgtEl>
                                          <p:spTgt spid="179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5" grpId="0" build="p" autoUpdateAnimBg="0"/>
      <p:bldP spid="179208" grpId="0" animBg="1"/>
      <p:bldP spid="179213" grpId="0" build="p" autoUpdateAnimBg="0"/>
      <p:bldP spid="179207" grpId="0" animBg="1"/>
      <p:bldP spid="179209" grpId="0" animBg="1"/>
      <p:bldP spid="179210" grpId="0" animBg="1"/>
      <p:bldP spid="1792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Rectangle 3"/>
          <p:cNvSpPr>
            <a:spLocks noGrp="1" noChangeArrowheads="1"/>
          </p:cNvSpPr>
          <p:nvPr>
            <p:ph type="body" idx="1"/>
          </p:nvPr>
        </p:nvSpPr>
        <p:spPr>
          <a:xfrm>
            <a:off x="838200" y="2438400"/>
            <a:ext cx="7162800" cy="1676400"/>
          </a:xfrm>
          <a:gradFill rotWithShape="1">
            <a:gsLst>
              <a:gs pos="0">
                <a:srgbClr val="00CCFF"/>
              </a:gs>
              <a:gs pos="50000">
                <a:schemeClr val="bg1"/>
              </a:gs>
              <a:gs pos="100000">
                <a:srgbClr val="00CCFF"/>
              </a:gs>
            </a:gsLst>
            <a:lin ang="5400000" scaled="1"/>
          </a:gradFill>
        </p:spPr>
        <p:txBody>
          <a:bodyPr/>
          <a:lstStyle/>
          <a:p>
            <a:pPr algn="ctr" eaLnBrk="1" hangingPunct="1">
              <a:buFontTx/>
              <a:buNone/>
              <a:defRPr/>
            </a:pPr>
            <a:r>
              <a:rPr lang="en-US" sz="2400" b="1" dirty="0"/>
              <a:t>  </a:t>
            </a:r>
            <a:endParaRPr lang="en-US" sz="2400" b="1" dirty="0" smtClean="0"/>
          </a:p>
          <a:p>
            <a:pPr algn="ctr" eaLnBrk="1" hangingPunct="1">
              <a:buFontTx/>
              <a:buNone/>
              <a:defRPr/>
            </a:pPr>
            <a:r>
              <a:rPr lang="en-US" sz="2400" b="1" dirty="0" smtClean="0"/>
              <a:t> </a:t>
            </a:r>
            <a:r>
              <a:rPr lang="en-US" sz="2400" b="1" dirty="0"/>
              <a:t>Let’s finish this section considering a                          few more examples of white line markings.</a:t>
            </a:r>
          </a:p>
        </p:txBody>
      </p:sp>
      <p:sp>
        <p:nvSpPr>
          <p:cNvPr id="86019" name="Rectangle 4"/>
          <p:cNvSpPr>
            <a:spLocks noGrp="1" noChangeArrowheads="1"/>
          </p:cNvSpPr>
          <p:nvPr>
            <p:ph type="title"/>
          </p:nvPr>
        </p:nvSpPr>
        <p:spPr>
          <a:xfrm>
            <a:off x="0" y="609600"/>
            <a:ext cx="9144000" cy="609600"/>
          </a:xfrm>
        </p:spPr>
        <p:txBody>
          <a:bodyPr/>
          <a:lstStyle/>
          <a:p>
            <a:pPr eaLnBrk="1" hangingPunct="1"/>
            <a:r>
              <a:rPr lang="en-US" sz="3200" b="1" smtClean="0"/>
              <a:t>Signs, Signals and Road Markings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1000"/>
                                  </p:stCondLst>
                                  <p:childTnLst>
                                    <p:set>
                                      <p:cBhvr>
                                        <p:cTn id="6" dur="1" fill="hold">
                                          <p:stCondLst>
                                            <p:cond delay="0"/>
                                          </p:stCondLst>
                                        </p:cTn>
                                        <p:tgtEl>
                                          <p:spTgt spid="183299">
                                            <p:bg/>
                                          </p:spTgt>
                                        </p:tgtEl>
                                        <p:attrNameLst>
                                          <p:attrName>style.visibility</p:attrName>
                                        </p:attrNameLst>
                                      </p:cBhvr>
                                      <p:to>
                                        <p:strVal val="visible"/>
                                      </p:to>
                                    </p:set>
                                    <p:anim calcmode="lin" valueType="num">
                                      <p:cBhvr>
                                        <p:cTn id="7" dur="500" fill="hold"/>
                                        <p:tgtEl>
                                          <p:spTgt spid="183299">
                                            <p:bg/>
                                          </p:spTgt>
                                        </p:tgtEl>
                                        <p:attrNameLst>
                                          <p:attrName>ppt_w</p:attrName>
                                        </p:attrNameLst>
                                      </p:cBhvr>
                                      <p:tavLst>
                                        <p:tav tm="0">
                                          <p:val>
                                            <p:strVal val="2/3*#ppt_w"/>
                                          </p:val>
                                        </p:tav>
                                        <p:tav tm="100000">
                                          <p:val>
                                            <p:strVal val="#ppt_w"/>
                                          </p:val>
                                        </p:tav>
                                      </p:tavLst>
                                    </p:anim>
                                    <p:anim calcmode="lin" valueType="num">
                                      <p:cBhvr>
                                        <p:cTn id="8" dur="500" fill="hold"/>
                                        <p:tgtEl>
                                          <p:spTgt spid="183299">
                                            <p:bg/>
                                          </p:spTgt>
                                        </p:tgtEl>
                                        <p:attrNameLst>
                                          <p:attrName>ppt_h</p:attrName>
                                        </p:attrNameLst>
                                      </p:cBhvr>
                                      <p:tavLst>
                                        <p:tav tm="0">
                                          <p:val>
                                            <p:strVal val="2/3*#ppt_h"/>
                                          </p:val>
                                        </p:tav>
                                        <p:tav tm="100000">
                                          <p:val>
                                            <p:strVal val="#ppt_h"/>
                                          </p:val>
                                        </p:tav>
                                      </p:tavLst>
                                    </p:anim>
                                  </p:childTnLst>
                                </p:cTn>
                              </p:par>
                              <p:par>
                                <p:cTn id="9" presetID="23" presetClass="entr" presetSubtype="272" fill="hold" grpId="0" nodeType="withEffect">
                                  <p:stCondLst>
                                    <p:cond delay="1000"/>
                                  </p:stCondLst>
                                  <p:childTnLst>
                                    <p:set>
                                      <p:cBhvr>
                                        <p:cTn id="10" dur="1" fill="hold">
                                          <p:stCondLst>
                                            <p:cond delay="0"/>
                                          </p:stCondLst>
                                        </p:cTn>
                                        <p:tgtEl>
                                          <p:spTgt spid="183299">
                                            <p:txEl>
                                              <p:pRg st="0" end="0"/>
                                            </p:txEl>
                                          </p:spTgt>
                                        </p:tgtEl>
                                        <p:attrNameLst>
                                          <p:attrName>style.visibility</p:attrName>
                                        </p:attrNameLst>
                                      </p:cBhvr>
                                      <p:to>
                                        <p:strVal val="visible"/>
                                      </p:to>
                                    </p:set>
                                    <p:anim calcmode="lin" valueType="num">
                                      <p:cBhvr>
                                        <p:cTn id="11" dur="500" fill="hold"/>
                                        <p:tgtEl>
                                          <p:spTgt spid="183299">
                                            <p:txEl>
                                              <p:pRg st="0" end="0"/>
                                            </p:txEl>
                                          </p:spTgt>
                                        </p:tgtEl>
                                        <p:attrNameLst>
                                          <p:attrName>ppt_w</p:attrName>
                                        </p:attrNameLst>
                                      </p:cBhvr>
                                      <p:tavLst>
                                        <p:tav tm="0">
                                          <p:val>
                                            <p:strVal val="2/3*#ppt_w"/>
                                          </p:val>
                                        </p:tav>
                                        <p:tav tm="100000">
                                          <p:val>
                                            <p:strVal val="#ppt_w"/>
                                          </p:val>
                                        </p:tav>
                                      </p:tavLst>
                                    </p:anim>
                                    <p:anim calcmode="lin" valueType="num">
                                      <p:cBhvr>
                                        <p:cTn id="12" dur="500" fill="hold"/>
                                        <p:tgtEl>
                                          <p:spTgt spid="183299">
                                            <p:txEl>
                                              <p:pRg st="0" end="0"/>
                                            </p:txEl>
                                          </p:spTgt>
                                        </p:tgtEl>
                                        <p:attrNameLst>
                                          <p:attrName>ppt_h</p:attrName>
                                        </p:attrNameLst>
                                      </p:cBhvr>
                                      <p:tavLst>
                                        <p:tav tm="0">
                                          <p:val>
                                            <p:strVal val="2/3*#ppt_h"/>
                                          </p:val>
                                        </p:tav>
                                        <p:tav tm="100000">
                                          <p:val>
                                            <p:strVal val="#ppt_h"/>
                                          </p:val>
                                        </p:tav>
                                      </p:tavLst>
                                    </p:anim>
                                  </p:childTnLst>
                                </p:cTn>
                              </p:par>
                              <p:par>
                                <p:cTn id="13" presetID="23" presetClass="entr" presetSubtype="272" fill="hold" grpId="0" nodeType="withEffect">
                                  <p:stCondLst>
                                    <p:cond delay="1000"/>
                                  </p:stCondLst>
                                  <p:childTnLst>
                                    <p:set>
                                      <p:cBhvr>
                                        <p:cTn id="14" dur="1" fill="hold">
                                          <p:stCondLst>
                                            <p:cond delay="0"/>
                                          </p:stCondLst>
                                        </p:cTn>
                                        <p:tgtEl>
                                          <p:spTgt spid="183299">
                                            <p:txEl>
                                              <p:pRg st="1" end="1"/>
                                            </p:txEl>
                                          </p:spTgt>
                                        </p:tgtEl>
                                        <p:attrNameLst>
                                          <p:attrName>style.visibility</p:attrName>
                                        </p:attrNameLst>
                                      </p:cBhvr>
                                      <p:to>
                                        <p:strVal val="visible"/>
                                      </p:to>
                                    </p:set>
                                    <p:anim calcmode="lin" valueType="num">
                                      <p:cBhvr>
                                        <p:cTn id="15" dur="500" fill="hold"/>
                                        <p:tgtEl>
                                          <p:spTgt spid="183299">
                                            <p:txEl>
                                              <p:pRg st="1" end="1"/>
                                            </p:txEl>
                                          </p:spTgt>
                                        </p:tgtEl>
                                        <p:attrNameLst>
                                          <p:attrName>ppt_w</p:attrName>
                                        </p:attrNameLst>
                                      </p:cBhvr>
                                      <p:tavLst>
                                        <p:tav tm="0">
                                          <p:val>
                                            <p:strVal val="2/3*#ppt_w"/>
                                          </p:val>
                                        </p:tav>
                                        <p:tav tm="100000">
                                          <p:val>
                                            <p:strVal val="#ppt_w"/>
                                          </p:val>
                                        </p:tav>
                                      </p:tavLst>
                                    </p:anim>
                                    <p:anim calcmode="lin" valueType="num">
                                      <p:cBhvr>
                                        <p:cTn id="16" dur="500" fill="hold"/>
                                        <p:tgtEl>
                                          <p:spTgt spid="183299">
                                            <p:txEl>
                                              <p:pRg st="1" end="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9" grpId="0" build="p"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title"/>
          </p:nvPr>
        </p:nvSpPr>
        <p:spPr>
          <a:xfrm>
            <a:off x="0" y="609600"/>
            <a:ext cx="9144000" cy="609600"/>
          </a:xfrm>
        </p:spPr>
        <p:txBody>
          <a:bodyPr/>
          <a:lstStyle/>
          <a:p>
            <a:pPr eaLnBrk="1" hangingPunct="1"/>
            <a:r>
              <a:rPr lang="en-US" sz="3200" b="1" smtClean="0"/>
              <a:t>Signs, Signals and Road Markings</a:t>
            </a:r>
          </a:p>
        </p:txBody>
      </p:sp>
      <p:sp>
        <p:nvSpPr>
          <p:cNvPr id="87043" name="AutoShape 5"/>
          <p:cNvSpPr>
            <a:spLocks noChangeArrowheads="1"/>
          </p:cNvSpPr>
          <p:nvPr/>
        </p:nvSpPr>
        <p:spPr bwMode="auto">
          <a:xfrm>
            <a:off x="533400" y="1752600"/>
            <a:ext cx="3276600" cy="3124200"/>
          </a:xfrm>
          <a:prstGeom prst="plus">
            <a:avLst>
              <a:gd name="adj" fmla="val 25000"/>
            </a:avLst>
          </a:prstGeom>
          <a:solidFill>
            <a:srgbClr val="777777"/>
          </a:solidFill>
          <a:ln w="38100">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7044" name="Line 6"/>
          <p:cNvSpPr>
            <a:spLocks noChangeShapeType="1"/>
          </p:cNvSpPr>
          <p:nvPr/>
        </p:nvSpPr>
        <p:spPr bwMode="auto">
          <a:xfrm>
            <a:off x="21336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45" name="Line 7"/>
          <p:cNvSpPr>
            <a:spLocks noChangeShapeType="1"/>
          </p:cNvSpPr>
          <p:nvPr/>
        </p:nvSpPr>
        <p:spPr bwMode="auto">
          <a:xfrm>
            <a:off x="22098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46" name="Line 8"/>
          <p:cNvSpPr>
            <a:spLocks noChangeShapeType="1"/>
          </p:cNvSpPr>
          <p:nvPr/>
        </p:nvSpPr>
        <p:spPr bwMode="auto">
          <a:xfrm>
            <a:off x="21336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47" name="Line 9"/>
          <p:cNvSpPr>
            <a:spLocks noChangeShapeType="1"/>
          </p:cNvSpPr>
          <p:nvPr/>
        </p:nvSpPr>
        <p:spPr bwMode="auto">
          <a:xfrm>
            <a:off x="22098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48" name="Line 12"/>
          <p:cNvSpPr>
            <a:spLocks noChangeShapeType="1"/>
          </p:cNvSpPr>
          <p:nvPr/>
        </p:nvSpPr>
        <p:spPr bwMode="auto">
          <a:xfrm rot="5400000">
            <a:off x="3543300" y="3009900"/>
            <a:ext cx="0" cy="5334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49" name="Line 13"/>
          <p:cNvSpPr>
            <a:spLocks noChangeShapeType="1"/>
          </p:cNvSpPr>
          <p:nvPr/>
        </p:nvSpPr>
        <p:spPr bwMode="auto">
          <a:xfrm rot="5400000">
            <a:off x="3543300" y="3086100"/>
            <a:ext cx="0" cy="5334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50" name="Line 14"/>
          <p:cNvSpPr>
            <a:spLocks noChangeShapeType="1"/>
          </p:cNvSpPr>
          <p:nvPr/>
        </p:nvSpPr>
        <p:spPr bwMode="auto">
          <a:xfrm rot="5400000">
            <a:off x="799306" y="3010694"/>
            <a:ext cx="1588" cy="5334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7051" name="Line 15"/>
          <p:cNvSpPr>
            <a:spLocks noChangeShapeType="1"/>
          </p:cNvSpPr>
          <p:nvPr/>
        </p:nvSpPr>
        <p:spPr bwMode="auto">
          <a:xfrm rot="5400000">
            <a:off x="799306" y="3086894"/>
            <a:ext cx="1588" cy="5334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184322" name="Rectangle 2"/>
          <p:cNvSpPr>
            <a:spLocks noGrp="1" noChangeArrowheads="1"/>
          </p:cNvSpPr>
          <p:nvPr>
            <p:ph type="body" idx="1"/>
          </p:nvPr>
        </p:nvSpPr>
        <p:spPr>
          <a:xfrm>
            <a:off x="2590800" y="3429000"/>
            <a:ext cx="1524000" cy="457200"/>
          </a:xfrm>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Lst>
        </p:spPr>
        <p:txBody>
          <a:bodyPr/>
          <a:lstStyle/>
          <a:p>
            <a:pPr algn="ctr" eaLnBrk="1" hangingPunct="1">
              <a:buFontTx/>
              <a:buNone/>
              <a:defRPr/>
            </a:pPr>
            <a:r>
              <a:rPr lang="en-US" sz="2400" b="1">
                <a:solidFill>
                  <a:schemeClr val="bg1"/>
                </a:solidFill>
              </a:rPr>
              <a:t>     -  -  </a:t>
            </a:r>
          </a:p>
        </p:txBody>
      </p:sp>
      <p:sp>
        <p:nvSpPr>
          <p:cNvPr id="184336" name="Rectangle 16"/>
          <p:cNvSpPr>
            <a:spLocks noChangeArrowheads="1"/>
          </p:cNvSpPr>
          <p:nvPr/>
        </p:nvSpPr>
        <p:spPr bwMode="auto">
          <a:xfrm>
            <a:off x="2667000" y="2743200"/>
            <a:ext cx="13716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37" name="Rectangle 17"/>
          <p:cNvSpPr>
            <a:spLocks noChangeArrowheads="1"/>
          </p:cNvSpPr>
          <p:nvPr/>
        </p:nvSpPr>
        <p:spPr bwMode="auto">
          <a:xfrm>
            <a:off x="0" y="2667000"/>
            <a:ext cx="12192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38" name="Rectangle 18"/>
          <p:cNvSpPr>
            <a:spLocks noChangeArrowheads="1"/>
          </p:cNvSpPr>
          <p:nvPr/>
        </p:nvSpPr>
        <p:spPr bwMode="auto">
          <a:xfrm>
            <a:off x="0" y="3429000"/>
            <a:ext cx="12192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39" name="Rectangle 19"/>
          <p:cNvSpPr>
            <a:spLocks noChangeArrowheads="1"/>
          </p:cNvSpPr>
          <p:nvPr/>
        </p:nvSpPr>
        <p:spPr bwMode="auto">
          <a:xfrm rot="5400000">
            <a:off x="19050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40" name="Rectangle 20"/>
          <p:cNvSpPr>
            <a:spLocks noChangeArrowheads="1"/>
          </p:cNvSpPr>
          <p:nvPr/>
        </p:nvSpPr>
        <p:spPr bwMode="auto">
          <a:xfrm rot="5400000">
            <a:off x="9906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41" name="Rectangle 21"/>
          <p:cNvSpPr>
            <a:spLocks noChangeArrowheads="1"/>
          </p:cNvSpPr>
          <p:nvPr/>
        </p:nvSpPr>
        <p:spPr bwMode="auto">
          <a:xfrm rot="5400000">
            <a:off x="19050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4342" name="Rectangle 22"/>
          <p:cNvSpPr>
            <a:spLocks noChangeArrowheads="1"/>
          </p:cNvSpPr>
          <p:nvPr/>
        </p:nvSpPr>
        <p:spPr bwMode="auto">
          <a:xfrm rot="5400000">
            <a:off x="9906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87060" name="Freeform 27"/>
          <p:cNvSpPr>
            <a:spLocks/>
          </p:cNvSpPr>
          <p:nvPr/>
        </p:nvSpPr>
        <p:spPr bwMode="auto">
          <a:xfrm>
            <a:off x="2998788" y="3157538"/>
            <a:ext cx="257175" cy="288925"/>
          </a:xfrm>
          <a:custGeom>
            <a:avLst/>
            <a:gdLst>
              <a:gd name="T0" fmla="*/ 187325 w 162"/>
              <a:gd name="T1" fmla="*/ 28575 h 182"/>
              <a:gd name="T2" fmla="*/ 144463 w 162"/>
              <a:gd name="T3" fmla="*/ 0 h 182"/>
              <a:gd name="T4" fmla="*/ 58738 w 162"/>
              <a:gd name="T5" fmla="*/ 28575 h 182"/>
              <a:gd name="T6" fmla="*/ 44450 w 162"/>
              <a:gd name="T7" fmla="*/ 271463 h 182"/>
              <a:gd name="T8" fmla="*/ 101600 w 162"/>
              <a:gd name="T9" fmla="*/ 285750 h 182"/>
              <a:gd name="T10" fmla="*/ 187325 w 162"/>
              <a:gd name="T11" fmla="*/ 28575 h 1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 h="182">
                <a:moveTo>
                  <a:pt x="118" y="18"/>
                </a:moveTo>
                <a:cubicBezTo>
                  <a:pt x="109" y="12"/>
                  <a:pt x="102" y="0"/>
                  <a:pt x="91" y="0"/>
                </a:cubicBezTo>
                <a:cubicBezTo>
                  <a:pt x="72" y="0"/>
                  <a:pt x="37" y="18"/>
                  <a:pt x="37" y="18"/>
                </a:cubicBezTo>
                <a:cubicBezTo>
                  <a:pt x="18" y="74"/>
                  <a:pt x="0" y="104"/>
                  <a:pt x="28" y="171"/>
                </a:cubicBezTo>
                <a:cubicBezTo>
                  <a:pt x="33" y="182"/>
                  <a:pt x="52" y="177"/>
                  <a:pt x="64" y="180"/>
                </a:cubicBezTo>
                <a:cubicBezTo>
                  <a:pt x="162" y="160"/>
                  <a:pt x="126" y="129"/>
                  <a:pt x="118" y="18"/>
                </a:cubicBezTo>
                <a:close/>
              </a:path>
            </a:pathLst>
          </a:custGeom>
          <a:solidFill>
            <a:srgbClr val="777777"/>
          </a:solidFill>
          <a:ln w="9525">
            <a:noFill/>
            <a:round/>
            <a:headEnd/>
            <a:tailEnd/>
          </a:ln>
          <a:effectLst/>
        </p:spPr>
        <p:txBody>
          <a:bodyPr/>
          <a:lstStyle/>
          <a:p>
            <a:endParaRPr lang="en-US" smtClean="0">
              <a:solidFill>
                <a:srgbClr val="000000"/>
              </a:solidFill>
              <a:cs typeface="Arial" charset="0"/>
            </a:endParaRPr>
          </a:p>
        </p:txBody>
      </p:sp>
      <p:sp>
        <p:nvSpPr>
          <p:cNvPr id="184348" name="Rectangle 28"/>
          <p:cNvSpPr>
            <a:spLocks noChangeArrowheads="1"/>
          </p:cNvSpPr>
          <p:nvPr/>
        </p:nvSpPr>
        <p:spPr bwMode="auto">
          <a:xfrm rot="5400000">
            <a:off x="2019300" y="2781300"/>
            <a:ext cx="22098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dirty="0">
                <a:solidFill>
                  <a:srgbClr val="FFFFFF"/>
                </a:solidFill>
                <a:cs typeface="Arial" charset="0"/>
              </a:rPr>
              <a:t>_______</a:t>
            </a:r>
          </a:p>
        </p:txBody>
      </p:sp>
      <p:sp>
        <p:nvSpPr>
          <p:cNvPr id="184349" name="Rectangle 29"/>
          <p:cNvSpPr>
            <a:spLocks noChangeArrowheads="1"/>
          </p:cNvSpPr>
          <p:nvPr/>
        </p:nvSpPr>
        <p:spPr bwMode="auto">
          <a:xfrm rot="5400000">
            <a:off x="38100" y="2781300"/>
            <a:ext cx="22098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_______</a:t>
            </a:r>
          </a:p>
        </p:txBody>
      </p:sp>
      <p:sp>
        <p:nvSpPr>
          <p:cNvPr id="87063" name="Freeform 30"/>
          <p:cNvSpPr>
            <a:spLocks/>
          </p:cNvSpPr>
          <p:nvPr/>
        </p:nvSpPr>
        <p:spPr bwMode="auto">
          <a:xfrm>
            <a:off x="1154113" y="3200400"/>
            <a:ext cx="234950" cy="268288"/>
          </a:xfrm>
          <a:custGeom>
            <a:avLst/>
            <a:gdLst>
              <a:gd name="T0" fmla="*/ 103188 w 148"/>
              <a:gd name="T1" fmla="*/ 0 h 169"/>
              <a:gd name="T2" fmla="*/ 60325 w 148"/>
              <a:gd name="T3" fmla="*/ 257175 h 169"/>
              <a:gd name="T4" fmla="*/ 203200 w 148"/>
              <a:gd name="T5" fmla="*/ 171450 h 169"/>
              <a:gd name="T6" fmla="*/ 103188 w 148"/>
              <a:gd name="T7" fmla="*/ 0 h 1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8" h="169">
                <a:moveTo>
                  <a:pt x="65" y="0"/>
                </a:moveTo>
                <a:cubicBezTo>
                  <a:pt x="0" y="22"/>
                  <a:pt x="34" y="108"/>
                  <a:pt x="38" y="162"/>
                </a:cubicBezTo>
                <a:cubicBezTo>
                  <a:pt x="87" y="156"/>
                  <a:pt x="148" y="169"/>
                  <a:pt x="128" y="108"/>
                </a:cubicBezTo>
                <a:cubicBezTo>
                  <a:pt x="121" y="62"/>
                  <a:pt x="126" y="0"/>
                  <a:pt x="65" y="0"/>
                </a:cubicBezTo>
                <a:close/>
              </a:path>
            </a:pathLst>
          </a:custGeom>
          <a:solidFill>
            <a:srgbClr val="777777"/>
          </a:solidFill>
          <a:ln w="9525">
            <a:noFill/>
            <a:round/>
            <a:headEnd/>
            <a:tailEnd/>
          </a:ln>
          <a:effectLst/>
        </p:spPr>
        <p:txBody>
          <a:bodyPr/>
          <a:lstStyle/>
          <a:p>
            <a:endParaRPr lang="en-US" smtClean="0">
              <a:solidFill>
                <a:srgbClr val="000000"/>
              </a:solidFill>
              <a:cs typeface="Arial" charset="0"/>
            </a:endParaRPr>
          </a:p>
        </p:txBody>
      </p:sp>
      <p:sp>
        <p:nvSpPr>
          <p:cNvPr id="184351" name="Rectangle 31"/>
          <p:cNvSpPr>
            <a:spLocks noChangeArrowheads="1"/>
          </p:cNvSpPr>
          <p:nvPr/>
        </p:nvSpPr>
        <p:spPr bwMode="auto">
          <a:xfrm rot="5400000">
            <a:off x="190500" y="2781300"/>
            <a:ext cx="22098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_______</a:t>
            </a:r>
          </a:p>
        </p:txBody>
      </p:sp>
      <p:sp>
        <p:nvSpPr>
          <p:cNvPr id="184345" name="Rectangle 25"/>
          <p:cNvSpPr>
            <a:spLocks noChangeArrowheads="1"/>
          </p:cNvSpPr>
          <p:nvPr/>
        </p:nvSpPr>
        <p:spPr bwMode="auto">
          <a:xfrm rot="5400000">
            <a:off x="2324100" y="3009900"/>
            <a:ext cx="2362200" cy="6096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dirty="0">
                <a:solidFill>
                  <a:srgbClr val="FFFFFF"/>
                </a:solidFill>
                <a:cs typeface="Arial" charset="0"/>
              </a:rPr>
              <a:t>_______</a:t>
            </a:r>
          </a:p>
        </p:txBody>
      </p:sp>
      <p:sp>
        <p:nvSpPr>
          <p:cNvPr id="87066" name="Line 36"/>
          <p:cNvSpPr>
            <a:spLocks noChangeShapeType="1"/>
          </p:cNvSpPr>
          <p:nvPr/>
        </p:nvSpPr>
        <p:spPr bwMode="auto">
          <a:xfrm>
            <a:off x="3048000" y="4114800"/>
            <a:ext cx="762000" cy="0"/>
          </a:xfrm>
          <a:prstGeom prst="line">
            <a:avLst/>
          </a:prstGeom>
          <a:noFill/>
          <a:ln w="76200">
            <a:solidFill>
              <a:schemeClr val="tx1"/>
            </a:solidFill>
            <a:round/>
            <a:headEnd/>
            <a:tailEnd/>
          </a:ln>
          <a:effectLst/>
        </p:spPr>
        <p:txBody>
          <a:bodyPr/>
          <a:lstStyle/>
          <a:p>
            <a:endParaRPr lang="en-US" smtClean="0">
              <a:solidFill>
                <a:srgbClr val="000000"/>
              </a:solidFill>
              <a:cs typeface="Arial" charset="0"/>
            </a:endParaRPr>
          </a:p>
        </p:txBody>
      </p:sp>
      <p:sp>
        <p:nvSpPr>
          <p:cNvPr id="87067" name="Line 37"/>
          <p:cNvSpPr>
            <a:spLocks noChangeShapeType="1"/>
          </p:cNvSpPr>
          <p:nvPr/>
        </p:nvSpPr>
        <p:spPr bwMode="auto">
          <a:xfrm>
            <a:off x="3048000" y="2514600"/>
            <a:ext cx="762000" cy="0"/>
          </a:xfrm>
          <a:prstGeom prst="line">
            <a:avLst/>
          </a:prstGeom>
          <a:noFill/>
          <a:ln w="76200">
            <a:solidFill>
              <a:schemeClr val="tx1"/>
            </a:solidFill>
            <a:round/>
            <a:headEnd/>
            <a:tailEnd/>
          </a:ln>
          <a:effectLst/>
        </p:spPr>
        <p:txBody>
          <a:bodyPr/>
          <a:lstStyle/>
          <a:p>
            <a:endParaRPr lang="en-US" smtClean="0">
              <a:solidFill>
                <a:srgbClr val="000000"/>
              </a:solidFill>
              <a:cs typeface="Arial" charset="0"/>
            </a:endParaRPr>
          </a:p>
        </p:txBody>
      </p:sp>
      <p:sp>
        <p:nvSpPr>
          <p:cNvPr id="87068" name="Line 38"/>
          <p:cNvSpPr>
            <a:spLocks noChangeShapeType="1"/>
          </p:cNvSpPr>
          <p:nvPr/>
        </p:nvSpPr>
        <p:spPr bwMode="auto">
          <a:xfrm>
            <a:off x="533400" y="4114800"/>
            <a:ext cx="762000" cy="0"/>
          </a:xfrm>
          <a:prstGeom prst="line">
            <a:avLst/>
          </a:prstGeom>
          <a:noFill/>
          <a:ln w="76200">
            <a:solidFill>
              <a:schemeClr val="tx1"/>
            </a:solidFill>
            <a:round/>
            <a:headEnd/>
            <a:tailEnd/>
          </a:ln>
          <a:effectLst/>
        </p:spPr>
        <p:txBody>
          <a:bodyPr/>
          <a:lstStyle/>
          <a:p>
            <a:endParaRPr lang="en-US" smtClean="0">
              <a:solidFill>
                <a:srgbClr val="000000"/>
              </a:solidFill>
              <a:cs typeface="Arial" charset="0"/>
            </a:endParaRPr>
          </a:p>
        </p:txBody>
      </p:sp>
      <p:sp>
        <p:nvSpPr>
          <p:cNvPr id="87069" name="Line 39"/>
          <p:cNvSpPr>
            <a:spLocks noChangeShapeType="1"/>
          </p:cNvSpPr>
          <p:nvPr/>
        </p:nvSpPr>
        <p:spPr bwMode="auto">
          <a:xfrm>
            <a:off x="533400" y="2514600"/>
            <a:ext cx="762000" cy="0"/>
          </a:xfrm>
          <a:prstGeom prst="line">
            <a:avLst/>
          </a:prstGeom>
          <a:noFill/>
          <a:ln w="76200">
            <a:solidFill>
              <a:schemeClr val="tx1"/>
            </a:solidFill>
            <a:round/>
            <a:headEnd/>
            <a:tailEnd/>
          </a:ln>
          <a:effectLst/>
        </p:spPr>
        <p:txBody>
          <a:bodyPr/>
          <a:lstStyle/>
          <a:p>
            <a:endParaRPr lang="en-US" smtClean="0">
              <a:solidFill>
                <a:srgbClr val="000000"/>
              </a:solidFill>
              <a:cs typeface="Arial" charset="0"/>
            </a:endParaRPr>
          </a:p>
        </p:txBody>
      </p:sp>
      <p:sp>
        <p:nvSpPr>
          <p:cNvPr id="87070" name="Rectangle 41"/>
          <p:cNvSpPr>
            <a:spLocks noChangeArrowheads="1"/>
          </p:cNvSpPr>
          <p:nvPr/>
        </p:nvSpPr>
        <p:spPr bwMode="auto">
          <a:xfrm>
            <a:off x="2971800" y="1295400"/>
            <a:ext cx="58674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p>
          <a:p>
            <a:pPr marL="342900" indent="-342900">
              <a:spcBef>
                <a:spcPct val="20000"/>
              </a:spcBef>
            </a:pPr>
            <a:r>
              <a:rPr lang="en-US" sz="2000" b="1" smtClean="0">
                <a:solidFill>
                  <a:srgbClr val="CC0000"/>
                </a:solidFill>
                <a:cs typeface="Arial" charset="0"/>
              </a:rPr>
              <a:t>                                    </a:t>
            </a:r>
            <a:r>
              <a:rPr lang="en-US" sz="2000" b="1" i="1" smtClean="0">
                <a:solidFill>
                  <a:srgbClr val="CC0000"/>
                </a:solidFill>
                <a:cs typeface="Arial" charset="0"/>
              </a:rPr>
              <a:t>crosswalks</a:t>
            </a:r>
            <a:r>
              <a:rPr lang="en-US" sz="2000" b="1" smtClean="0">
                <a:solidFill>
                  <a:srgbClr val="CC0000"/>
                </a:solidFill>
                <a:cs typeface="Arial" charset="0"/>
              </a:rPr>
              <a:t>, limit lines </a:t>
            </a:r>
          </a:p>
          <a:p>
            <a:pPr marL="342900" indent="-342900">
              <a:spcBef>
                <a:spcPct val="20000"/>
              </a:spcBef>
            </a:pPr>
            <a:r>
              <a:rPr lang="en-US" sz="2000" smtClean="0">
                <a:solidFill>
                  <a:srgbClr val="FF3300"/>
                </a:solidFill>
                <a:cs typeface="Arial" charset="0"/>
              </a:rPr>
              <a:t>                                    </a:t>
            </a:r>
          </a:p>
        </p:txBody>
      </p:sp>
      <p:sp>
        <p:nvSpPr>
          <p:cNvPr id="184362" name="Rectangle 42"/>
          <p:cNvSpPr>
            <a:spLocks noChangeArrowheads="1"/>
          </p:cNvSpPr>
          <p:nvPr/>
        </p:nvSpPr>
        <p:spPr bwMode="auto">
          <a:xfrm>
            <a:off x="3733800" y="2514600"/>
            <a:ext cx="5410200" cy="11430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a:t>
            </a:r>
            <a:r>
              <a:rPr lang="en-US" sz="2000" b="1" smtClean="0">
                <a:solidFill>
                  <a:srgbClr val="000000"/>
                </a:solidFill>
                <a:cs typeface="Arial" charset="0"/>
              </a:rPr>
              <a:t>Crosswalks are delineated with sets of </a:t>
            </a:r>
            <a:r>
              <a:rPr lang="en-US" sz="2000" b="1" i="1" smtClean="0">
                <a:solidFill>
                  <a:srgbClr val="000000"/>
                </a:solidFill>
                <a:cs typeface="Arial" charset="0"/>
              </a:rPr>
              <a:t>broad white parallel lines</a:t>
            </a:r>
            <a:r>
              <a:rPr lang="en-US" sz="2000" b="1" smtClean="0">
                <a:solidFill>
                  <a:srgbClr val="000000"/>
                </a:solidFill>
                <a:cs typeface="Arial" charset="0"/>
              </a:rPr>
              <a:t> which cross the road. They may have the painted words on the pavement:                  </a:t>
            </a:r>
            <a:r>
              <a:rPr lang="en-US" sz="2000" b="1" smtClean="0">
                <a:solidFill>
                  <a:srgbClr val="3333CC"/>
                </a:solidFill>
                <a:cs typeface="Arial" charset="0"/>
              </a:rPr>
              <a:t>SLOW PED XING</a:t>
            </a:r>
            <a:endParaRPr lang="en-US" sz="2000" smtClean="0">
              <a:solidFill>
                <a:srgbClr val="3333CC"/>
              </a:solidFill>
              <a:cs typeface="Arial" charset="0"/>
            </a:endParaRPr>
          </a:p>
        </p:txBody>
      </p:sp>
      <p:sp>
        <p:nvSpPr>
          <p:cNvPr id="184363" name="Rectangle 43"/>
          <p:cNvSpPr>
            <a:spLocks noChangeArrowheads="1"/>
          </p:cNvSpPr>
          <p:nvPr/>
        </p:nvSpPr>
        <p:spPr bwMode="auto">
          <a:xfrm>
            <a:off x="457200" y="5105400"/>
            <a:ext cx="8305800" cy="15240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Some crosswalks are called </a:t>
            </a:r>
            <a:r>
              <a:rPr lang="en-US" sz="2000" b="1" i="1" smtClean="0">
                <a:solidFill>
                  <a:srgbClr val="000000"/>
                </a:solidFill>
                <a:cs typeface="Arial" charset="0"/>
              </a:rPr>
              <a:t>unmarked crosswalks</a:t>
            </a:r>
            <a:r>
              <a:rPr lang="en-US" sz="2000" b="1" smtClean="0">
                <a:solidFill>
                  <a:srgbClr val="3333CC"/>
                </a:solidFill>
                <a:cs typeface="Arial" charset="0"/>
              </a:rPr>
              <a:t>                   (no painted lines). Whether painted lines or not, you must stop behind the crosswalk when stopping at intersection.</a:t>
            </a:r>
            <a:endParaRPr lang="en-US" sz="2000" smtClean="0">
              <a:solidFill>
                <a:srgbClr val="FF3300"/>
              </a:solidFill>
              <a:cs typeface="Arial" charset="0"/>
            </a:endParaRPr>
          </a:p>
        </p:txBody>
      </p:sp>
      <p:sp>
        <p:nvSpPr>
          <p:cNvPr id="184364" name="Line 44"/>
          <p:cNvSpPr>
            <a:spLocks noChangeShapeType="1"/>
          </p:cNvSpPr>
          <p:nvPr/>
        </p:nvSpPr>
        <p:spPr bwMode="auto">
          <a:xfrm flipH="1">
            <a:off x="3352800" y="1981200"/>
            <a:ext cx="2286000" cy="7620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84365" name="Line 45"/>
          <p:cNvSpPr>
            <a:spLocks noChangeShapeType="1"/>
          </p:cNvSpPr>
          <p:nvPr/>
        </p:nvSpPr>
        <p:spPr bwMode="auto">
          <a:xfrm flipH="1" flipV="1">
            <a:off x="2895600" y="4191000"/>
            <a:ext cx="3276600" cy="9906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pic>
        <p:nvPicPr>
          <p:cNvPr id="87075" name="Picture 48"/>
          <p:cNvPicPr>
            <a:picLocks noChangeAspect="1" noChangeArrowheads="1"/>
          </p:cNvPicPr>
          <p:nvPr/>
        </p:nvPicPr>
        <p:blipFill>
          <a:blip r:embed="rId2" cstate="print"/>
          <a:srcRect/>
          <a:stretch>
            <a:fillRect/>
          </a:stretch>
        </p:blipFill>
        <p:spPr bwMode="auto">
          <a:xfrm>
            <a:off x="6934200" y="3962400"/>
            <a:ext cx="1219200" cy="1044575"/>
          </a:xfrm>
          <a:prstGeom prst="rect">
            <a:avLst/>
          </a:prstGeom>
          <a:noFill/>
          <a:ln w="9525">
            <a:noFill/>
            <a:miter lim="800000"/>
            <a:headEnd/>
            <a:tailEnd/>
          </a:ln>
          <a:effectLst/>
        </p:spPr>
      </p:pic>
      <p:sp>
        <p:nvSpPr>
          <p:cNvPr id="184369" name="Rectangle 49"/>
          <p:cNvSpPr>
            <a:spLocks noChangeArrowheads="1"/>
          </p:cNvSpPr>
          <p:nvPr/>
        </p:nvSpPr>
        <p:spPr bwMode="auto">
          <a:xfrm>
            <a:off x="2971800" y="1295400"/>
            <a:ext cx="58674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p>
          <a:p>
            <a:pPr marL="342900" indent="-342900">
              <a:spcBef>
                <a:spcPct val="20000"/>
              </a:spcBef>
            </a:pPr>
            <a:r>
              <a:rPr lang="en-US" sz="2000" b="1" smtClean="0">
                <a:solidFill>
                  <a:srgbClr val="CC0000"/>
                </a:solidFill>
                <a:cs typeface="Arial" charset="0"/>
              </a:rPr>
              <a:t>                                    </a:t>
            </a:r>
            <a:r>
              <a:rPr lang="en-US" sz="2000" b="1" i="1" smtClean="0">
                <a:solidFill>
                  <a:srgbClr val="000000"/>
                </a:solidFill>
                <a:cs typeface="Arial" charset="0"/>
              </a:rPr>
              <a:t>crosswalks</a:t>
            </a:r>
            <a:r>
              <a:rPr lang="en-US" sz="2000" b="1" smtClean="0">
                <a:solidFill>
                  <a:srgbClr val="000000"/>
                </a:solidFill>
                <a:cs typeface="Arial" charset="0"/>
              </a:rPr>
              <a:t>,</a:t>
            </a:r>
            <a:r>
              <a:rPr lang="en-US" sz="2000" b="1" smtClean="0">
                <a:solidFill>
                  <a:srgbClr val="CC0000"/>
                </a:solidFill>
                <a:cs typeface="Arial" charset="0"/>
              </a:rPr>
              <a:t> limit lines </a:t>
            </a:r>
          </a:p>
          <a:p>
            <a:pPr marL="342900" indent="-342900">
              <a:spcBef>
                <a:spcPct val="20000"/>
              </a:spcBef>
            </a:pPr>
            <a:r>
              <a:rPr lang="en-US" sz="2000" smtClean="0">
                <a:solidFill>
                  <a:srgbClr val="FF3300"/>
                </a:solidFill>
                <a:cs typeface="Arial" charset="0"/>
              </a:rPr>
              <a:t>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84369">
                                            <p:txEl>
                                              <p:pRg st="1" end="1"/>
                                            </p:txEl>
                                          </p:spTgt>
                                        </p:tgtEl>
                                        <p:attrNameLst>
                                          <p:attrName>style.visibility</p:attrName>
                                        </p:attrNameLst>
                                      </p:cBhvr>
                                      <p:to>
                                        <p:strVal val="visible"/>
                                      </p:to>
                                    </p:set>
                                    <p:animEffect transition="in" filter="wipe(left)">
                                      <p:cBhvr>
                                        <p:cTn id="7" dur="500"/>
                                        <p:tgtEl>
                                          <p:spTgt spid="184369">
                                            <p:txEl>
                                              <p:pRg st="1" end="1"/>
                                            </p:txEl>
                                          </p:spTgt>
                                        </p:tgtEl>
                                      </p:cBhvr>
                                    </p:animEffect>
                                  </p:childTnLst>
                                </p:cTn>
                              </p:par>
                            </p:childTnLst>
                          </p:cTn>
                        </p:par>
                        <p:par>
                          <p:cTn id="8" fill="hold" nodeType="afterGroup">
                            <p:stCondLst>
                              <p:cond delay="500"/>
                            </p:stCondLst>
                            <p:childTnLst>
                              <p:par>
                                <p:cTn id="9" presetID="22" presetClass="entr" presetSubtype="2" fill="hold" grpId="0" nodeType="afterEffect">
                                  <p:stCondLst>
                                    <p:cond delay="1000"/>
                                  </p:stCondLst>
                                  <p:childTnLst>
                                    <p:set>
                                      <p:cBhvr>
                                        <p:cTn id="10" dur="1" fill="hold">
                                          <p:stCondLst>
                                            <p:cond delay="0"/>
                                          </p:stCondLst>
                                        </p:cTn>
                                        <p:tgtEl>
                                          <p:spTgt spid="184364"/>
                                        </p:tgtEl>
                                        <p:attrNameLst>
                                          <p:attrName>style.visibility</p:attrName>
                                        </p:attrNameLst>
                                      </p:cBhvr>
                                      <p:to>
                                        <p:strVal val="visible"/>
                                      </p:to>
                                    </p:set>
                                    <p:animEffect transition="in" filter="wipe(right)">
                                      <p:cBhvr>
                                        <p:cTn id="11" dur="500"/>
                                        <p:tgtEl>
                                          <p:spTgt spid="1843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4362"/>
                                        </p:tgtEl>
                                        <p:attrNameLst>
                                          <p:attrName>style.visibility</p:attrName>
                                        </p:attrNameLst>
                                      </p:cBhvr>
                                      <p:to>
                                        <p:strVal val="visible"/>
                                      </p:to>
                                    </p:set>
                                    <p:animEffect transition="in" filter="wipe(up)">
                                      <p:cBhvr>
                                        <p:cTn id="16" dur="500"/>
                                        <p:tgtEl>
                                          <p:spTgt spid="18436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4363"/>
                                        </p:tgtEl>
                                        <p:attrNameLst>
                                          <p:attrName>style.visibility</p:attrName>
                                        </p:attrNameLst>
                                      </p:cBhvr>
                                      <p:to>
                                        <p:strVal val="visible"/>
                                      </p:to>
                                    </p:set>
                                    <p:animEffect transition="in" filter="wipe(up)">
                                      <p:cBhvr>
                                        <p:cTn id="21" dur="500"/>
                                        <p:tgtEl>
                                          <p:spTgt spid="184363"/>
                                        </p:tgtEl>
                                      </p:cBhvr>
                                    </p:animEffect>
                                  </p:childTnLst>
                                </p:cTn>
                              </p:par>
                            </p:childTnLst>
                          </p:cTn>
                        </p:par>
                        <p:par>
                          <p:cTn id="22" fill="hold" nodeType="afterGroup">
                            <p:stCondLst>
                              <p:cond delay="500"/>
                            </p:stCondLst>
                            <p:childTnLst>
                              <p:par>
                                <p:cTn id="23" presetID="22" presetClass="entr" presetSubtype="2" fill="hold" grpId="0" nodeType="afterEffect">
                                  <p:stCondLst>
                                    <p:cond delay="2000"/>
                                  </p:stCondLst>
                                  <p:childTnLst>
                                    <p:set>
                                      <p:cBhvr>
                                        <p:cTn id="24" dur="1" fill="hold">
                                          <p:stCondLst>
                                            <p:cond delay="0"/>
                                          </p:stCondLst>
                                        </p:cTn>
                                        <p:tgtEl>
                                          <p:spTgt spid="184365"/>
                                        </p:tgtEl>
                                        <p:attrNameLst>
                                          <p:attrName>style.visibility</p:attrName>
                                        </p:attrNameLst>
                                      </p:cBhvr>
                                      <p:to>
                                        <p:strVal val="visible"/>
                                      </p:to>
                                    </p:set>
                                    <p:animEffect transition="in" filter="wipe(right)">
                                      <p:cBhvr>
                                        <p:cTn id="25" dur="500"/>
                                        <p:tgtEl>
                                          <p:spTgt spid="184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2" grpId="0"/>
      <p:bldP spid="184363" grpId="0"/>
      <p:bldP spid="184364" grpId="0" animBg="1"/>
      <p:bldP spid="18436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609600"/>
            <a:ext cx="9144000" cy="609600"/>
          </a:xfrm>
        </p:spPr>
        <p:txBody>
          <a:bodyPr/>
          <a:lstStyle/>
          <a:p>
            <a:pPr eaLnBrk="1" hangingPunct="1"/>
            <a:r>
              <a:rPr lang="en-US" sz="3200" b="1" smtClean="0"/>
              <a:t>Signs, Signals and Road Markings</a:t>
            </a:r>
          </a:p>
        </p:txBody>
      </p:sp>
      <p:sp>
        <p:nvSpPr>
          <p:cNvPr id="88067" name="AutoShape 4"/>
          <p:cNvSpPr>
            <a:spLocks noChangeArrowheads="1"/>
          </p:cNvSpPr>
          <p:nvPr/>
        </p:nvSpPr>
        <p:spPr bwMode="auto">
          <a:xfrm>
            <a:off x="533400" y="1752600"/>
            <a:ext cx="3276600" cy="3124200"/>
          </a:xfrm>
          <a:prstGeom prst="plus">
            <a:avLst>
              <a:gd name="adj" fmla="val 25000"/>
            </a:avLst>
          </a:prstGeom>
          <a:solidFill>
            <a:srgbClr val="777777"/>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8068" name="Line 5"/>
          <p:cNvSpPr>
            <a:spLocks noChangeShapeType="1"/>
          </p:cNvSpPr>
          <p:nvPr/>
        </p:nvSpPr>
        <p:spPr bwMode="auto">
          <a:xfrm>
            <a:off x="21336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69" name="Line 6"/>
          <p:cNvSpPr>
            <a:spLocks noChangeShapeType="1"/>
          </p:cNvSpPr>
          <p:nvPr/>
        </p:nvSpPr>
        <p:spPr bwMode="auto">
          <a:xfrm>
            <a:off x="22098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0" name="Line 7"/>
          <p:cNvSpPr>
            <a:spLocks noChangeShapeType="1"/>
          </p:cNvSpPr>
          <p:nvPr/>
        </p:nvSpPr>
        <p:spPr bwMode="auto">
          <a:xfrm>
            <a:off x="21336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1" name="Line 8"/>
          <p:cNvSpPr>
            <a:spLocks noChangeShapeType="1"/>
          </p:cNvSpPr>
          <p:nvPr/>
        </p:nvSpPr>
        <p:spPr bwMode="auto">
          <a:xfrm>
            <a:off x="22098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2" name="Line 9"/>
          <p:cNvSpPr>
            <a:spLocks noChangeShapeType="1"/>
          </p:cNvSpPr>
          <p:nvPr/>
        </p:nvSpPr>
        <p:spPr bwMode="auto">
          <a:xfrm rot="5400000">
            <a:off x="3428206" y="28963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3" name="Line 10"/>
          <p:cNvSpPr>
            <a:spLocks noChangeShapeType="1"/>
          </p:cNvSpPr>
          <p:nvPr/>
        </p:nvSpPr>
        <p:spPr bwMode="auto">
          <a:xfrm rot="5400000">
            <a:off x="3428206" y="29725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4" name="Line 11"/>
          <p:cNvSpPr>
            <a:spLocks noChangeShapeType="1"/>
          </p:cNvSpPr>
          <p:nvPr/>
        </p:nvSpPr>
        <p:spPr bwMode="auto">
          <a:xfrm rot="5400000">
            <a:off x="913606" y="28963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8075" name="Line 12"/>
          <p:cNvSpPr>
            <a:spLocks noChangeShapeType="1"/>
          </p:cNvSpPr>
          <p:nvPr/>
        </p:nvSpPr>
        <p:spPr bwMode="auto">
          <a:xfrm rot="5400000">
            <a:off x="913606" y="29725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185357" name="Rectangle 13"/>
          <p:cNvSpPr>
            <a:spLocks noGrp="1" noChangeArrowheads="1"/>
          </p:cNvSpPr>
          <p:nvPr>
            <p:ph type="body" idx="1"/>
          </p:nvPr>
        </p:nvSpPr>
        <p:spPr>
          <a:xfrm>
            <a:off x="2590800" y="3429000"/>
            <a:ext cx="1524000" cy="457200"/>
          </a:xfrm>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Lst>
        </p:spPr>
        <p:txBody>
          <a:bodyPr/>
          <a:lstStyle/>
          <a:p>
            <a:pPr algn="ctr" eaLnBrk="1" hangingPunct="1">
              <a:buFontTx/>
              <a:buNone/>
              <a:defRPr/>
            </a:pPr>
            <a:r>
              <a:rPr lang="en-US" sz="2400" b="1">
                <a:solidFill>
                  <a:schemeClr val="bg1"/>
                </a:solidFill>
              </a:rPr>
              <a:t>     -  -  </a:t>
            </a:r>
          </a:p>
        </p:txBody>
      </p:sp>
      <p:sp>
        <p:nvSpPr>
          <p:cNvPr id="185358" name="Rectangle 14"/>
          <p:cNvSpPr>
            <a:spLocks noChangeArrowheads="1"/>
          </p:cNvSpPr>
          <p:nvPr/>
        </p:nvSpPr>
        <p:spPr bwMode="auto">
          <a:xfrm>
            <a:off x="2667000" y="2590800"/>
            <a:ext cx="13716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59" name="Rectangle 15"/>
          <p:cNvSpPr>
            <a:spLocks noChangeArrowheads="1"/>
          </p:cNvSpPr>
          <p:nvPr/>
        </p:nvSpPr>
        <p:spPr bwMode="auto">
          <a:xfrm>
            <a:off x="0" y="26670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0" name="Rectangle 16"/>
          <p:cNvSpPr>
            <a:spLocks noChangeArrowheads="1"/>
          </p:cNvSpPr>
          <p:nvPr/>
        </p:nvSpPr>
        <p:spPr bwMode="auto">
          <a:xfrm>
            <a:off x="0" y="34290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1" name="Rectangle 17"/>
          <p:cNvSpPr>
            <a:spLocks noChangeArrowheads="1"/>
          </p:cNvSpPr>
          <p:nvPr/>
        </p:nvSpPr>
        <p:spPr bwMode="auto">
          <a:xfrm rot="5400000">
            <a:off x="19050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2" name="Rectangle 18"/>
          <p:cNvSpPr>
            <a:spLocks noChangeArrowheads="1"/>
          </p:cNvSpPr>
          <p:nvPr/>
        </p:nvSpPr>
        <p:spPr bwMode="auto">
          <a:xfrm rot="5400000">
            <a:off x="9906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3" name="Rectangle 19"/>
          <p:cNvSpPr>
            <a:spLocks noChangeArrowheads="1"/>
          </p:cNvSpPr>
          <p:nvPr/>
        </p:nvSpPr>
        <p:spPr bwMode="auto">
          <a:xfrm rot="5400000">
            <a:off x="19050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4" name="Rectangle 20"/>
          <p:cNvSpPr>
            <a:spLocks noChangeArrowheads="1"/>
          </p:cNvSpPr>
          <p:nvPr/>
        </p:nvSpPr>
        <p:spPr bwMode="auto">
          <a:xfrm rot="5400000">
            <a:off x="9906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185367" name="Rectangle 23"/>
          <p:cNvSpPr>
            <a:spLocks noChangeArrowheads="1"/>
          </p:cNvSpPr>
          <p:nvPr/>
        </p:nvSpPr>
        <p:spPr bwMode="auto">
          <a:xfrm rot="5400000">
            <a:off x="2438400" y="2362200"/>
            <a:ext cx="13716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185368" name="Rectangle 24"/>
          <p:cNvSpPr>
            <a:spLocks noChangeArrowheads="1"/>
          </p:cNvSpPr>
          <p:nvPr/>
        </p:nvSpPr>
        <p:spPr bwMode="auto">
          <a:xfrm rot="5400000">
            <a:off x="647700" y="3238500"/>
            <a:ext cx="1371600" cy="9906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185370" name="Rectangle 26"/>
          <p:cNvSpPr>
            <a:spLocks noChangeArrowheads="1"/>
          </p:cNvSpPr>
          <p:nvPr/>
        </p:nvSpPr>
        <p:spPr bwMode="auto">
          <a:xfrm>
            <a:off x="4343400" y="2667000"/>
            <a:ext cx="3810000" cy="2057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a:t>
            </a:r>
            <a:r>
              <a:rPr lang="en-US" sz="2000" b="1" smtClean="0">
                <a:solidFill>
                  <a:srgbClr val="000000"/>
                </a:solidFill>
                <a:cs typeface="Arial" charset="0"/>
              </a:rPr>
              <a:t>Thick solid white lines that cross the roadway are used to mark the limit line at intersections and the clearance line at RR crossings.</a:t>
            </a:r>
            <a:endParaRPr lang="en-US" sz="2000" smtClean="0">
              <a:solidFill>
                <a:srgbClr val="3333CC"/>
              </a:solidFill>
              <a:cs typeface="Arial" charset="0"/>
            </a:endParaRPr>
          </a:p>
        </p:txBody>
      </p:sp>
      <p:sp>
        <p:nvSpPr>
          <p:cNvPr id="185371" name="Line 27"/>
          <p:cNvSpPr>
            <a:spLocks noChangeShapeType="1"/>
          </p:cNvSpPr>
          <p:nvPr/>
        </p:nvSpPr>
        <p:spPr bwMode="auto">
          <a:xfrm flipH="1">
            <a:off x="3200400" y="1981200"/>
            <a:ext cx="4267200" cy="838200"/>
          </a:xfrm>
          <a:prstGeom prst="line">
            <a:avLst/>
          </a:prstGeom>
          <a:noFill/>
          <a:ln w="28575">
            <a:solidFill>
              <a:schemeClr val="tx1"/>
            </a:solidFill>
            <a:round/>
            <a:headEnd/>
            <a:tailEnd type="triangle" w="med" len="med"/>
          </a:ln>
          <a:effectLst/>
        </p:spPr>
        <p:txBody>
          <a:bodyPr/>
          <a:lstStyle/>
          <a:p>
            <a:endParaRPr lang="en-US" smtClean="0">
              <a:solidFill>
                <a:srgbClr val="000000"/>
              </a:solidFill>
              <a:cs typeface="Arial" charset="0"/>
            </a:endParaRPr>
          </a:p>
        </p:txBody>
      </p:sp>
      <p:sp>
        <p:nvSpPr>
          <p:cNvPr id="185372" name="Rectangle 28"/>
          <p:cNvSpPr>
            <a:spLocks noChangeArrowheads="1"/>
          </p:cNvSpPr>
          <p:nvPr/>
        </p:nvSpPr>
        <p:spPr bwMode="auto">
          <a:xfrm>
            <a:off x="457200" y="5105400"/>
            <a:ext cx="8305800" cy="15240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You must stop behind these lines when you stop at an intersection or railroad crossing. The limit lines at railroad crossings are often preceded by white painted letters on the pavement such as </a:t>
            </a:r>
            <a:r>
              <a:rPr lang="en-US" sz="2000" b="1" i="1" smtClean="0">
                <a:solidFill>
                  <a:srgbClr val="3333CC"/>
                </a:solidFill>
                <a:cs typeface="Arial" charset="0"/>
              </a:rPr>
              <a:t>“R </a:t>
            </a:r>
            <a:r>
              <a:rPr lang="en-US" sz="2000" b="1" smtClean="0">
                <a:solidFill>
                  <a:srgbClr val="3333CC"/>
                </a:solidFill>
                <a:cs typeface="Arial" charset="0"/>
              </a:rPr>
              <a:t>x</a:t>
            </a:r>
            <a:r>
              <a:rPr lang="en-US" sz="2000" b="1" i="1" smtClean="0">
                <a:solidFill>
                  <a:srgbClr val="3333CC"/>
                </a:solidFill>
                <a:cs typeface="Arial" charset="0"/>
              </a:rPr>
              <a:t> R.”</a:t>
            </a:r>
            <a:endParaRPr lang="en-US" sz="2000" i="1" smtClean="0">
              <a:solidFill>
                <a:srgbClr val="FF3300"/>
              </a:solidFill>
              <a:cs typeface="Arial" charset="0"/>
            </a:endParaRPr>
          </a:p>
        </p:txBody>
      </p:sp>
      <p:sp>
        <p:nvSpPr>
          <p:cNvPr id="88089" name="Rectangle 25"/>
          <p:cNvSpPr>
            <a:spLocks noChangeArrowheads="1"/>
          </p:cNvSpPr>
          <p:nvPr/>
        </p:nvSpPr>
        <p:spPr bwMode="auto">
          <a:xfrm>
            <a:off x="2971800" y="1295400"/>
            <a:ext cx="58674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p>
          <a:p>
            <a:pPr marL="342900" indent="-342900">
              <a:spcBef>
                <a:spcPct val="20000"/>
              </a:spcBef>
            </a:pPr>
            <a:r>
              <a:rPr lang="en-US" sz="2000" b="1" smtClean="0">
                <a:solidFill>
                  <a:srgbClr val="CC0000"/>
                </a:solidFill>
                <a:cs typeface="Arial" charset="0"/>
              </a:rPr>
              <a:t>                                    crosswalks, </a:t>
            </a:r>
            <a:r>
              <a:rPr lang="en-US" sz="2000" b="1" i="1" smtClean="0">
                <a:solidFill>
                  <a:srgbClr val="CC0000"/>
                </a:solidFill>
                <a:cs typeface="Arial" charset="0"/>
              </a:rPr>
              <a:t>limit lines </a:t>
            </a:r>
          </a:p>
          <a:p>
            <a:pPr marL="342900" indent="-342900">
              <a:spcBef>
                <a:spcPct val="20000"/>
              </a:spcBef>
            </a:pPr>
            <a:r>
              <a:rPr lang="en-US" sz="2000" smtClean="0">
                <a:solidFill>
                  <a:srgbClr val="FF3300"/>
                </a:solidFill>
                <a:cs typeface="Arial" charset="0"/>
              </a:rPr>
              <a:t>                                    </a:t>
            </a:r>
          </a:p>
        </p:txBody>
      </p:sp>
      <p:sp>
        <p:nvSpPr>
          <p:cNvPr id="185373" name="Rectangle 29"/>
          <p:cNvSpPr>
            <a:spLocks noChangeArrowheads="1"/>
          </p:cNvSpPr>
          <p:nvPr/>
        </p:nvSpPr>
        <p:spPr bwMode="auto">
          <a:xfrm>
            <a:off x="2971800" y="1295400"/>
            <a:ext cx="58674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p>
          <a:p>
            <a:pPr marL="342900" indent="-342900">
              <a:spcBef>
                <a:spcPct val="20000"/>
              </a:spcBef>
            </a:pPr>
            <a:r>
              <a:rPr lang="en-US" sz="2000" b="1" smtClean="0">
                <a:solidFill>
                  <a:srgbClr val="CC0000"/>
                </a:solidFill>
                <a:cs typeface="Arial" charset="0"/>
              </a:rPr>
              <a:t>                                    crosswalks, </a:t>
            </a:r>
            <a:r>
              <a:rPr lang="en-US" sz="2000" b="1" i="1" smtClean="0">
                <a:solidFill>
                  <a:srgbClr val="000000"/>
                </a:solidFill>
                <a:cs typeface="Arial" charset="0"/>
              </a:rPr>
              <a:t>limit lines</a:t>
            </a:r>
            <a:r>
              <a:rPr lang="en-US" sz="2000" b="1" i="1" smtClean="0">
                <a:solidFill>
                  <a:srgbClr val="CC0000"/>
                </a:solidFill>
                <a:cs typeface="Arial" charset="0"/>
              </a:rPr>
              <a:t> </a:t>
            </a:r>
          </a:p>
          <a:p>
            <a:pPr marL="342900" indent="-342900">
              <a:spcBef>
                <a:spcPct val="20000"/>
              </a:spcBef>
            </a:pPr>
            <a:r>
              <a:rPr lang="en-US" sz="2000" smtClean="0">
                <a:solidFill>
                  <a:srgbClr val="FF3300"/>
                </a:solidFill>
                <a:cs typeface="Arial" charset="0"/>
              </a:rPr>
              <a:t>                                    </a:t>
            </a:r>
          </a:p>
        </p:txBody>
      </p:sp>
      <p:pic>
        <p:nvPicPr>
          <p:cNvPr id="88091" name="Picture 33"/>
          <p:cNvPicPr>
            <a:picLocks noChangeAspect="1" noChangeArrowheads="1"/>
          </p:cNvPicPr>
          <p:nvPr/>
        </p:nvPicPr>
        <p:blipFill>
          <a:blip r:embed="rId2" cstate="print">
            <a:lum bright="-4000"/>
          </a:blip>
          <a:srcRect/>
          <a:stretch>
            <a:fillRect/>
          </a:stretch>
        </p:blipFill>
        <p:spPr bwMode="auto">
          <a:xfrm>
            <a:off x="838200" y="4191000"/>
            <a:ext cx="330200" cy="323850"/>
          </a:xfrm>
          <a:prstGeom prst="rect">
            <a:avLst/>
          </a:prstGeom>
          <a:noFill/>
          <a:ln w="9525">
            <a:noFill/>
            <a:miter lim="800000"/>
            <a:headEnd/>
            <a:tailEnd/>
          </a:ln>
          <a:effectLst/>
        </p:spPr>
      </p:pic>
      <p:pic>
        <p:nvPicPr>
          <p:cNvPr id="88092" name="Picture 34"/>
          <p:cNvPicPr>
            <a:picLocks noChangeAspect="1" noChangeArrowheads="1"/>
          </p:cNvPicPr>
          <p:nvPr/>
        </p:nvPicPr>
        <p:blipFill>
          <a:blip r:embed="rId2" cstate="print">
            <a:lum bright="-4000"/>
          </a:blip>
          <a:srcRect/>
          <a:stretch>
            <a:fillRect/>
          </a:stretch>
        </p:blipFill>
        <p:spPr bwMode="auto">
          <a:xfrm>
            <a:off x="3276600" y="2133600"/>
            <a:ext cx="304800" cy="287338"/>
          </a:xfrm>
          <a:prstGeom prst="rect">
            <a:avLst/>
          </a:prstGeom>
          <a:noFill/>
          <a:ln w="9525">
            <a:noFill/>
            <a:miter lim="800000"/>
            <a:headEnd/>
            <a:tailEnd/>
          </a:ln>
          <a:effec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373"/>
                                        </p:tgtEl>
                                        <p:attrNameLst>
                                          <p:attrName>style.visibility</p:attrName>
                                        </p:attrNameLst>
                                      </p:cBhvr>
                                      <p:to>
                                        <p:strVal val="visible"/>
                                      </p:to>
                                    </p:set>
                                    <p:animEffect transition="in" filter="wipe(left)">
                                      <p:cBhvr>
                                        <p:cTn id="7" dur="500"/>
                                        <p:tgtEl>
                                          <p:spTgt spid="185373"/>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85371"/>
                                        </p:tgtEl>
                                        <p:attrNameLst>
                                          <p:attrName>style.visibility</p:attrName>
                                        </p:attrNameLst>
                                      </p:cBhvr>
                                      <p:to>
                                        <p:strVal val="visible"/>
                                      </p:to>
                                    </p:set>
                                    <p:animEffect transition="in" filter="wipe(right)">
                                      <p:cBhvr>
                                        <p:cTn id="11" dur="1000"/>
                                        <p:tgtEl>
                                          <p:spTgt spid="1853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5370"/>
                                        </p:tgtEl>
                                        <p:attrNameLst>
                                          <p:attrName>style.visibility</p:attrName>
                                        </p:attrNameLst>
                                      </p:cBhvr>
                                      <p:to>
                                        <p:strVal val="visible"/>
                                      </p:to>
                                    </p:set>
                                    <p:animEffect transition="in" filter="wipe(up)">
                                      <p:cBhvr>
                                        <p:cTn id="16" dur="500"/>
                                        <p:tgtEl>
                                          <p:spTgt spid="1853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85372"/>
                                        </p:tgtEl>
                                        <p:attrNameLst>
                                          <p:attrName>style.visibility</p:attrName>
                                        </p:attrNameLst>
                                      </p:cBhvr>
                                      <p:to>
                                        <p:strVal val="visible"/>
                                      </p:to>
                                    </p:set>
                                    <p:animEffect transition="in" filter="wipe(up)">
                                      <p:cBhvr>
                                        <p:cTn id="21" dur="500"/>
                                        <p:tgtEl>
                                          <p:spTgt spid="185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70" grpId="0"/>
      <p:bldP spid="185371" grpId="0" animBg="1"/>
      <p:bldP spid="185372" grpId="0"/>
      <p:bldP spid="18537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609600"/>
            <a:ext cx="9144000" cy="609600"/>
          </a:xfrm>
        </p:spPr>
        <p:txBody>
          <a:bodyPr/>
          <a:lstStyle/>
          <a:p>
            <a:pPr eaLnBrk="1" hangingPunct="1"/>
            <a:r>
              <a:rPr lang="en-US" sz="3200" b="1" smtClean="0"/>
              <a:t>Signs, Signals and Road Markings</a:t>
            </a:r>
          </a:p>
        </p:txBody>
      </p:sp>
      <p:sp>
        <p:nvSpPr>
          <p:cNvPr id="89091" name="AutoShape 4"/>
          <p:cNvSpPr>
            <a:spLocks noChangeArrowheads="1"/>
          </p:cNvSpPr>
          <p:nvPr/>
        </p:nvSpPr>
        <p:spPr bwMode="auto">
          <a:xfrm>
            <a:off x="533400" y="1752600"/>
            <a:ext cx="3276600" cy="3124200"/>
          </a:xfrm>
          <a:prstGeom prst="plus">
            <a:avLst>
              <a:gd name="adj" fmla="val 25000"/>
            </a:avLst>
          </a:prstGeom>
          <a:solidFill>
            <a:srgbClr val="777777"/>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89092" name="Line 5"/>
          <p:cNvSpPr>
            <a:spLocks noChangeShapeType="1"/>
          </p:cNvSpPr>
          <p:nvPr/>
        </p:nvSpPr>
        <p:spPr bwMode="auto">
          <a:xfrm>
            <a:off x="21336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3" name="Line 6"/>
          <p:cNvSpPr>
            <a:spLocks noChangeShapeType="1"/>
          </p:cNvSpPr>
          <p:nvPr/>
        </p:nvSpPr>
        <p:spPr bwMode="auto">
          <a:xfrm>
            <a:off x="2209800" y="41148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4" name="Line 7"/>
          <p:cNvSpPr>
            <a:spLocks noChangeShapeType="1"/>
          </p:cNvSpPr>
          <p:nvPr/>
        </p:nvSpPr>
        <p:spPr bwMode="auto">
          <a:xfrm>
            <a:off x="21336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5" name="Line 8"/>
          <p:cNvSpPr>
            <a:spLocks noChangeShapeType="1"/>
          </p:cNvSpPr>
          <p:nvPr/>
        </p:nvSpPr>
        <p:spPr bwMode="auto">
          <a:xfrm>
            <a:off x="2209800" y="1752600"/>
            <a:ext cx="0"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6" name="Line 9"/>
          <p:cNvSpPr>
            <a:spLocks noChangeShapeType="1"/>
          </p:cNvSpPr>
          <p:nvPr/>
        </p:nvSpPr>
        <p:spPr bwMode="auto">
          <a:xfrm rot="5400000">
            <a:off x="3428206" y="28963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7" name="Line 10"/>
          <p:cNvSpPr>
            <a:spLocks noChangeShapeType="1"/>
          </p:cNvSpPr>
          <p:nvPr/>
        </p:nvSpPr>
        <p:spPr bwMode="auto">
          <a:xfrm rot="5400000">
            <a:off x="3428206" y="29725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8" name="Line 11"/>
          <p:cNvSpPr>
            <a:spLocks noChangeShapeType="1"/>
          </p:cNvSpPr>
          <p:nvPr/>
        </p:nvSpPr>
        <p:spPr bwMode="auto">
          <a:xfrm rot="5400000">
            <a:off x="913606" y="28963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89099" name="Line 12"/>
          <p:cNvSpPr>
            <a:spLocks noChangeShapeType="1"/>
          </p:cNvSpPr>
          <p:nvPr/>
        </p:nvSpPr>
        <p:spPr bwMode="auto">
          <a:xfrm rot="5400000">
            <a:off x="913606" y="2972594"/>
            <a:ext cx="1588" cy="762000"/>
          </a:xfrm>
          <a:prstGeom prst="line">
            <a:avLst/>
          </a:prstGeom>
          <a:noFill/>
          <a:ln w="28575">
            <a:solidFill>
              <a:srgbClr val="FFCC66"/>
            </a:solidFill>
            <a:round/>
            <a:headEnd/>
            <a:tailEnd/>
          </a:ln>
          <a:effectLst/>
        </p:spPr>
        <p:txBody>
          <a:bodyPr/>
          <a:lstStyle/>
          <a:p>
            <a:endParaRPr lang="en-US" smtClean="0">
              <a:solidFill>
                <a:srgbClr val="000000"/>
              </a:solidFill>
              <a:cs typeface="Arial" charset="0"/>
            </a:endParaRPr>
          </a:p>
        </p:txBody>
      </p:sp>
      <p:sp>
        <p:nvSpPr>
          <p:cNvPr id="200717" name="Rectangle 13"/>
          <p:cNvSpPr>
            <a:spLocks noGrp="1" noChangeArrowheads="1"/>
          </p:cNvSpPr>
          <p:nvPr>
            <p:ph type="body" idx="1"/>
          </p:nvPr>
        </p:nvSpPr>
        <p:spPr>
          <a:xfrm>
            <a:off x="2590800" y="3429000"/>
            <a:ext cx="1524000" cy="457200"/>
          </a:xfrm>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Lst>
        </p:spPr>
        <p:txBody>
          <a:bodyPr/>
          <a:lstStyle/>
          <a:p>
            <a:pPr algn="ctr" eaLnBrk="1" hangingPunct="1">
              <a:buFontTx/>
              <a:buNone/>
              <a:defRPr/>
            </a:pPr>
            <a:r>
              <a:rPr lang="en-US" sz="2400" b="1">
                <a:solidFill>
                  <a:schemeClr val="bg1"/>
                </a:solidFill>
              </a:rPr>
              <a:t>     -  -  </a:t>
            </a:r>
          </a:p>
        </p:txBody>
      </p:sp>
      <p:sp>
        <p:nvSpPr>
          <p:cNvPr id="200718" name="Rectangle 14"/>
          <p:cNvSpPr>
            <a:spLocks noChangeArrowheads="1"/>
          </p:cNvSpPr>
          <p:nvPr/>
        </p:nvSpPr>
        <p:spPr bwMode="auto">
          <a:xfrm>
            <a:off x="2667000" y="2590800"/>
            <a:ext cx="13716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19" name="Rectangle 15"/>
          <p:cNvSpPr>
            <a:spLocks noChangeArrowheads="1"/>
          </p:cNvSpPr>
          <p:nvPr/>
        </p:nvSpPr>
        <p:spPr bwMode="auto">
          <a:xfrm>
            <a:off x="0" y="26670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0" name="Rectangle 16"/>
          <p:cNvSpPr>
            <a:spLocks noChangeArrowheads="1"/>
          </p:cNvSpPr>
          <p:nvPr/>
        </p:nvSpPr>
        <p:spPr bwMode="auto">
          <a:xfrm>
            <a:off x="0" y="34290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1" name="Rectangle 17"/>
          <p:cNvSpPr>
            <a:spLocks noChangeArrowheads="1"/>
          </p:cNvSpPr>
          <p:nvPr/>
        </p:nvSpPr>
        <p:spPr bwMode="auto">
          <a:xfrm rot="5400000">
            <a:off x="19050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2" name="Rectangle 18"/>
          <p:cNvSpPr>
            <a:spLocks noChangeArrowheads="1"/>
          </p:cNvSpPr>
          <p:nvPr/>
        </p:nvSpPr>
        <p:spPr bwMode="auto">
          <a:xfrm rot="5400000">
            <a:off x="990600" y="41148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3" name="Rectangle 19"/>
          <p:cNvSpPr>
            <a:spLocks noChangeArrowheads="1"/>
          </p:cNvSpPr>
          <p:nvPr/>
        </p:nvSpPr>
        <p:spPr bwMode="auto">
          <a:xfrm rot="5400000">
            <a:off x="19050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4" name="Rectangle 20"/>
          <p:cNvSpPr>
            <a:spLocks noChangeArrowheads="1"/>
          </p:cNvSpPr>
          <p:nvPr/>
        </p:nvSpPr>
        <p:spPr bwMode="auto">
          <a:xfrm rot="5400000">
            <a:off x="990600" y="1752600"/>
            <a:ext cx="1524000" cy="4572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b="1">
                <a:solidFill>
                  <a:srgbClr val="FFFFFF"/>
                </a:solidFill>
                <a:cs typeface="Arial" charset="0"/>
              </a:rPr>
              <a:t>     -  -  </a:t>
            </a:r>
          </a:p>
        </p:txBody>
      </p:sp>
      <p:sp>
        <p:nvSpPr>
          <p:cNvPr id="200725" name="Rectangle 21"/>
          <p:cNvSpPr>
            <a:spLocks noChangeArrowheads="1"/>
          </p:cNvSpPr>
          <p:nvPr/>
        </p:nvSpPr>
        <p:spPr bwMode="auto">
          <a:xfrm rot="10800000">
            <a:off x="1905000" y="3657600"/>
            <a:ext cx="15240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200726" name="Rectangle 22"/>
          <p:cNvSpPr>
            <a:spLocks noChangeArrowheads="1"/>
          </p:cNvSpPr>
          <p:nvPr/>
        </p:nvSpPr>
        <p:spPr bwMode="auto">
          <a:xfrm rot="10800000">
            <a:off x="914400" y="1981200"/>
            <a:ext cx="15240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200727" name="Rectangle 23"/>
          <p:cNvSpPr>
            <a:spLocks noChangeArrowheads="1"/>
          </p:cNvSpPr>
          <p:nvPr/>
        </p:nvSpPr>
        <p:spPr bwMode="auto">
          <a:xfrm rot="5400000">
            <a:off x="2438400" y="2362200"/>
            <a:ext cx="1371600" cy="10668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200728" name="Rectangle 24"/>
          <p:cNvSpPr>
            <a:spLocks noChangeArrowheads="1"/>
          </p:cNvSpPr>
          <p:nvPr/>
        </p:nvSpPr>
        <p:spPr bwMode="auto">
          <a:xfrm rot="5400000">
            <a:off x="647700" y="3238500"/>
            <a:ext cx="1371600" cy="990600"/>
          </a:xfrm>
          <a:prstGeom prst="rect">
            <a:avLst/>
          </a:prstGeom>
          <a:noFill/>
          <a:ln>
            <a:noFill/>
          </a:ln>
          <a:effectLst/>
          <a:extLst>
            <a:ext uri="{909E8E84-426E-40DD-AFC4-6F175D3DCCD1}">
              <a14:hiddenFill xmlns:a14="http://schemas.microsoft.com/office/drawing/2010/main">
                <a:gradFill rotWithShape="1">
                  <a:gsLst>
                    <a:gs pos="0">
                      <a:srgbClr val="00CCFF"/>
                    </a:gs>
                    <a:gs pos="50000">
                      <a:schemeClr val="bg1"/>
                    </a:gs>
                    <a:gs pos="100000">
                      <a:srgbClr val="00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defRPr/>
            </a:pPr>
            <a:r>
              <a:rPr lang="en-US" sz="3200" b="1">
                <a:solidFill>
                  <a:srgbClr val="FFFFFF"/>
                </a:solidFill>
                <a:cs typeface="Arial" charset="0"/>
              </a:rPr>
              <a:t>___</a:t>
            </a:r>
          </a:p>
        </p:txBody>
      </p:sp>
      <p:sp>
        <p:nvSpPr>
          <p:cNvPr id="89112" name="Rectangle 25"/>
          <p:cNvSpPr>
            <a:spLocks noChangeArrowheads="1"/>
          </p:cNvSpPr>
          <p:nvPr/>
        </p:nvSpPr>
        <p:spPr bwMode="auto">
          <a:xfrm>
            <a:off x="2971800" y="1295400"/>
            <a:ext cx="58674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p>
          <a:p>
            <a:pPr marL="342900" indent="-342900">
              <a:spcBef>
                <a:spcPct val="20000"/>
              </a:spcBef>
            </a:pPr>
            <a:r>
              <a:rPr lang="en-US" sz="2000" b="1" smtClean="0">
                <a:solidFill>
                  <a:srgbClr val="CC0000"/>
                </a:solidFill>
                <a:cs typeface="Arial" charset="0"/>
              </a:rPr>
              <a:t>                                    crosswalks, </a:t>
            </a:r>
            <a:r>
              <a:rPr lang="en-US" sz="2000" b="1" i="1" smtClean="0">
                <a:solidFill>
                  <a:srgbClr val="000000"/>
                </a:solidFill>
                <a:cs typeface="Arial" charset="0"/>
              </a:rPr>
              <a:t>limit lines</a:t>
            </a:r>
            <a:r>
              <a:rPr lang="en-US" sz="2000" b="1" i="1" smtClean="0">
                <a:solidFill>
                  <a:srgbClr val="CC0000"/>
                </a:solidFill>
                <a:cs typeface="Arial" charset="0"/>
              </a:rPr>
              <a:t> </a:t>
            </a:r>
          </a:p>
          <a:p>
            <a:pPr marL="342900" indent="-342900">
              <a:spcBef>
                <a:spcPct val="20000"/>
              </a:spcBef>
            </a:pPr>
            <a:r>
              <a:rPr lang="en-US" sz="2000" smtClean="0">
                <a:solidFill>
                  <a:srgbClr val="FF3300"/>
                </a:solidFill>
                <a:cs typeface="Arial" charset="0"/>
              </a:rPr>
              <a:t>                                    </a:t>
            </a:r>
          </a:p>
        </p:txBody>
      </p:sp>
      <p:sp>
        <p:nvSpPr>
          <p:cNvPr id="89113" name="Rectangle 26"/>
          <p:cNvSpPr>
            <a:spLocks noChangeArrowheads="1"/>
          </p:cNvSpPr>
          <p:nvPr/>
        </p:nvSpPr>
        <p:spPr bwMode="auto">
          <a:xfrm>
            <a:off x="457200" y="5105400"/>
            <a:ext cx="8305800" cy="15240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You must stop behind these lines when you stop at an intersection or railroad crossing. The </a:t>
            </a:r>
            <a:r>
              <a:rPr lang="en-US" sz="2000" b="1" i="1" smtClean="0">
                <a:solidFill>
                  <a:srgbClr val="3333CC"/>
                </a:solidFill>
                <a:cs typeface="Arial" charset="0"/>
              </a:rPr>
              <a:t>limit lines</a:t>
            </a:r>
            <a:r>
              <a:rPr lang="en-US" sz="2000" b="1" smtClean="0">
                <a:solidFill>
                  <a:srgbClr val="3333CC"/>
                </a:solidFill>
                <a:cs typeface="Arial" charset="0"/>
              </a:rPr>
              <a:t> at railroad crossings are often preceded by white painted letters on the pavement such as </a:t>
            </a:r>
            <a:r>
              <a:rPr lang="en-US" sz="2000" b="1" i="1" smtClean="0">
                <a:solidFill>
                  <a:srgbClr val="3333CC"/>
                </a:solidFill>
                <a:cs typeface="Arial" charset="0"/>
              </a:rPr>
              <a:t>“R </a:t>
            </a:r>
            <a:r>
              <a:rPr lang="en-US" sz="2000" b="1" smtClean="0">
                <a:solidFill>
                  <a:srgbClr val="3333CC"/>
                </a:solidFill>
                <a:cs typeface="Arial" charset="0"/>
              </a:rPr>
              <a:t>X</a:t>
            </a:r>
            <a:r>
              <a:rPr lang="en-US" sz="2000" b="1" i="1" smtClean="0">
                <a:solidFill>
                  <a:srgbClr val="3333CC"/>
                </a:solidFill>
                <a:cs typeface="Arial" charset="0"/>
              </a:rPr>
              <a:t> R.”</a:t>
            </a:r>
            <a:endParaRPr lang="en-US" sz="2000" i="1" smtClean="0">
              <a:solidFill>
                <a:srgbClr val="FF3300"/>
              </a:solidFill>
              <a:cs typeface="Arial" charset="0"/>
            </a:endParaRPr>
          </a:p>
        </p:txBody>
      </p:sp>
      <p:pic>
        <p:nvPicPr>
          <p:cNvPr id="89114" name="Picture 27" descr="MVC-004S"/>
          <p:cNvPicPr>
            <a:picLocks noChangeAspect="1" noChangeArrowheads="1"/>
          </p:cNvPicPr>
          <p:nvPr/>
        </p:nvPicPr>
        <p:blipFill>
          <a:blip r:embed="rId2" cstate="print"/>
          <a:srcRect/>
          <a:stretch>
            <a:fillRect/>
          </a:stretch>
        </p:blipFill>
        <p:spPr bwMode="auto">
          <a:xfrm>
            <a:off x="533400" y="1752600"/>
            <a:ext cx="4191000" cy="3221038"/>
          </a:xfrm>
          <a:prstGeom prst="rect">
            <a:avLst/>
          </a:prstGeom>
          <a:noFill/>
          <a:ln w="38100">
            <a:solidFill>
              <a:srgbClr val="000000"/>
            </a:solidFill>
            <a:miter lim="800000"/>
            <a:headEnd/>
            <a:tailEnd/>
          </a:ln>
        </p:spPr>
      </p:pic>
      <p:pic>
        <p:nvPicPr>
          <p:cNvPr id="89115" name="Picture 28" descr="r_r_crossing_upclose_lc"/>
          <p:cNvPicPr>
            <a:picLocks noChangeAspect="1" noChangeArrowheads="1" noCrop="1"/>
          </p:cNvPicPr>
          <p:nvPr/>
        </p:nvPicPr>
        <p:blipFill>
          <a:blip r:embed="rId3" cstate="print"/>
          <a:srcRect/>
          <a:stretch>
            <a:fillRect/>
          </a:stretch>
        </p:blipFill>
        <p:spPr bwMode="auto">
          <a:xfrm>
            <a:off x="3733800" y="2438400"/>
            <a:ext cx="422275" cy="679450"/>
          </a:xfrm>
          <a:prstGeom prst="rect">
            <a:avLst/>
          </a:prstGeom>
          <a:noFill/>
          <a:ln w="9525">
            <a:noFill/>
            <a:miter lim="800000"/>
            <a:headEnd/>
            <a:tailEnd/>
          </a:ln>
        </p:spPr>
      </p:pic>
      <p:sp>
        <p:nvSpPr>
          <p:cNvPr id="89116" name="WordArt 29"/>
          <p:cNvSpPr>
            <a:spLocks noChangeArrowheads="1" noChangeShapeType="1" noTextEdit="1"/>
          </p:cNvSpPr>
          <p:nvPr/>
        </p:nvSpPr>
        <p:spPr bwMode="auto">
          <a:xfrm>
            <a:off x="1295400" y="4191000"/>
            <a:ext cx="2043113" cy="101600"/>
          </a:xfrm>
          <a:prstGeom prst="rect">
            <a:avLst/>
          </a:prstGeom>
        </p:spPr>
        <p:txBody>
          <a:bodyPr wrap="none" fromWordArt="1">
            <a:prstTxWarp prst="textFadeUp">
              <a:avLst>
                <a:gd name="adj" fmla="val 9991"/>
              </a:avLst>
            </a:prstTxWarp>
          </a:bodyPr>
          <a:lstStyle/>
          <a:p>
            <a:pPr algn="ctr"/>
            <a:r>
              <a:rPr lang="en-US" sz="3600" kern="10" smtClean="0">
                <a:ln w="12700">
                  <a:solidFill>
                    <a:srgbClr val="B2B2B2"/>
                  </a:solidFill>
                  <a:round/>
                  <a:headEnd/>
                  <a:tailEnd/>
                </a:ln>
                <a:solidFill>
                  <a:srgbClr val="C0C0C0"/>
                </a:solidFill>
                <a:latin typeface="Arial Black"/>
                <a:cs typeface="Arial" charset="0"/>
              </a:rPr>
              <a:t>R    R</a:t>
            </a:r>
          </a:p>
        </p:txBody>
      </p:sp>
      <p:sp>
        <p:nvSpPr>
          <p:cNvPr id="89117" name="Rectangle 30"/>
          <p:cNvSpPr>
            <a:spLocks noChangeArrowheads="1"/>
          </p:cNvSpPr>
          <p:nvPr/>
        </p:nvSpPr>
        <p:spPr bwMode="auto">
          <a:xfrm>
            <a:off x="4724400" y="2514600"/>
            <a:ext cx="3810000" cy="2057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    </a:t>
            </a:r>
            <a:r>
              <a:rPr lang="en-US" sz="2000" b="1" smtClean="0">
                <a:solidFill>
                  <a:srgbClr val="000000"/>
                </a:solidFill>
                <a:cs typeface="Arial" charset="0"/>
              </a:rPr>
              <a:t>Thick solid white lines that cross the roadway are used to mark the limit line at intersections and the clearance line at RR crossings.</a:t>
            </a:r>
            <a:endParaRPr lang="en-US" sz="2000" smtClean="0">
              <a:solidFill>
                <a:srgbClr val="3333CC"/>
              </a:solidFill>
              <a:cs typeface="Arial" charset="0"/>
            </a:endParaRPr>
          </a:p>
        </p:txBody>
      </p:sp>
      <p:sp>
        <p:nvSpPr>
          <p:cNvPr id="200735" name="Line 31"/>
          <p:cNvSpPr>
            <a:spLocks noChangeShapeType="1"/>
          </p:cNvSpPr>
          <p:nvPr/>
        </p:nvSpPr>
        <p:spPr bwMode="auto">
          <a:xfrm flipH="1" flipV="1">
            <a:off x="3124200" y="4114800"/>
            <a:ext cx="3124200" cy="1447800"/>
          </a:xfrm>
          <a:prstGeom prst="line">
            <a:avLst/>
          </a:prstGeom>
          <a:noFill/>
          <a:ln w="19050">
            <a:solidFill>
              <a:srgbClr val="FFCC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
        <p:nvSpPr>
          <p:cNvPr id="89119" name="WordArt 32"/>
          <p:cNvSpPr>
            <a:spLocks noChangeArrowheads="1" noChangeShapeType="1" noTextEdit="1"/>
          </p:cNvSpPr>
          <p:nvPr/>
        </p:nvSpPr>
        <p:spPr bwMode="auto">
          <a:xfrm>
            <a:off x="1752600" y="4114800"/>
            <a:ext cx="1143000" cy="338138"/>
          </a:xfrm>
          <a:prstGeom prst="rect">
            <a:avLst/>
          </a:prstGeom>
        </p:spPr>
        <p:txBody>
          <a:bodyPr wrap="none" fromWordArt="1">
            <a:prstTxWarp prst="textFadeUp">
              <a:avLst>
                <a:gd name="adj" fmla="val 9991"/>
              </a:avLst>
            </a:prstTxWarp>
          </a:bodyPr>
          <a:lstStyle/>
          <a:p>
            <a:pPr algn="ctr"/>
            <a:r>
              <a:rPr lang="en-US" sz="3600" kern="10" smtClean="0">
                <a:ln w="12700">
                  <a:solidFill>
                    <a:srgbClr val="B2B2B2"/>
                  </a:solidFill>
                  <a:round/>
                  <a:headEnd/>
                  <a:tailEnd/>
                </a:ln>
                <a:solidFill>
                  <a:srgbClr val="C0C0C0"/>
                </a:solidFill>
                <a:latin typeface="Arial"/>
                <a:cs typeface="Arial"/>
              </a:rPr>
              <a:t>x</a:t>
            </a:r>
          </a:p>
        </p:txBody>
      </p:sp>
      <p:sp>
        <p:nvSpPr>
          <p:cNvPr id="200737" name="Line 33"/>
          <p:cNvSpPr>
            <a:spLocks noChangeShapeType="1"/>
          </p:cNvSpPr>
          <p:nvPr/>
        </p:nvSpPr>
        <p:spPr bwMode="auto">
          <a:xfrm flipH="1" flipV="1">
            <a:off x="2362200" y="4267200"/>
            <a:ext cx="1447800" cy="1905000"/>
          </a:xfrm>
          <a:prstGeom prst="line">
            <a:avLst/>
          </a:prstGeom>
          <a:noFill/>
          <a:ln w="9525">
            <a:solidFill>
              <a:srgbClr val="FFCC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200735"/>
                                        </p:tgtEl>
                                        <p:attrNameLst>
                                          <p:attrName>style.visibility</p:attrName>
                                        </p:attrNameLst>
                                      </p:cBhvr>
                                      <p:to>
                                        <p:strVal val="visible"/>
                                      </p:to>
                                    </p:set>
                                    <p:animEffect transition="in" filter="wipe(down)">
                                      <p:cBhvr>
                                        <p:cTn id="7" dur="500"/>
                                        <p:tgtEl>
                                          <p:spTgt spid="200735"/>
                                        </p:tgtEl>
                                      </p:cBhvr>
                                    </p:animEffect>
                                  </p:childTnLst>
                                </p:cTn>
                              </p:par>
                            </p:childTnLst>
                          </p:cTn>
                        </p:par>
                        <p:par>
                          <p:cTn id="8" fill="hold" nodeType="afterGroup">
                            <p:stCondLst>
                              <p:cond delay="2500"/>
                            </p:stCondLst>
                            <p:childTnLst>
                              <p:par>
                                <p:cTn id="9" presetID="22" presetClass="entr" presetSubtype="4" fill="hold" grpId="0" nodeType="afterEffect">
                                  <p:stCondLst>
                                    <p:cond delay="3000"/>
                                  </p:stCondLst>
                                  <p:childTnLst>
                                    <p:set>
                                      <p:cBhvr>
                                        <p:cTn id="10" dur="1" fill="hold">
                                          <p:stCondLst>
                                            <p:cond delay="0"/>
                                          </p:stCondLst>
                                        </p:cTn>
                                        <p:tgtEl>
                                          <p:spTgt spid="200737"/>
                                        </p:tgtEl>
                                        <p:attrNameLst>
                                          <p:attrName>style.visibility</p:attrName>
                                        </p:attrNameLst>
                                      </p:cBhvr>
                                      <p:to>
                                        <p:strVal val="visible"/>
                                      </p:to>
                                    </p:set>
                                    <p:animEffect transition="in" filter="wipe(down)">
                                      <p:cBhvr>
                                        <p:cTn id="11" dur="500"/>
                                        <p:tgtEl>
                                          <p:spTgt spid="20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35" grpId="0" animBg="1"/>
      <p:bldP spid="20073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title"/>
          </p:nvPr>
        </p:nvSpPr>
        <p:spPr>
          <a:xfrm>
            <a:off x="685800" y="609600"/>
            <a:ext cx="7772400" cy="609600"/>
          </a:xfrm>
        </p:spPr>
        <p:txBody>
          <a:bodyPr/>
          <a:lstStyle/>
          <a:p>
            <a:pPr eaLnBrk="1" hangingPunct="1"/>
            <a:r>
              <a:rPr lang="en-US" sz="3200" b="1" smtClean="0"/>
              <a:t>Signs, Signals and Road Markings</a:t>
            </a:r>
          </a:p>
        </p:txBody>
      </p:sp>
      <p:sp>
        <p:nvSpPr>
          <p:cNvPr id="90115" name="Rectangle 4"/>
          <p:cNvSpPr>
            <a:spLocks noGrp="1" noChangeArrowheads="1"/>
          </p:cNvSpPr>
          <p:nvPr>
            <p:ph type="body" sz="half" idx="1"/>
          </p:nvPr>
        </p:nvSpPr>
        <p:spPr>
          <a:xfrm>
            <a:off x="381000" y="1600200"/>
            <a:ext cx="8763000" cy="533400"/>
          </a:xfrm>
        </p:spPr>
        <p:txBody>
          <a:bodyPr/>
          <a:lstStyle/>
          <a:p>
            <a:pPr eaLnBrk="1" hangingPunct="1">
              <a:buFontTx/>
              <a:buNone/>
            </a:pPr>
            <a:r>
              <a:rPr lang="en-US" sz="2000" b="1" smtClean="0">
                <a:solidFill>
                  <a:schemeClr val="accent2"/>
                </a:solidFill>
              </a:rPr>
              <a:t>Pavement markings:</a:t>
            </a:r>
            <a:r>
              <a:rPr lang="en-US" sz="2000" b="1" smtClean="0"/>
              <a:t> </a:t>
            </a:r>
            <a:r>
              <a:rPr lang="en-US" sz="2000" b="1" smtClean="0">
                <a:solidFill>
                  <a:srgbClr val="CC0000"/>
                </a:solidFill>
              </a:rPr>
              <a:t>white lane markings, </a:t>
            </a:r>
            <a:r>
              <a:rPr lang="en-US" sz="2000" b="1" i="1" smtClean="0">
                <a:solidFill>
                  <a:srgbClr val="CC0000"/>
                </a:solidFill>
              </a:rPr>
              <a:t>words</a:t>
            </a:r>
          </a:p>
          <a:p>
            <a:pPr eaLnBrk="1" hangingPunct="1">
              <a:buFontTx/>
              <a:buNone/>
            </a:pPr>
            <a:r>
              <a:rPr lang="en-US" sz="2000" smtClean="0">
                <a:solidFill>
                  <a:srgbClr val="FF3300"/>
                </a:solidFill>
              </a:rPr>
              <a:t>                                    </a:t>
            </a:r>
          </a:p>
        </p:txBody>
      </p:sp>
      <p:sp>
        <p:nvSpPr>
          <p:cNvPr id="201733" name="Rectangle 5"/>
          <p:cNvSpPr>
            <a:spLocks noChangeArrowheads="1"/>
          </p:cNvSpPr>
          <p:nvPr/>
        </p:nvSpPr>
        <p:spPr bwMode="auto">
          <a:xfrm>
            <a:off x="228600" y="2819400"/>
            <a:ext cx="3505200" cy="30480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000000"/>
                </a:solidFill>
                <a:cs typeface="Arial" charset="0"/>
              </a:rPr>
              <a:t>Large white letters and symbols</a:t>
            </a:r>
            <a:r>
              <a:rPr lang="en-US" b="1" smtClean="0">
                <a:solidFill>
                  <a:srgbClr val="000000"/>
                </a:solidFill>
                <a:cs typeface="Arial" charset="0"/>
              </a:rPr>
              <a:t> are often painted on the road to warn you of upcoming signals, stop signs, changes in the lane, bicycle lanes, and crosswalks.</a:t>
            </a:r>
          </a:p>
        </p:txBody>
      </p:sp>
      <p:pic>
        <p:nvPicPr>
          <p:cNvPr id="90117" name="Picture 6" descr="P1010270"/>
          <p:cNvPicPr>
            <a:picLocks noChangeAspect="1" noChangeArrowheads="1"/>
          </p:cNvPicPr>
          <p:nvPr/>
        </p:nvPicPr>
        <p:blipFill>
          <a:blip r:embed="rId2" cstate="print">
            <a:lum contrast="12000"/>
          </a:blip>
          <a:srcRect/>
          <a:stretch>
            <a:fillRect/>
          </a:stretch>
        </p:blipFill>
        <p:spPr bwMode="auto">
          <a:xfrm>
            <a:off x="4038600" y="2624138"/>
            <a:ext cx="4191000" cy="3170237"/>
          </a:xfrm>
          <a:prstGeom prst="rect">
            <a:avLst/>
          </a:prstGeom>
          <a:noFill/>
          <a:ln w="38100">
            <a:solidFill>
              <a:srgbClr val="000000"/>
            </a:solidFill>
            <a:miter lim="800000"/>
            <a:headEnd/>
            <a:tailEnd/>
          </a:ln>
        </p:spPr>
      </p:pic>
      <p:sp>
        <p:nvSpPr>
          <p:cNvPr id="201735" name="Line 7"/>
          <p:cNvSpPr>
            <a:spLocks noChangeShapeType="1"/>
          </p:cNvSpPr>
          <p:nvPr/>
        </p:nvSpPr>
        <p:spPr bwMode="auto">
          <a:xfrm>
            <a:off x="3505200" y="3124200"/>
            <a:ext cx="1905000" cy="1524000"/>
          </a:xfrm>
          <a:prstGeom prst="line">
            <a:avLst/>
          </a:prstGeom>
          <a:noFill/>
          <a:ln w="28575">
            <a:solidFill>
              <a:srgbClr val="E49800"/>
            </a:solidFill>
            <a:round/>
            <a:headEnd/>
            <a:tailEnd type="triangle" w="med" len="med"/>
          </a:ln>
          <a:effectLst>
            <a:outerShdw dist="28398" dir="1593903" algn="ctr" rotWithShape="0">
              <a:schemeClr val="tx1"/>
            </a:outerShdw>
          </a:effectLst>
        </p:spPr>
        <p:txBody>
          <a:bodyPr/>
          <a:lstStyle/>
          <a:p>
            <a:endParaRPr lang="en-US" smtClean="0">
              <a:solidFill>
                <a:srgbClr val="000000"/>
              </a:solidFill>
              <a:cs typeface="Arial" charset="0"/>
            </a:endParaRPr>
          </a:p>
        </p:txBody>
      </p:sp>
      <p:sp>
        <p:nvSpPr>
          <p:cNvPr id="201736" name="Rectangle 8"/>
          <p:cNvSpPr>
            <a:spLocks noChangeArrowheads="1"/>
          </p:cNvSpPr>
          <p:nvPr/>
        </p:nvSpPr>
        <p:spPr bwMode="auto">
          <a:xfrm>
            <a:off x="2438400" y="5943600"/>
            <a:ext cx="6477000" cy="914400"/>
          </a:xfrm>
          <a:prstGeom prst="rect">
            <a:avLst/>
          </a:prstGeom>
          <a:noFill/>
          <a:ln w="9525">
            <a:noFill/>
            <a:miter lim="800000"/>
            <a:headEnd/>
            <a:tailEnd/>
          </a:ln>
          <a:effectLst/>
        </p:spPr>
        <p:txBody>
          <a:bodyPr/>
          <a:lstStyle/>
          <a:p>
            <a:pPr marL="342900" indent="-342900">
              <a:lnSpc>
                <a:spcPct val="90000"/>
              </a:lnSpc>
              <a:spcBef>
                <a:spcPct val="20000"/>
              </a:spcBef>
            </a:pPr>
            <a:r>
              <a:rPr lang="en-US" b="1" smtClean="0">
                <a:solidFill>
                  <a:srgbClr val="000000"/>
                </a:solidFill>
                <a:cs typeface="Arial" charset="0"/>
              </a:rPr>
              <a:t>     </a:t>
            </a:r>
            <a:r>
              <a:rPr lang="en-US" b="1" i="1" smtClean="0">
                <a:solidFill>
                  <a:srgbClr val="000000"/>
                </a:solidFill>
                <a:cs typeface="Arial" charset="0"/>
              </a:rPr>
              <a:t>Keep an eye on the roadway surface for           these messages when you are driving.</a:t>
            </a:r>
            <a:endParaRPr lang="en-US" b="1" smtClean="0">
              <a:solidFill>
                <a:srgbClr val="000000"/>
              </a:solidFill>
              <a:cs typeface="Arial" charset="0"/>
            </a:endParaRPr>
          </a:p>
        </p:txBody>
      </p:sp>
      <p:sp>
        <p:nvSpPr>
          <p:cNvPr id="201737" name="Rectangle 9"/>
          <p:cNvSpPr>
            <a:spLocks noChangeArrowheads="1"/>
          </p:cNvSpPr>
          <p:nvPr/>
        </p:nvSpPr>
        <p:spPr bwMode="auto">
          <a:xfrm>
            <a:off x="381000" y="1600200"/>
            <a:ext cx="8763000" cy="533400"/>
          </a:xfrm>
          <a:prstGeom prst="rect">
            <a:avLst/>
          </a:prstGeom>
          <a:noFill/>
          <a:ln w="9525">
            <a:noFill/>
            <a:miter lim="800000"/>
            <a:headEnd/>
            <a:tailEnd/>
          </a:ln>
          <a:effectLst/>
        </p:spPr>
        <p:txBody>
          <a:bodyPr/>
          <a:lstStyle/>
          <a:p>
            <a:pPr marL="342900" indent="-342900">
              <a:spcBef>
                <a:spcPct val="20000"/>
              </a:spcBef>
            </a:pPr>
            <a:r>
              <a:rPr lang="en-US" sz="2000" b="1" smtClean="0">
                <a:solidFill>
                  <a:srgbClr val="3333CC"/>
                </a:solidFill>
                <a:cs typeface="Arial" charset="0"/>
              </a:rPr>
              <a:t>Pavement markings:</a:t>
            </a:r>
            <a:r>
              <a:rPr lang="en-US" sz="2000" b="1" smtClean="0">
                <a:solidFill>
                  <a:srgbClr val="000000"/>
                </a:solidFill>
                <a:cs typeface="Arial" charset="0"/>
              </a:rPr>
              <a:t> </a:t>
            </a:r>
            <a:r>
              <a:rPr lang="en-US" sz="2000" b="1" smtClean="0">
                <a:solidFill>
                  <a:srgbClr val="CC0000"/>
                </a:solidFill>
                <a:cs typeface="Arial" charset="0"/>
              </a:rPr>
              <a:t>white lane markings, </a:t>
            </a:r>
            <a:r>
              <a:rPr lang="en-US" sz="2000" b="1" i="1" smtClean="0">
                <a:solidFill>
                  <a:srgbClr val="000000"/>
                </a:solidFill>
                <a:cs typeface="Arial" charset="0"/>
              </a:rPr>
              <a:t>words</a:t>
            </a:r>
          </a:p>
          <a:p>
            <a:pPr marL="342900" indent="-342900">
              <a:spcBef>
                <a:spcPct val="20000"/>
              </a:spcBef>
            </a:pPr>
            <a:r>
              <a:rPr lang="en-US" sz="2000" smtClean="0">
                <a:solidFill>
                  <a:srgbClr val="FF3300"/>
                </a:solidFill>
                <a:cs typeface="Arial" charset="0"/>
              </a:rPr>
              <a:t>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1737"/>
                                        </p:tgtEl>
                                        <p:attrNameLst>
                                          <p:attrName>style.visibility</p:attrName>
                                        </p:attrNameLst>
                                      </p:cBhvr>
                                      <p:to>
                                        <p:strVal val="visible"/>
                                      </p:to>
                                    </p:set>
                                    <p:animEffect transition="in" filter="wipe(left)">
                                      <p:cBhvr>
                                        <p:cTn id="7" dur="1000"/>
                                        <p:tgtEl>
                                          <p:spTgt spid="2017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01733">
                                            <p:txEl>
                                              <p:pRg st="0" end="0"/>
                                            </p:txEl>
                                          </p:spTgt>
                                        </p:tgtEl>
                                        <p:attrNameLst>
                                          <p:attrName>style.visibility</p:attrName>
                                        </p:attrNameLst>
                                      </p:cBhvr>
                                      <p:to>
                                        <p:strVal val="visible"/>
                                      </p:to>
                                    </p:set>
                                    <p:animEffect transition="in" filter="strips(downRight)">
                                      <p:cBhvr>
                                        <p:cTn id="12" dur="500"/>
                                        <p:tgtEl>
                                          <p:spTgt spid="201733">
                                            <p:txEl>
                                              <p:pRg st="0" end="0"/>
                                            </p:txEl>
                                          </p:spTgt>
                                        </p:tgtEl>
                                      </p:cBhvr>
                                    </p:animEffect>
                                  </p:childTnLst>
                                </p:cTn>
                              </p:par>
                            </p:childTnLst>
                          </p:cTn>
                        </p:par>
                        <p:par>
                          <p:cTn id="13" fill="hold" nodeType="afterGroup">
                            <p:stCondLst>
                              <p:cond delay="500"/>
                            </p:stCondLst>
                            <p:childTnLst>
                              <p:par>
                                <p:cTn id="14" presetID="22" presetClass="entr" presetSubtype="1" fill="hold" grpId="0" nodeType="afterEffect">
                                  <p:stCondLst>
                                    <p:cond delay="3000"/>
                                  </p:stCondLst>
                                  <p:childTnLst>
                                    <p:set>
                                      <p:cBhvr>
                                        <p:cTn id="15" dur="1" fill="hold">
                                          <p:stCondLst>
                                            <p:cond delay="0"/>
                                          </p:stCondLst>
                                        </p:cTn>
                                        <p:tgtEl>
                                          <p:spTgt spid="201735"/>
                                        </p:tgtEl>
                                        <p:attrNameLst>
                                          <p:attrName>style.visibility</p:attrName>
                                        </p:attrNameLst>
                                      </p:cBhvr>
                                      <p:to>
                                        <p:strVal val="visible"/>
                                      </p:to>
                                    </p:set>
                                    <p:animEffect transition="in" filter="wipe(up)">
                                      <p:cBhvr>
                                        <p:cTn id="16" dur="500"/>
                                        <p:tgtEl>
                                          <p:spTgt spid="201735"/>
                                        </p:tgtEl>
                                      </p:cBhvr>
                                    </p:animEffect>
                                  </p:childTnLst>
                                  <p:subTnLst>
                                    <p:set>
                                      <p:cBhvr override="childStyle">
                                        <p:cTn dur="1" fill="hold" display="0" masterRel="nextClick" afterEffect="1"/>
                                        <p:tgtEl>
                                          <p:spTgt spid="201735"/>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201736">
                                            <p:txEl>
                                              <p:pRg st="0" end="0"/>
                                            </p:txEl>
                                          </p:spTgt>
                                        </p:tgtEl>
                                        <p:attrNameLst>
                                          <p:attrName>style.visibility</p:attrName>
                                        </p:attrNameLst>
                                      </p:cBhvr>
                                      <p:to>
                                        <p:strVal val="visible"/>
                                      </p:to>
                                    </p:set>
                                    <p:animEffect transition="in" filter="strips(downRight)">
                                      <p:cBhvr>
                                        <p:cTn id="21" dur="500"/>
                                        <p:tgtEl>
                                          <p:spTgt spid="2017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build="p" autoUpdateAnimBg="0"/>
      <p:bldP spid="201735" grpId="0" animBg="1"/>
      <p:bldP spid="201736" grpId="0" build="p" autoUpdateAnimBg="0"/>
      <p:bldP spid="20173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ChangeArrowheads="1"/>
          </p:cNvSpPr>
          <p:nvPr/>
        </p:nvSpPr>
        <p:spPr bwMode="auto">
          <a:xfrm rot="20917931">
            <a:off x="328253" y="895399"/>
            <a:ext cx="3733800" cy="609600"/>
          </a:xfrm>
          <a:prstGeom prst="rect">
            <a:avLst/>
          </a:prstGeom>
          <a:gradFill rotWithShape="0">
            <a:gsLst>
              <a:gs pos="0">
                <a:srgbClr val="33CCFF"/>
              </a:gs>
              <a:gs pos="50000">
                <a:schemeClr val="bg1"/>
              </a:gs>
              <a:gs pos="100000">
                <a:srgbClr val="33CC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1800" b="1" dirty="0">
                <a:solidFill>
                  <a:srgbClr val="000000"/>
                </a:solidFill>
                <a:cs typeface="Arial" charset="0"/>
              </a:rPr>
              <a:t>Let’s </a:t>
            </a:r>
            <a:r>
              <a:rPr lang="en-US" sz="1800" b="1" dirty="0" smtClean="0">
                <a:solidFill>
                  <a:srgbClr val="000000"/>
                </a:solidFill>
                <a:cs typeface="Arial" charset="0"/>
              </a:rPr>
              <a:t>review with this video</a:t>
            </a:r>
            <a:endParaRPr lang="en-US" sz="1800" b="1" dirty="0">
              <a:solidFill>
                <a:srgbClr val="000000"/>
              </a:solidFill>
              <a:cs typeface="Arial" charset="0"/>
            </a:endParaRPr>
          </a:p>
        </p:txBody>
      </p:sp>
      <p:pic>
        <p:nvPicPr>
          <p:cNvPr id="6" name="Traffic Control Devices.wm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0" y="1943100"/>
            <a:ext cx="3810000" cy="2857500"/>
          </a:xfrm>
          <a:prstGeom prst="rect">
            <a:avLst/>
          </a:prstGeom>
        </p:spPr>
      </p:pic>
    </p:spTree>
    <p:extLst>
      <p:ext uri="{BB962C8B-B14F-4D97-AF65-F5344CB8AC3E}">
        <p14:creationId xmlns:p14="http://schemas.microsoft.com/office/powerpoint/2010/main" val="35404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00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3234" name="sn012625.wav">
            <a:hlinkClick r:id="" action="ppaction://media"/>
          </p:cNvPr>
          <p:cNvPicPr>
            <a:picLocks noRot="1" noChangeAspect="1" noChangeArrowheads="1"/>
          </p:cNvPicPr>
          <p:nvPr>
            <a:wavAudioFile r:embed="rId1" name="sn01131a.wav"/>
          </p:nvPr>
        </p:nvPicPr>
        <p:blipFill>
          <a:blip r:embed="rId3" cstate="print"/>
          <a:srcRect/>
          <a:stretch>
            <a:fillRect/>
          </a:stretch>
        </p:blipFill>
        <p:spPr bwMode="auto">
          <a:xfrm>
            <a:off x="4267200" y="2895600"/>
            <a:ext cx="304800" cy="304800"/>
          </a:xfrm>
          <a:prstGeom prst="rect">
            <a:avLst/>
          </a:prstGeom>
          <a:noFill/>
          <a:ln w="9525">
            <a:noFill/>
            <a:miter lim="800000"/>
            <a:headEnd/>
            <a:tailEnd/>
          </a:ln>
        </p:spPr>
      </p:pic>
      <p:sp>
        <p:nvSpPr>
          <p:cNvPr id="91139" name="Rectangle 3"/>
          <p:cNvSpPr>
            <a:spLocks noChangeArrowheads="1"/>
          </p:cNvSpPr>
          <p:nvPr/>
        </p:nvSpPr>
        <p:spPr bwMode="auto">
          <a:xfrm>
            <a:off x="6858000" y="4114800"/>
            <a:ext cx="914400" cy="8382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pic>
        <p:nvPicPr>
          <p:cNvPr id="91140" name="Picture 4"/>
          <p:cNvPicPr>
            <a:picLocks noChangeAspect="1" noChangeArrowheads="1"/>
          </p:cNvPicPr>
          <p:nvPr/>
        </p:nvPicPr>
        <p:blipFill>
          <a:blip r:embed="rId4" cstate="print"/>
          <a:srcRect/>
          <a:stretch>
            <a:fillRect/>
          </a:stretch>
        </p:blipFill>
        <p:spPr bwMode="auto">
          <a:xfrm>
            <a:off x="2971800" y="1600200"/>
            <a:ext cx="3046413" cy="2351088"/>
          </a:xfrm>
          <a:prstGeom prst="rect">
            <a:avLst/>
          </a:prstGeom>
          <a:noFill/>
          <a:ln w="9525">
            <a:noFill/>
            <a:miter lim="800000"/>
            <a:headEnd/>
            <a:tailEnd/>
          </a:ln>
          <a:effectLst/>
        </p:spPr>
      </p:pic>
      <p:sp>
        <p:nvSpPr>
          <p:cNvPr id="223237" name="Rectangle 5"/>
          <p:cNvSpPr>
            <a:spLocks noChangeArrowheads="1"/>
          </p:cNvSpPr>
          <p:nvPr/>
        </p:nvSpPr>
        <p:spPr bwMode="auto">
          <a:xfrm>
            <a:off x="0" y="3505200"/>
            <a:ext cx="9144000" cy="3352800"/>
          </a:xfrm>
          <a:prstGeom prst="rect">
            <a:avLst/>
          </a:prstGeom>
          <a:noFill/>
          <a:ln w="9525">
            <a:noFill/>
            <a:miter lim="800000"/>
            <a:headEnd/>
            <a:tailEnd/>
          </a:ln>
          <a:effectLst/>
        </p:spPr>
        <p:txBody>
          <a:bodyPr anchor="ctr"/>
          <a:lstStyle/>
          <a:p>
            <a:pPr algn="ctr" eaLnBrk="0" hangingPunct="0"/>
            <a:r>
              <a:rPr lang="en-US" sz="2800" b="1" dirty="0" smtClean="0">
                <a:solidFill>
                  <a:srgbClr val="FFFF00"/>
                </a:solidFill>
                <a:cs typeface="Arial" charset="0"/>
              </a:rPr>
              <a:t>Review time</a:t>
            </a:r>
            <a:r>
              <a:rPr lang="en-US" sz="2800" b="1" dirty="0" smtClean="0">
                <a:solidFill>
                  <a:srgbClr val="00FFFF"/>
                </a:solidFill>
                <a:cs typeface="Arial" charset="0"/>
              </a:rPr>
              <a:t>…how much do you remember?      </a:t>
            </a:r>
            <a:endParaRPr lang="en-US" b="1" dirty="0" smtClean="0">
              <a:solidFill>
                <a:srgbClr val="CC99FF"/>
              </a:solidFill>
              <a:cs typeface="Arial" charset="0"/>
            </a:endParaRPr>
          </a:p>
        </p:txBody>
      </p:sp>
      <p:sp>
        <p:nvSpPr>
          <p:cNvPr id="91142" name="Rectangle 6"/>
          <p:cNvSpPr>
            <a:spLocks noGrp="1" noChangeArrowheads="1"/>
          </p:cNvSpPr>
          <p:nvPr>
            <p:ph type="title"/>
          </p:nvPr>
        </p:nvSpPr>
        <p:spPr>
          <a:xfrm>
            <a:off x="685800" y="609600"/>
            <a:ext cx="7772400" cy="609600"/>
          </a:xfrm>
        </p:spPr>
        <p:txBody>
          <a:bodyPr/>
          <a:lstStyle/>
          <a:p>
            <a:pPr eaLnBrk="1" hangingPunct="1"/>
            <a:r>
              <a:rPr lang="en-US" sz="3200" b="1" smtClean="0">
                <a:solidFill>
                  <a:srgbClr val="00FFFF"/>
                </a:solidFill>
              </a:rPr>
              <a:t>Signs, Signals and Road Markings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23234"/>
                                        </p:tgtEl>
                                      </p:cBhvr>
                                    </p:cmd>
                                  </p:childTnLst>
                                </p:cTn>
                              </p:par>
                            </p:childTnLst>
                          </p:cTn>
                        </p:par>
                        <p:par>
                          <p:cTn id="7" fill="hold" nodeType="afterGroup">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223237">
                                            <p:txEl>
                                              <p:pRg st="0" end="0"/>
                                            </p:txEl>
                                          </p:spTgt>
                                        </p:tgtEl>
                                        <p:attrNameLst>
                                          <p:attrName>style.visibility</p:attrName>
                                        </p:attrNameLst>
                                      </p:cBhvr>
                                      <p:to>
                                        <p:strVal val="visible"/>
                                      </p:to>
                                    </p:set>
                                    <p:animEffect transition="in" filter="dissolve">
                                      <p:cBhvr>
                                        <p:cTn id="10" dur="500"/>
                                        <p:tgtEl>
                                          <p:spTgt spid="223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2">
                <p:cTn id="11" fill="hold" display="0">
                  <p:stCondLst>
                    <p:cond delay="indefinite"/>
                  </p:stCondLst>
                  <p:endCondLst>
                    <p:cond evt="onPrev" delay="0">
                      <p:tgtEl>
                        <p:sldTgt/>
                      </p:tgtEl>
                    </p:cond>
                    <p:cond evt="onStopAudio" delay="0">
                      <p:tgtEl>
                        <p:sldTgt/>
                      </p:tgtEl>
                    </p:cond>
                  </p:endCondLst>
                </p:cTn>
                <p:tgtEl>
                  <p:spTgt spid="223234"/>
                </p:tgtEl>
              </p:cMediaNode>
            </p:audio>
          </p:childTnLst>
        </p:cTn>
      </p:par>
    </p:tnLst>
    <p:bldLst>
      <p:bldP spid="223237" grpId="0" build="p" autoUpdateAnimBg="0" advAuto="200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body" sz="half" idx="2"/>
          </p:nvPr>
        </p:nvSpPr>
        <p:spPr>
          <a:xfrm>
            <a:off x="0" y="0"/>
            <a:ext cx="9144000" cy="1219200"/>
          </a:xfrm>
        </p:spPr>
        <p:txBody>
          <a:bodyPr/>
          <a:lstStyle/>
          <a:p>
            <a:pPr eaLnBrk="1" hangingPunct="1">
              <a:buFontTx/>
              <a:buNone/>
            </a:pPr>
            <a:r>
              <a:rPr lang="en-US" sz="2400" b="1" smtClean="0"/>
              <a:t>1)</a:t>
            </a:r>
            <a:r>
              <a:rPr lang="en-US" sz="2400" b="1" smtClean="0">
                <a:solidFill>
                  <a:schemeClr val="bg1"/>
                </a:solidFill>
              </a:rPr>
              <a:t>1) True or False:  If all traffic is clear, a right turn on red is allowed unless there are prohibiting signs. _______</a:t>
            </a:r>
            <a:endParaRPr lang="en-US" sz="2400" b="1" smtClean="0"/>
          </a:p>
        </p:txBody>
      </p:sp>
      <p:sp>
        <p:nvSpPr>
          <p:cNvPr id="224259" name="Rectangle 3"/>
          <p:cNvSpPr>
            <a:spLocks noChangeArrowheads="1"/>
          </p:cNvSpPr>
          <p:nvPr/>
        </p:nvSpPr>
        <p:spPr bwMode="auto">
          <a:xfrm>
            <a:off x="0" y="990600"/>
            <a:ext cx="9144000" cy="1447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a:t>
            </a:r>
            <a:r>
              <a:rPr lang="en-US" b="1" smtClean="0">
                <a:solidFill>
                  <a:srgbClr val="FF9999"/>
                </a:solidFill>
                <a:cs typeface="Arial" charset="0"/>
              </a:rPr>
              <a:t>2) A left turn on red is allowed if the turn is made from a ____way street to another _____ way street, unless prohibited by a sign disallowing it.</a:t>
            </a:r>
          </a:p>
        </p:txBody>
      </p:sp>
      <p:sp>
        <p:nvSpPr>
          <p:cNvPr id="224260" name="Rectangle 4"/>
          <p:cNvSpPr>
            <a:spLocks noChangeArrowheads="1"/>
          </p:cNvSpPr>
          <p:nvPr/>
        </p:nvSpPr>
        <p:spPr bwMode="auto">
          <a:xfrm>
            <a:off x="0" y="2438400"/>
            <a:ext cx="9144000" cy="1066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a:t>
            </a:r>
            <a:r>
              <a:rPr lang="en-US" b="1" smtClean="0">
                <a:solidFill>
                  <a:srgbClr val="FFFFFF"/>
                </a:solidFill>
                <a:cs typeface="Arial" charset="0"/>
              </a:rPr>
              <a:t>3) You are waiting in an intersection to turn left. The yellow light comes on, you should: ________________________</a:t>
            </a:r>
            <a:endParaRPr lang="en-US" b="1" smtClean="0">
              <a:solidFill>
                <a:srgbClr val="000000"/>
              </a:solidFill>
              <a:cs typeface="Arial" charset="0"/>
            </a:endParaRPr>
          </a:p>
        </p:txBody>
      </p:sp>
      <p:sp>
        <p:nvSpPr>
          <p:cNvPr id="224261" name="WordArt 5"/>
          <p:cNvSpPr>
            <a:spLocks noChangeArrowheads="1" noChangeShapeType="1" noTextEdit="1"/>
          </p:cNvSpPr>
          <p:nvPr/>
        </p:nvSpPr>
        <p:spPr bwMode="auto">
          <a:xfrm>
            <a:off x="6705600" y="457200"/>
            <a:ext cx="1066800" cy="238125"/>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True</a:t>
            </a:r>
          </a:p>
        </p:txBody>
      </p:sp>
      <p:sp>
        <p:nvSpPr>
          <p:cNvPr id="224262" name="WordArt 6"/>
          <p:cNvSpPr>
            <a:spLocks noChangeArrowheads="1" noChangeShapeType="1" noTextEdit="1"/>
          </p:cNvSpPr>
          <p:nvPr/>
        </p:nvSpPr>
        <p:spPr bwMode="auto">
          <a:xfrm>
            <a:off x="457200" y="1447800"/>
            <a:ext cx="609600" cy="238125"/>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one</a:t>
            </a:r>
          </a:p>
        </p:txBody>
      </p:sp>
      <p:sp>
        <p:nvSpPr>
          <p:cNvPr id="224263" name="Rectangle 7"/>
          <p:cNvSpPr>
            <a:spLocks noChangeArrowheads="1"/>
          </p:cNvSpPr>
          <p:nvPr/>
        </p:nvSpPr>
        <p:spPr bwMode="auto">
          <a:xfrm>
            <a:off x="0" y="3505200"/>
            <a:ext cx="9144000" cy="1066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a:t>
            </a:r>
            <a:r>
              <a:rPr lang="en-US" b="1" smtClean="0">
                <a:solidFill>
                  <a:srgbClr val="FF9999"/>
                </a:solidFill>
                <a:cs typeface="Arial" charset="0"/>
              </a:rPr>
              <a:t>4) True or False: You can make a U turn at a green light intersection unless prohibited by a sign. _______</a:t>
            </a:r>
            <a:endParaRPr lang="en-US" b="1" smtClean="0">
              <a:solidFill>
                <a:srgbClr val="000000"/>
              </a:solidFill>
              <a:cs typeface="Arial" charset="0"/>
            </a:endParaRPr>
          </a:p>
        </p:txBody>
      </p:sp>
      <p:sp>
        <p:nvSpPr>
          <p:cNvPr id="224264" name="WordArt 8"/>
          <p:cNvSpPr>
            <a:spLocks noChangeArrowheads="1" noChangeShapeType="1" noTextEdit="1"/>
          </p:cNvSpPr>
          <p:nvPr/>
        </p:nvSpPr>
        <p:spPr bwMode="auto">
          <a:xfrm>
            <a:off x="4648200" y="2819400"/>
            <a:ext cx="4038600" cy="390525"/>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proceed after the intersection is clear</a:t>
            </a:r>
          </a:p>
        </p:txBody>
      </p:sp>
      <p:sp>
        <p:nvSpPr>
          <p:cNvPr id="224265" name="Rectangle 9"/>
          <p:cNvSpPr>
            <a:spLocks noChangeArrowheads="1"/>
          </p:cNvSpPr>
          <p:nvPr/>
        </p:nvSpPr>
        <p:spPr bwMode="auto">
          <a:xfrm>
            <a:off x="0" y="4495800"/>
            <a:ext cx="9144000" cy="7620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a:t>
            </a:r>
            <a:r>
              <a:rPr lang="en-US" b="1" smtClean="0">
                <a:solidFill>
                  <a:srgbClr val="FFFFFF"/>
                </a:solidFill>
                <a:cs typeface="Arial" charset="0"/>
              </a:rPr>
              <a:t>5) _________means that traffic at an intersection is so heavy that vehicles are unable to pass through or complete turns.</a:t>
            </a:r>
            <a:endParaRPr lang="en-US" b="1" smtClean="0">
              <a:solidFill>
                <a:srgbClr val="000000"/>
              </a:solidFill>
              <a:cs typeface="Arial" charset="0"/>
            </a:endParaRPr>
          </a:p>
        </p:txBody>
      </p:sp>
      <p:sp>
        <p:nvSpPr>
          <p:cNvPr id="224266" name="WordArt 10"/>
          <p:cNvSpPr>
            <a:spLocks noChangeArrowheads="1" noChangeShapeType="1" noTextEdit="1"/>
          </p:cNvSpPr>
          <p:nvPr/>
        </p:nvSpPr>
        <p:spPr bwMode="auto">
          <a:xfrm>
            <a:off x="6324600" y="3962400"/>
            <a:ext cx="1295400" cy="3048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True</a:t>
            </a:r>
          </a:p>
        </p:txBody>
      </p:sp>
      <p:sp>
        <p:nvSpPr>
          <p:cNvPr id="224267" name="WordArt 11"/>
          <p:cNvSpPr>
            <a:spLocks noChangeArrowheads="1" noChangeShapeType="1" noTextEdit="1"/>
          </p:cNvSpPr>
          <p:nvPr/>
        </p:nvSpPr>
        <p:spPr bwMode="auto">
          <a:xfrm>
            <a:off x="762000" y="4495800"/>
            <a:ext cx="1295400" cy="314325"/>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Gridlock</a:t>
            </a:r>
          </a:p>
        </p:txBody>
      </p:sp>
      <p:sp>
        <p:nvSpPr>
          <p:cNvPr id="224268" name="Rectangle 12"/>
          <p:cNvSpPr>
            <a:spLocks noChangeArrowheads="1"/>
          </p:cNvSpPr>
          <p:nvPr/>
        </p:nvSpPr>
        <p:spPr bwMode="auto">
          <a:xfrm>
            <a:off x="0" y="5562600"/>
            <a:ext cx="9144000" cy="838200"/>
          </a:xfrm>
          <a:prstGeom prst="rect">
            <a:avLst/>
          </a:prstGeom>
          <a:noFill/>
          <a:ln w="9525">
            <a:noFill/>
            <a:miter lim="800000"/>
            <a:headEnd/>
            <a:tailEnd/>
          </a:ln>
          <a:effectLst/>
        </p:spPr>
        <p:txBody>
          <a:bodyPr/>
          <a:lstStyle/>
          <a:p>
            <a:pPr marL="342900" indent="-342900" eaLnBrk="0" hangingPunct="0">
              <a:lnSpc>
                <a:spcPct val="90000"/>
              </a:lnSpc>
              <a:spcBef>
                <a:spcPct val="20000"/>
              </a:spcBef>
            </a:pPr>
            <a:r>
              <a:rPr lang="en-US" b="1" smtClean="0">
                <a:solidFill>
                  <a:srgbClr val="000000"/>
                </a:solidFill>
                <a:cs typeface="Arial" charset="0"/>
              </a:rPr>
              <a:t>   </a:t>
            </a:r>
            <a:r>
              <a:rPr lang="en-US" b="1" smtClean="0">
                <a:solidFill>
                  <a:srgbClr val="FF9999"/>
                </a:solidFill>
                <a:cs typeface="Arial" charset="0"/>
              </a:rPr>
              <a:t>6)  True or False: On a left red arrow, move up into the intersection and complete your turn after traffic clears.____</a:t>
            </a:r>
          </a:p>
        </p:txBody>
      </p:sp>
      <p:sp>
        <p:nvSpPr>
          <p:cNvPr id="224269" name="WordArt 13"/>
          <p:cNvSpPr>
            <a:spLocks noChangeArrowheads="1" noChangeShapeType="1" noTextEdit="1"/>
          </p:cNvSpPr>
          <p:nvPr/>
        </p:nvSpPr>
        <p:spPr bwMode="auto">
          <a:xfrm>
            <a:off x="8305800" y="5791200"/>
            <a:ext cx="533400" cy="3810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False</a:t>
            </a:r>
          </a:p>
        </p:txBody>
      </p:sp>
      <p:sp>
        <p:nvSpPr>
          <p:cNvPr id="224270" name="WordArt 14"/>
          <p:cNvSpPr>
            <a:spLocks noChangeArrowheads="1" noChangeShapeType="1" noTextEdit="1"/>
          </p:cNvSpPr>
          <p:nvPr/>
        </p:nvSpPr>
        <p:spPr bwMode="auto">
          <a:xfrm>
            <a:off x="4419600" y="1447800"/>
            <a:ext cx="609600" cy="238125"/>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one</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dissolve">
                                      <p:cBhvr>
                                        <p:cTn id="7" dur="500"/>
                                        <p:tgtEl>
                                          <p:spTgt spid="224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4259"/>
                                        </p:tgtEl>
                                        <p:attrNameLst>
                                          <p:attrName>style.visibility</p:attrName>
                                        </p:attrNameLst>
                                      </p:cBhvr>
                                      <p:to>
                                        <p:strVal val="visible"/>
                                      </p:to>
                                    </p:set>
                                    <p:animEffect transition="in" filter="wipe(up)">
                                      <p:cBhvr>
                                        <p:cTn id="12" dur="500"/>
                                        <p:tgtEl>
                                          <p:spTgt spid="2242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4262"/>
                                        </p:tgtEl>
                                        <p:attrNameLst>
                                          <p:attrName>style.visibility</p:attrName>
                                        </p:attrNameLst>
                                      </p:cBhvr>
                                      <p:to>
                                        <p:strVal val="visible"/>
                                      </p:to>
                                    </p:set>
                                    <p:animEffect transition="in" filter="dissolve">
                                      <p:cBhvr>
                                        <p:cTn id="17" dur="500"/>
                                        <p:tgtEl>
                                          <p:spTgt spid="22426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4270"/>
                                        </p:tgtEl>
                                        <p:attrNameLst>
                                          <p:attrName>style.visibility</p:attrName>
                                        </p:attrNameLst>
                                      </p:cBhvr>
                                      <p:to>
                                        <p:strVal val="visible"/>
                                      </p:to>
                                    </p:set>
                                    <p:animEffect transition="in" filter="dissolve">
                                      <p:cBhvr>
                                        <p:cTn id="22" dur="500"/>
                                        <p:tgtEl>
                                          <p:spTgt spid="2242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4260"/>
                                        </p:tgtEl>
                                        <p:attrNameLst>
                                          <p:attrName>style.visibility</p:attrName>
                                        </p:attrNameLst>
                                      </p:cBhvr>
                                      <p:to>
                                        <p:strVal val="visible"/>
                                      </p:to>
                                    </p:set>
                                    <p:animEffect transition="in" filter="wipe(up)">
                                      <p:cBhvr>
                                        <p:cTn id="27" dur="500"/>
                                        <p:tgtEl>
                                          <p:spTgt spid="22426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4264"/>
                                        </p:tgtEl>
                                        <p:attrNameLst>
                                          <p:attrName>style.visibility</p:attrName>
                                        </p:attrNameLst>
                                      </p:cBhvr>
                                      <p:to>
                                        <p:strVal val="visible"/>
                                      </p:to>
                                    </p:set>
                                    <p:animEffect transition="in" filter="dissolve">
                                      <p:cBhvr>
                                        <p:cTn id="32" dur="500"/>
                                        <p:tgtEl>
                                          <p:spTgt spid="22426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24263"/>
                                        </p:tgtEl>
                                        <p:attrNameLst>
                                          <p:attrName>style.visibility</p:attrName>
                                        </p:attrNameLst>
                                      </p:cBhvr>
                                      <p:to>
                                        <p:strVal val="visible"/>
                                      </p:to>
                                    </p:set>
                                    <p:animEffect transition="in" filter="wipe(up)">
                                      <p:cBhvr>
                                        <p:cTn id="37" dur="500"/>
                                        <p:tgtEl>
                                          <p:spTgt spid="2242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4266"/>
                                        </p:tgtEl>
                                        <p:attrNameLst>
                                          <p:attrName>style.visibility</p:attrName>
                                        </p:attrNameLst>
                                      </p:cBhvr>
                                      <p:to>
                                        <p:strVal val="visible"/>
                                      </p:to>
                                    </p:set>
                                    <p:animEffect transition="in" filter="dissolve">
                                      <p:cBhvr>
                                        <p:cTn id="42" dur="500"/>
                                        <p:tgtEl>
                                          <p:spTgt spid="22426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4265"/>
                                        </p:tgtEl>
                                        <p:attrNameLst>
                                          <p:attrName>style.visibility</p:attrName>
                                        </p:attrNameLst>
                                      </p:cBhvr>
                                      <p:to>
                                        <p:strVal val="visible"/>
                                      </p:to>
                                    </p:set>
                                    <p:animEffect transition="in" filter="wipe(up)">
                                      <p:cBhvr>
                                        <p:cTn id="47" dur="500"/>
                                        <p:tgtEl>
                                          <p:spTgt spid="22426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4267"/>
                                        </p:tgtEl>
                                        <p:attrNameLst>
                                          <p:attrName>style.visibility</p:attrName>
                                        </p:attrNameLst>
                                      </p:cBhvr>
                                      <p:to>
                                        <p:strVal val="visible"/>
                                      </p:to>
                                    </p:set>
                                    <p:animEffect transition="in" filter="dissolve">
                                      <p:cBhvr>
                                        <p:cTn id="52" dur="500"/>
                                        <p:tgtEl>
                                          <p:spTgt spid="22426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4268"/>
                                        </p:tgtEl>
                                        <p:attrNameLst>
                                          <p:attrName>style.visibility</p:attrName>
                                        </p:attrNameLst>
                                      </p:cBhvr>
                                      <p:to>
                                        <p:strVal val="visible"/>
                                      </p:to>
                                    </p:set>
                                    <p:animEffect transition="in" filter="wipe(up)">
                                      <p:cBhvr>
                                        <p:cTn id="57" dur="500"/>
                                        <p:tgtEl>
                                          <p:spTgt spid="22426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24269"/>
                                        </p:tgtEl>
                                        <p:attrNameLst>
                                          <p:attrName>style.visibility</p:attrName>
                                        </p:attrNameLst>
                                      </p:cBhvr>
                                      <p:to>
                                        <p:strVal val="visible"/>
                                      </p:to>
                                    </p:set>
                                    <p:animEffect transition="in" filter="dissolve">
                                      <p:cBhvr>
                                        <p:cTn id="62" dur="500"/>
                                        <p:tgtEl>
                                          <p:spTgt spid="224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utoUpdateAnimBg="0"/>
      <p:bldP spid="224260" grpId="0" autoUpdateAnimBg="0"/>
      <p:bldP spid="224261" grpId="0" animBg="1"/>
      <p:bldP spid="224262" grpId="0" animBg="1"/>
      <p:bldP spid="224263" grpId="0" autoUpdateAnimBg="0"/>
      <p:bldP spid="224264" grpId="0" animBg="1"/>
      <p:bldP spid="224265" grpId="0" autoUpdateAnimBg="0"/>
      <p:bldP spid="224266" grpId="0" animBg="1"/>
      <p:bldP spid="224267" grpId="0" animBg="1"/>
      <p:bldP spid="224268" grpId="0" autoUpdateAnimBg="0"/>
      <p:bldP spid="224269" grpId="0" animBg="1"/>
      <p:bldP spid="22427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MVC-002S"/>
          <p:cNvPicPr>
            <a:picLocks noChangeAspect="1" noChangeArrowheads="1"/>
          </p:cNvPicPr>
          <p:nvPr/>
        </p:nvPicPr>
        <p:blipFill>
          <a:blip r:embed="rId2" cstate="print"/>
          <a:srcRect/>
          <a:stretch>
            <a:fillRect/>
          </a:stretch>
        </p:blipFill>
        <p:spPr bwMode="auto">
          <a:xfrm>
            <a:off x="152400" y="0"/>
            <a:ext cx="8991600" cy="6743700"/>
          </a:xfrm>
          <a:prstGeom prst="rect">
            <a:avLst/>
          </a:prstGeom>
          <a:noFill/>
          <a:ln w="9525">
            <a:noFill/>
            <a:miter lim="800000"/>
            <a:headEnd/>
            <a:tailEnd/>
          </a:ln>
        </p:spPr>
      </p:pic>
      <p:sp>
        <p:nvSpPr>
          <p:cNvPr id="11267" name="Rectangle 3"/>
          <p:cNvSpPr>
            <a:spLocks noGrp="1" noChangeArrowheads="1"/>
          </p:cNvSpPr>
          <p:nvPr>
            <p:ph type="body" idx="1"/>
          </p:nvPr>
        </p:nvSpPr>
        <p:spPr>
          <a:xfrm>
            <a:off x="0" y="4953000"/>
            <a:ext cx="9144000" cy="1905000"/>
          </a:xfrm>
          <a:solidFill>
            <a:schemeClr val="tx1"/>
          </a:solidFill>
        </p:spPr>
        <p:txBody>
          <a:bodyPr/>
          <a:lstStyle/>
          <a:p>
            <a:pPr algn="ctr" eaLnBrk="1" hangingPunct="1">
              <a:buFontTx/>
              <a:buNone/>
            </a:pPr>
            <a:r>
              <a:rPr lang="en-US" sz="2800" b="1" smtClean="0">
                <a:solidFill>
                  <a:srgbClr val="FF3300"/>
                </a:solidFill>
              </a:rPr>
              <a:t>   </a:t>
            </a:r>
            <a:r>
              <a:rPr lang="en-US" sz="2800" b="1" smtClean="0">
                <a:solidFill>
                  <a:srgbClr val="00FFFF"/>
                </a:solidFill>
              </a:rPr>
              <a:t>You want to turn right, what have               </a:t>
            </a:r>
          </a:p>
          <a:p>
            <a:pPr algn="ctr" eaLnBrk="1" hangingPunct="1">
              <a:lnSpc>
                <a:spcPct val="80000"/>
              </a:lnSpc>
              <a:buFontTx/>
              <a:buNone/>
            </a:pPr>
            <a:r>
              <a:rPr lang="en-US" sz="2800" b="1" smtClean="0">
                <a:solidFill>
                  <a:srgbClr val="00FFFF"/>
                </a:solidFill>
              </a:rPr>
              <a:t>you noticed here?</a:t>
            </a:r>
          </a:p>
          <a:p>
            <a:pPr algn="ctr" eaLnBrk="1" hangingPunct="1">
              <a:lnSpc>
                <a:spcPct val="70000"/>
              </a:lnSpc>
              <a:buFontTx/>
              <a:buNone/>
            </a:pPr>
            <a:r>
              <a:rPr lang="en-US" sz="2800" b="1" smtClean="0">
                <a:solidFill>
                  <a:srgbClr val="FF3300"/>
                </a:solidFill>
              </a:rPr>
              <a:t>                                 </a:t>
            </a:r>
            <a:endParaRPr lang="en-US" sz="2800" b="1" smtClean="0">
              <a:solidFill>
                <a:srgbClr val="CC99FF"/>
              </a:solidFill>
            </a:endParaRPr>
          </a:p>
        </p:txBody>
      </p:sp>
      <p:sp>
        <p:nvSpPr>
          <p:cNvPr id="92164" name="Oval 4"/>
          <p:cNvSpPr>
            <a:spLocks noChangeArrowheads="1"/>
          </p:cNvSpPr>
          <p:nvPr/>
        </p:nvSpPr>
        <p:spPr bwMode="auto">
          <a:xfrm>
            <a:off x="6629400" y="2209800"/>
            <a:ext cx="990600" cy="990600"/>
          </a:xfrm>
          <a:prstGeom prst="ellipse">
            <a:avLst/>
          </a:prstGeom>
          <a:noFill/>
          <a:ln w="57150">
            <a:solidFill>
              <a:srgbClr val="FFFF00"/>
            </a:solidFill>
            <a:round/>
            <a:headEnd/>
            <a:tailEnd/>
          </a:ln>
          <a:effectLst/>
        </p:spPr>
        <p:txBody>
          <a:bodyPr wrap="none" anchor="ctr"/>
          <a:lstStyle/>
          <a:p>
            <a:endParaRPr lang="en-US" smtClean="0">
              <a:solidFill>
                <a:srgbClr val="000000"/>
              </a:solidFill>
              <a:cs typeface="Arial" charset="0"/>
            </a:endParaRPr>
          </a:p>
        </p:txBody>
      </p:sp>
      <p:sp>
        <p:nvSpPr>
          <p:cNvPr id="92165" name="Oval 5"/>
          <p:cNvSpPr>
            <a:spLocks noChangeArrowheads="1"/>
          </p:cNvSpPr>
          <p:nvPr/>
        </p:nvSpPr>
        <p:spPr bwMode="auto">
          <a:xfrm>
            <a:off x="5867400" y="3048000"/>
            <a:ext cx="533400" cy="609600"/>
          </a:xfrm>
          <a:prstGeom prst="ellipse">
            <a:avLst/>
          </a:prstGeom>
          <a:noFill/>
          <a:ln w="57150">
            <a:solidFill>
              <a:srgbClr val="FFFF00"/>
            </a:solidFill>
            <a:round/>
            <a:headEnd/>
            <a:tailEnd/>
          </a:ln>
          <a:effectLst/>
        </p:spPr>
        <p:txBody>
          <a:bodyPr wrap="none" anchor="ctr"/>
          <a:lstStyle/>
          <a:p>
            <a:endParaRPr lang="en-US" smtClean="0">
              <a:solidFill>
                <a:srgbClr val="000000"/>
              </a:solidFill>
              <a:cs typeface="Arial" charset="0"/>
            </a:endParaRPr>
          </a:p>
        </p:txBody>
      </p:sp>
      <p:sp>
        <p:nvSpPr>
          <p:cNvPr id="92166" name="AutoShape 6"/>
          <p:cNvSpPr>
            <a:spLocks noChangeArrowheads="1"/>
          </p:cNvSpPr>
          <p:nvPr/>
        </p:nvSpPr>
        <p:spPr bwMode="auto">
          <a:xfrm>
            <a:off x="304800" y="762000"/>
            <a:ext cx="2743200" cy="2590800"/>
          </a:xfrm>
          <a:prstGeom prst="octagon">
            <a:avLst>
              <a:gd name="adj" fmla="val 28801"/>
            </a:avLst>
          </a:prstGeom>
          <a:gradFill rotWithShape="0">
            <a:gsLst>
              <a:gs pos="0">
                <a:srgbClr val="CC3300"/>
              </a:gs>
              <a:gs pos="100000">
                <a:srgbClr val="5E1800"/>
              </a:gs>
            </a:gsLst>
            <a:path path="shape">
              <a:fillToRect l="50000" t="50000" r="50000" b="50000"/>
            </a:path>
          </a:gradFill>
          <a:ln w="76200">
            <a:solidFill>
              <a:schemeClr val="bg1"/>
            </a:solidFill>
            <a:miter lim="800000"/>
            <a:headEnd/>
            <a:tailEnd/>
          </a:ln>
          <a:effectLst/>
        </p:spPr>
        <p:txBody>
          <a:bodyPr wrap="none" anchor="ctr"/>
          <a:lstStyle/>
          <a:p>
            <a:pPr algn="ctr" eaLnBrk="0" hangingPunct="0"/>
            <a:r>
              <a:rPr lang="en-US" sz="3200" b="1" smtClean="0">
                <a:solidFill>
                  <a:srgbClr val="000000"/>
                </a:solidFill>
                <a:cs typeface="Arial" charset="0"/>
              </a:rPr>
              <a:t>STOP</a:t>
            </a:r>
          </a:p>
          <a:p>
            <a:pPr algn="ctr" eaLnBrk="0" hangingPunct="0"/>
            <a:r>
              <a:rPr lang="en-US" sz="3200" b="1" smtClean="0">
                <a:solidFill>
                  <a:srgbClr val="000000"/>
                </a:solidFill>
                <a:cs typeface="Arial" charset="0"/>
              </a:rPr>
              <a:t>and</a:t>
            </a:r>
          </a:p>
          <a:p>
            <a:pPr algn="ctr" eaLnBrk="0" hangingPunct="0"/>
            <a:r>
              <a:rPr lang="en-US" sz="3200" b="1" smtClean="0">
                <a:solidFill>
                  <a:srgbClr val="000000"/>
                </a:solidFill>
                <a:cs typeface="Arial" charset="0"/>
              </a:rPr>
              <a:t>THINK</a:t>
            </a:r>
          </a:p>
        </p:txBody>
      </p:sp>
      <p:sp>
        <p:nvSpPr>
          <p:cNvPr id="92167" name="AutoShape 7"/>
          <p:cNvSpPr>
            <a:spLocks noChangeArrowheads="1"/>
          </p:cNvSpPr>
          <p:nvPr/>
        </p:nvSpPr>
        <p:spPr bwMode="auto">
          <a:xfrm>
            <a:off x="304800" y="762000"/>
            <a:ext cx="2743200" cy="2590800"/>
          </a:xfrm>
          <a:prstGeom prst="octagon">
            <a:avLst>
              <a:gd name="adj" fmla="val 29537"/>
            </a:avLst>
          </a:prstGeom>
          <a:gradFill rotWithShape="0">
            <a:gsLst>
              <a:gs pos="0">
                <a:srgbClr val="CC99FF"/>
              </a:gs>
              <a:gs pos="100000">
                <a:srgbClr val="5E4776"/>
              </a:gs>
            </a:gsLst>
            <a:path path="shape">
              <a:fillToRect l="50000" t="50000" r="50000" b="50000"/>
            </a:path>
          </a:gradFill>
          <a:ln w="76200">
            <a:solidFill>
              <a:schemeClr val="bg1"/>
            </a:solidFill>
            <a:miter lim="800000"/>
            <a:headEnd/>
            <a:tailEnd/>
          </a:ln>
          <a:effectLst/>
        </p:spPr>
        <p:txBody>
          <a:bodyPr wrap="none" anchor="ctr"/>
          <a:lstStyle/>
          <a:p>
            <a:pPr algn="ctr" eaLnBrk="0" hangingPunct="0">
              <a:lnSpc>
                <a:spcPct val="110000"/>
              </a:lnSpc>
            </a:pPr>
            <a:r>
              <a:rPr lang="en-US" sz="2000" b="1" smtClean="0">
                <a:solidFill>
                  <a:srgbClr val="000000"/>
                </a:solidFill>
                <a:cs typeface="Arial" charset="0"/>
              </a:rPr>
              <a:t>Why do</a:t>
            </a:r>
          </a:p>
          <a:p>
            <a:pPr algn="ctr" eaLnBrk="0" hangingPunct="0">
              <a:lnSpc>
                <a:spcPct val="80000"/>
              </a:lnSpc>
            </a:pPr>
            <a:r>
              <a:rPr lang="en-US" sz="2000" b="1" smtClean="0">
                <a:solidFill>
                  <a:srgbClr val="000000"/>
                </a:solidFill>
                <a:cs typeface="Arial" charset="0"/>
              </a:rPr>
              <a:t>some</a:t>
            </a:r>
          </a:p>
          <a:p>
            <a:pPr algn="ctr" eaLnBrk="0" hangingPunct="0">
              <a:lnSpc>
                <a:spcPct val="80000"/>
              </a:lnSpc>
            </a:pPr>
            <a:r>
              <a:rPr lang="en-US" sz="2000" b="1" smtClean="0">
                <a:solidFill>
                  <a:srgbClr val="000000"/>
                </a:solidFill>
                <a:cs typeface="Arial" charset="0"/>
              </a:rPr>
              <a:t>intersections</a:t>
            </a:r>
          </a:p>
          <a:p>
            <a:pPr algn="ctr" eaLnBrk="0" hangingPunct="0">
              <a:lnSpc>
                <a:spcPct val="80000"/>
              </a:lnSpc>
            </a:pPr>
            <a:r>
              <a:rPr lang="en-US" sz="2000" b="1" smtClean="0">
                <a:solidFill>
                  <a:srgbClr val="000000"/>
                </a:solidFill>
                <a:cs typeface="Arial" charset="0"/>
              </a:rPr>
              <a:t>have this</a:t>
            </a:r>
          </a:p>
          <a:p>
            <a:pPr algn="ctr" eaLnBrk="0" hangingPunct="0">
              <a:lnSpc>
                <a:spcPct val="80000"/>
              </a:lnSpc>
            </a:pPr>
            <a:r>
              <a:rPr lang="en-US" sz="2000" b="1" smtClean="0">
                <a:solidFill>
                  <a:srgbClr val="000000"/>
                </a:solidFill>
                <a:cs typeface="Arial" charset="0"/>
              </a:rPr>
              <a:t>sign?</a:t>
            </a:r>
          </a:p>
        </p:txBody>
      </p:sp>
      <p:sp>
        <p:nvSpPr>
          <p:cNvPr id="92168" name="AutoShape 8"/>
          <p:cNvSpPr>
            <a:spLocks noChangeArrowheads="1"/>
          </p:cNvSpPr>
          <p:nvPr/>
        </p:nvSpPr>
        <p:spPr bwMode="auto">
          <a:xfrm>
            <a:off x="304800" y="762000"/>
            <a:ext cx="2743200" cy="2667000"/>
          </a:xfrm>
          <a:prstGeom prst="octagon">
            <a:avLst>
              <a:gd name="adj" fmla="val 28801"/>
            </a:avLst>
          </a:prstGeom>
          <a:gradFill rotWithShape="0">
            <a:gsLst>
              <a:gs pos="0">
                <a:srgbClr val="00FFFF"/>
              </a:gs>
              <a:gs pos="100000">
                <a:srgbClr val="007676"/>
              </a:gs>
            </a:gsLst>
            <a:path path="shape">
              <a:fillToRect l="50000" t="50000" r="50000" b="50000"/>
            </a:path>
          </a:gradFill>
          <a:ln w="76200">
            <a:solidFill>
              <a:schemeClr val="bg1"/>
            </a:solidFill>
            <a:miter lim="800000"/>
            <a:headEnd/>
            <a:tailEnd/>
          </a:ln>
          <a:effectLst/>
        </p:spPr>
        <p:txBody>
          <a:bodyPr wrap="none" anchor="ctr"/>
          <a:lstStyle/>
          <a:p>
            <a:pPr algn="ctr" eaLnBrk="0" hangingPunct="0"/>
            <a:r>
              <a:rPr lang="en-US" sz="2000" b="1" smtClean="0">
                <a:solidFill>
                  <a:srgbClr val="000000"/>
                </a:solidFill>
                <a:cs typeface="Arial" charset="0"/>
              </a:rPr>
              <a:t>Usually poor</a:t>
            </a:r>
          </a:p>
          <a:p>
            <a:pPr algn="ctr" eaLnBrk="0" hangingPunct="0"/>
            <a:r>
              <a:rPr lang="en-US" sz="2000" b="1" smtClean="0">
                <a:solidFill>
                  <a:srgbClr val="000000"/>
                </a:solidFill>
                <a:cs typeface="Arial" charset="0"/>
              </a:rPr>
              <a:t>visibility at the</a:t>
            </a:r>
          </a:p>
          <a:p>
            <a:pPr algn="ctr" eaLnBrk="0" hangingPunct="0"/>
            <a:r>
              <a:rPr lang="en-US" sz="2000" b="1" smtClean="0">
                <a:solidFill>
                  <a:srgbClr val="000000"/>
                </a:solidFill>
                <a:cs typeface="Arial" charset="0"/>
              </a:rPr>
              <a:t>intersection or</a:t>
            </a:r>
          </a:p>
          <a:p>
            <a:pPr algn="ctr" eaLnBrk="0" hangingPunct="0"/>
            <a:r>
              <a:rPr lang="en-US" sz="2000" b="1" smtClean="0">
                <a:solidFill>
                  <a:srgbClr val="000000"/>
                </a:solidFill>
                <a:cs typeface="Arial" charset="0"/>
              </a:rPr>
              <a:t> heavy traffic.</a:t>
            </a:r>
            <a:endParaRPr lang="en-US" sz="2000" b="1" i="1" smtClean="0">
              <a:solidFill>
                <a:srgbClr val="FFFF00"/>
              </a:solidFill>
              <a:cs typeface="Arial" charset="0"/>
            </a:endParaRPr>
          </a:p>
        </p:txBody>
      </p:sp>
      <p:sp>
        <p:nvSpPr>
          <p:cNvPr id="92169" name="WordArt 9"/>
          <p:cNvSpPr>
            <a:spLocks noChangeArrowheads="1" noChangeShapeType="1" noTextEdit="1"/>
          </p:cNvSpPr>
          <p:nvPr/>
        </p:nvSpPr>
        <p:spPr bwMode="auto">
          <a:xfrm>
            <a:off x="2286000" y="6248400"/>
            <a:ext cx="4724400" cy="355600"/>
          </a:xfrm>
          <a:prstGeom prst="rect">
            <a:avLst/>
          </a:prstGeom>
        </p:spPr>
        <p:txBody>
          <a:bodyPr wrap="none" fromWordArt="1">
            <a:prstTxWarp prst="textPlain">
              <a:avLst>
                <a:gd name="adj" fmla="val 50000"/>
              </a:avLst>
            </a:prstTxWarp>
          </a:bodyPr>
          <a:lstStyle/>
          <a:p>
            <a:pPr algn="ctr"/>
            <a:r>
              <a:rPr lang="en-US" sz="2000" kern="10" smtClean="0">
                <a:ln w="9525">
                  <a:solidFill>
                    <a:srgbClr val="000000"/>
                  </a:solidFill>
                  <a:round/>
                  <a:headEnd/>
                  <a:tailEnd/>
                </a:ln>
                <a:solidFill>
                  <a:srgbClr val="FFFFFF"/>
                </a:solidFill>
                <a:latin typeface="Arial Black"/>
                <a:cs typeface="Arial" charset="0"/>
              </a:rPr>
              <a:t>No right turn on red allowed.</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169"/>
                                        </p:tgtEl>
                                        <p:attrNameLst>
                                          <p:attrName>style.visibility</p:attrName>
                                        </p:attrNameLst>
                                      </p:cBhvr>
                                      <p:to>
                                        <p:strVal val="visible"/>
                                      </p:to>
                                    </p:set>
                                    <p:animEffect transition="in" filter="wipe(left)">
                                      <p:cBhvr>
                                        <p:cTn id="7" dur="500"/>
                                        <p:tgtEl>
                                          <p:spTgt spid="92169"/>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92164"/>
                                        </p:tgtEl>
                                        <p:attrNameLst>
                                          <p:attrName>style.visibility</p:attrName>
                                        </p:attrNameLst>
                                      </p:cBhvr>
                                      <p:to>
                                        <p:strVal val="visible"/>
                                      </p:to>
                                    </p:set>
                                    <p:animEffect transition="in" filter="dissolve">
                                      <p:cBhvr>
                                        <p:cTn id="11" dur="500"/>
                                        <p:tgtEl>
                                          <p:spTgt spid="92164"/>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92165"/>
                                        </p:tgtEl>
                                        <p:attrNameLst>
                                          <p:attrName>style.visibility</p:attrName>
                                        </p:attrNameLst>
                                      </p:cBhvr>
                                      <p:to>
                                        <p:strVal val="visible"/>
                                      </p:to>
                                    </p:set>
                                    <p:animEffect transition="in" filter="dissolve">
                                      <p:cBhvr>
                                        <p:cTn id="15" dur="500"/>
                                        <p:tgtEl>
                                          <p:spTgt spid="9216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272" fill="hold" grpId="0" nodeType="clickEffect">
                                  <p:stCondLst>
                                    <p:cond delay="0"/>
                                  </p:stCondLst>
                                  <p:childTnLst>
                                    <p:set>
                                      <p:cBhvr>
                                        <p:cTn id="19" dur="1" fill="hold">
                                          <p:stCondLst>
                                            <p:cond delay="0"/>
                                          </p:stCondLst>
                                        </p:cTn>
                                        <p:tgtEl>
                                          <p:spTgt spid="92166"/>
                                        </p:tgtEl>
                                        <p:attrNameLst>
                                          <p:attrName>style.visibility</p:attrName>
                                        </p:attrNameLst>
                                      </p:cBhvr>
                                      <p:to>
                                        <p:strVal val="visible"/>
                                      </p:to>
                                    </p:set>
                                    <p:anim calcmode="lin" valueType="num">
                                      <p:cBhvr>
                                        <p:cTn id="20" dur="500" fill="hold"/>
                                        <p:tgtEl>
                                          <p:spTgt spid="92166"/>
                                        </p:tgtEl>
                                        <p:attrNameLst>
                                          <p:attrName>ppt_w</p:attrName>
                                        </p:attrNameLst>
                                      </p:cBhvr>
                                      <p:tavLst>
                                        <p:tav tm="0">
                                          <p:val>
                                            <p:strVal val="2/3*#ppt_w"/>
                                          </p:val>
                                        </p:tav>
                                        <p:tav tm="100000">
                                          <p:val>
                                            <p:strVal val="#ppt_w"/>
                                          </p:val>
                                        </p:tav>
                                      </p:tavLst>
                                    </p:anim>
                                    <p:anim calcmode="lin" valueType="num">
                                      <p:cBhvr>
                                        <p:cTn id="21" dur="500" fill="hold"/>
                                        <p:tgtEl>
                                          <p:spTgt spid="92166"/>
                                        </p:tgtEl>
                                        <p:attrNameLst>
                                          <p:attrName>ppt_h</p:attrName>
                                        </p:attrNameLst>
                                      </p:cBhvr>
                                      <p:tavLst>
                                        <p:tav tm="0">
                                          <p:val>
                                            <p:strVal val="2/3*#ppt_h"/>
                                          </p:val>
                                        </p:tav>
                                        <p:tav tm="100000">
                                          <p:val>
                                            <p:strVal val="#ppt_h"/>
                                          </p:val>
                                        </p:tav>
                                      </p:tavLst>
                                    </p:anim>
                                  </p:childTnLst>
                                </p:cTn>
                              </p:par>
                            </p:childTnLst>
                          </p:cTn>
                        </p:par>
                        <p:par>
                          <p:cTn id="22" fill="hold" nodeType="afterGroup">
                            <p:stCondLst>
                              <p:cond delay="500"/>
                            </p:stCondLst>
                            <p:childTnLst>
                              <p:par>
                                <p:cTn id="23" presetID="23" presetClass="entr" presetSubtype="272" fill="hold" grpId="0" nodeType="afterEffect">
                                  <p:stCondLst>
                                    <p:cond delay="2000"/>
                                  </p:stCondLst>
                                  <p:childTnLst>
                                    <p:set>
                                      <p:cBhvr>
                                        <p:cTn id="24" dur="1" fill="hold">
                                          <p:stCondLst>
                                            <p:cond delay="0"/>
                                          </p:stCondLst>
                                        </p:cTn>
                                        <p:tgtEl>
                                          <p:spTgt spid="92167"/>
                                        </p:tgtEl>
                                        <p:attrNameLst>
                                          <p:attrName>style.visibility</p:attrName>
                                        </p:attrNameLst>
                                      </p:cBhvr>
                                      <p:to>
                                        <p:strVal val="visible"/>
                                      </p:to>
                                    </p:set>
                                    <p:anim calcmode="lin" valueType="num">
                                      <p:cBhvr>
                                        <p:cTn id="25" dur="500" fill="hold"/>
                                        <p:tgtEl>
                                          <p:spTgt spid="92167"/>
                                        </p:tgtEl>
                                        <p:attrNameLst>
                                          <p:attrName>ppt_w</p:attrName>
                                        </p:attrNameLst>
                                      </p:cBhvr>
                                      <p:tavLst>
                                        <p:tav tm="0">
                                          <p:val>
                                            <p:strVal val="2/3*#ppt_w"/>
                                          </p:val>
                                        </p:tav>
                                        <p:tav tm="100000">
                                          <p:val>
                                            <p:strVal val="#ppt_w"/>
                                          </p:val>
                                        </p:tav>
                                      </p:tavLst>
                                    </p:anim>
                                    <p:anim calcmode="lin" valueType="num">
                                      <p:cBhvr>
                                        <p:cTn id="26" dur="500" fill="hold"/>
                                        <p:tgtEl>
                                          <p:spTgt spid="921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92168"/>
                                        </p:tgtEl>
                                        <p:attrNameLst>
                                          <p:attrName>style.visibility</p:attrName>
                                        </p:attrNameLst>
                                      </p:cBhvr>
                                      <p:to>
                                        <p:strVal val="visible"/>
                                      </p:to>
                                    </p:set>
                                    <p:anim calcmode="lin" valueType="num">
                                      <p:cBhvr>
                                        <p:cTn id="31" dur="500" fill="hold"/>
                                        <p:tgtEl>
                                          <p:spTgt spid="92168"/>
                                        </p:tgtEl>
                                        <p:attrNameLst>
                                          <p:attrName>ppt_w</p:attrName>
                                        </p:attrNameLst>
                                      </p:cBhvr>
                                      <p:tavLst>
                                        <p:tav tm="0">
                                          <p:val>
                                            <p:strVal val="2/3*#ppt_w"/>
                                          </p:val>
                                        </p:tav>
                                        <p:tav tm="100000">
                                          <p:val>
                                            <p:strVal val="#ppt_w"/>
                                          </p:val>
                                        </p:tav>
                                      </p:tavLst>
                                    </p:anim>
                                    <p:anim calcmode="lin" valueType="num">
                                      <p:cBhvr>
                                        <p:cTn id="32" dur="500" fill="hold"/>
                                        <p:tgtEl>
                                          <p:spTgt spid="921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5" grpId="0" animBg="1"/>
      <p:bldP spid="92166" grpId="0" animBg="1" autoUpdateAnimBg="0"/>
      <p:bldP spid="92167" grpId="0" animBg="1" autoUpdateAnimBg="0"/>
      <p:bldP spid="92168" grpId="0" animBg="1" autoUpdateAnimBg="0"/>
      <p:bldP spid="9216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body" sz="half" idx="2"/>
          </p:nvPr>
        </p:nvSpPr>
        <p:spPr>
          <a:xfrm>
            <a:off x="0" y="381000"/>
            <a:ext cx="9144000" cy="1371600"/>
          </a:xfrm>
        </p:spPr>
        <p:txBody>
          <a:bodyPr/>
          <a:lstStyle/>
          <a:p>
            <a:pPr eaLnBrk="1" hangingPunct="1">
              <a:lnSpc>
                <a:spcPct val="90000"/>
              </a:lnSpc>
              <a:buFontTx/>
              <a:buNone/>
            </a:pPr>
            <a:r>
              <a:rPr lang="en-US" sz="2400" b="1" smtClean="0"/>
              <a:t>1) </a:t>
            </a:r>
            <a:r>
              <a:rPr lang="en-US" sz="2400" b="1" smtClean="0">
                <a:solidFill>
                  <a:schemeClr val="bg1"/>
                </a:solidFill>
              </a:rPr>
              <a:t>7) A horizontal green arrow pointing to the right or left means you will be making a _________ turn, as all other traffic is stopped with red lights.</a:t>
            </a:r>
            <a:endParaRPr lang="en-US" sz="2400" b="1" smtClean="0"/>
          </a:p>
        </p:txBody>
      </p:sp>
      <p:sp>
        <p:nvSpPr>
          <p:cNvPr id="225283" name="Rectangle 3"/>
          <p:cNvSpPr>
            <a:spLocks noChangeArrowheads="1"/>
          </p:cNvSpPr>
          <p:nvPr/>
        </p:nvSpPr>
        <p:spPr bwMode="auto">
          <a:xfrm>
            <a:off x="0" y="1600200"/>
            <a:ext cx="9144000" cy="11430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  </a:t>
            </a:r>
            <a:r>
              <a:rPr lang="en-US" b="1" smtClean="0">
                <a:solidFill>
                  <a:srgbClr val="FF9999"/>
                </a:solidFill>
                <a:cs typeface="Arial" charset="0"/>
              </a:rPr>
              <a:t>8) A flashing red signal light means the same thing as a ____________. It could be the light is malfunctioning.</a:t>
            </a:r>
          </a:p>
        </p:txBody>
      </p:sp>
      <p:sp>
        <p:nvSpPr>
          <p:cNvPr id="225284" name="WordArt 4"/>
          <p:cNvSpPr>
            <a:spLocks noChangeArrowheads="1" noChangeShapeType="1" noTextEdit="1"/>
          </p:cNvSpPr>
          <p:nvPr/>
        </p:nvSpPr>
        <p:spPr bwMode="auto">
          <a:xfrm>
            <a:off x="4572000" y="762000"/>
            <a:ext cx="1447800" cy="381000"/>
          </a:xfrm>
          <a:prstGeom prst="rect">
            <a:avLst/>
          </a:prstGeom>
        </p:spPr>
        <p:txBody>
          <a:bodyPr wrap="none" fromWordArt="1">
            <a:prstTxWarp prst="textPlain">
              <a:avLst>
                <a:gd name="adj" fmla="val 50000"/>
              </a:avLst>
            </a:prstTxWarp>
          </a:bodyPr>
          <a:lstStyle/>
          <a:p>
            <a:pPr algn="ctr"/>
            <a:r>
              <a:rPr lang="en-US" sz="900" b="1" kern="10" smtClean="0">
                <a:ln w="9525">
                  <a:solidFill>
                    <a:srgbClr val="000000"/>
                  </a:solidFill>
                  <a:round/>
                  <a:headEnd/>
                  <a:tailEnd/>
                </a:ln>
                <a:solidFill>
                  <a:srgbClr val="3399FF"/>
                </a:solidFill>
                <a:latin typeface="Arial Black"/>
                <a:cs typeface="Arial" charset="0"/>
              </a:rPr>
              <a:t>protected </a:t>
            </a:r>
          </a:p>
        </p:txBody>
      </p:sp>
      <p:sp>
        <p:nvSpPr>
          <p:cNvPr id="225285" name="WordArt 5"/>
          <p:cNvSpPr>
            <a:spLocks noChangeArrowheads="1" noChangeShapeType="1" noTextEdit="1"/>
          </p:cNvSpPr>
          <p:nvPr/>
        </p:nvSpPr>
        <p:spPr bwMode="auto">
          <a:xfrm>
            <a:off x="4191000" y="3200400"/>
            <a:ext cx="4648200" cy="3810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a possible quick lane change in front of us</a:t>
            </a:r>
          </a:p>
        </p:txBody>
      </p:sp>
      <p:sp>
        <p:nvSpPr>
          <p:cNvPr id="225286" name="WordArt 6"/>
          <p:cNvSpPr>
            <a:spLocks noChangeArrowheads="1" noChangeShapeType="1" noTextEdit="1"/>
          </p:cNvSpPr>
          <p:nvPr/>
        </p:nvSpPr>
        <p:spPr bwMode="auto">
          <a:xfrm>
            <a:off x="7391400" y="3962400"/>
            <a:ext cx="1143000" cy="3810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stop sign</a:t>
            </a:r>
          </a:p>
        </p:txBody>
      </p:sp>
      <p:sp>
        <p:nvSpPr>
          <p:cNvPr id="225287" name="Rectangle 7"/>
          <p:cNvSpPr>
            <a:spLocks noGrp="1" noChangeArrowheads="1"/>
          </p:cNvSpPr>
          <p:nvPr>
            <p:ph type="body" idx="1"/>
          </p:nvPr>
        </p:nvSpPr>
        <p:spPr>
          <a:xfrm>
            <a:off x="0" y="2667000"/>
            <a:ext cx="9144000" cy="1295400"/>
          </a:xfrm>
          <a:solidFill>
            <a:schemeClr val="tx1"/>
          </a:solidFill>
        </p:spPr>
        <p:txBody>
          <a:bodyPr/>
          <a:lstStyle/>
          <a:p>
            <a:pPr eaLnBrk="1" hangingPunct="1">
              <a:lnSpc>
                <a:spcPct val="90000"/>
              </a:lnSpc>
              <a:buFontTx/>
              <a:buNone/>
            </a:pPr>
            <a:r>
              <a:rPr lang="en-US" sz="2400" b="1" smtClean="0">
                <a:solidFill>
                  <a:schemeClr val="bg1"/>
                </a:solidFill>
              </a:rPr>
              <a:t>    9) True or False: You must yield when approaching a flashing yellow light. ______</a:t>
            </a:r>
          </a:p>
          <a:p>
            <a:pPr eaLnBrk="1" hangingPunct="1">
              <a:lnSpc>
                <a:spcPct val="90000"/>
              </a:lnSpc>
              <a:buFontTx/>
              <a:buNone/>
            </a:pPr>
            <a:r>
              <a:rPr lang="en-US" sz="2400" b="1" smtClean="0">
                <a:solidFill>
                  <a:schemeClr val="bg1"/>
                </a:solidFill>
              </a:rPr>
              <a:t>                </a:t>
            </a:r>
          </a:p>
        </p:txBody>
      </p:sp>
      <p:sp>
        <p:nvSpPr>
          <p:cNvPr id="225288" name="WordArt 8"/>
          <p:cNvSpPr>
            <a:spLocks noChangeArrowheads="1" noChangeShapeType="1" noTextEdit="1"/>
          </p:cNvSpPr>
          <p:nvPr/>
        </p:nvSpPr>
        <p:spPr bwMode="auto">
          <a:xfrm>
            <a:off x="3505200" y="3048000"/>
            <a:ext cx="990600" cy="3048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False</a:t>
            </a:r>
          </a:p>
        </p:txBody>
      </p:sp>
      <p:sp>
        <p:nvSpPr>
          <p:cNvPr id="225289" name="WordArt 9"/>
          <p:cNvSpPr>
            <a:spLocks noChangeArrowheads="1" noChangeShapeType="1" noTextEdit="1"/>
          </p:cNvSpPr>
          <p:nvPr/>
        </p:nvSpPr>
        <p:spPr bwMode="auto">
          <a:xfrm>
            <a:off x="457200" y="2057400"/>
            <a:ext cx="1905000" cy="333375"/>
          </a:xfrm>
          <a:prstGeom prst="rect">
            <a:avLst/>
          </a:prstGeom>
        </p:spPr>
        <p:txBody>
          <a:bodyPr wrap="none" fromWordArt="1">
            <a:prstTxWarp prst="textPlain">
              <a:avLst>
                <a:gd name="adj" fmla="val 50000"/>
              </a:avLst>
            </a:prstTxWarp>
          </a:bodyPr>
          <a:lstStyle/>
          <a:p>
            <a:pPr algn="ctr"/>
            <a:r>
              <a:rPr lang="en-US" sz="1400" b="1" kern="10" smtClean="0">
                <a:ln w="9525">
                  <a:solidFill>
                    <a:srgbClr val="000000"/>
                  </a:solidFill>
                  <a:round/>
                  <a:headEnd/>
                  <a:tailEnd/>
                </a:ln>
                <a:solidFill>
                  <a:srgbClr val="3399FF"/>
                </a:solidFill>
                <a:latin typeface="Arial Black"/>
                <a:cs typeface="Arial" charset="0"/>
              </a:rPr>
              <a:t>stop sign</a:t>
            </a:r>
          </a:p>
        </p:txBody>
      </p:sp>
      <p:sp>
        <p:nvSpPr>
          <p:cNvPr id="225290" name="Rectangle 10"/>
          <p:cNvSpPr>
            <a:spLocks noChangeArrowheads="1"/>
          </p:cNvSpPr>
          <p:nvPr/>
        </p:nvSpPr>
        <p:spPr bwMode="auto">
          <a:xfrm>
            <a:off x="0" y="4572000"/>
            <a:ext cx="4419600" cy="1066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 </a:t>
            </a:r>
            <a:r>
              <a:rPr lang="en-US" b="1" smtClean="0">
                <a:solidFill>
                  <a:srgbClr val="FF9999"/>
                </a:solidFill>
                <a:cs typeface="Arial" charset="0"/>
              </a:rPr>
              <a:t>11) This situation means you _____________</a:t>
            </a:r>
            <a:endParaRPr lang="en-US" b="1" smtClean="0">
              <a:solidFill>
                <a:srgbClr val="000000"/>
              </a:solidFill>
              <a:cs typeface="Arial" charset="0"/>
            </a:endParaRPr>
          </a:p>
        </p:txBody>
      </p:sp>
      <p:sp>
        <p:nvSpPr>
          <p:cNvPr id="225291" name="WordArt 11"/>
          <p:cNvSpPr>
            <a:spLocks noChangeArrowheads="1" noChangeShapeType="1" noTextEdit="1"/>
          </p:cNvSpPr>
          <p:nvPr/>
        </p:nvSpPr>
        <p:spPr bwMode="auto">
          <a:xfrm>
            <a:off x="1143000" y="5029200"/>
            <a:ext cx="2133600" cy="3048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0099FF"/>
                </a:solidFill>
                <a:latin typeface="Arial Black"/>
                <a:cs typeface="Arial" charset="0"/>
              </a:rPr>
              <a:t>cannot pass</a:t>
            </a:r>
          </a:p>
        </p:txBody>
      </p:sp>
      <p:sp>
        <p:nvSpPr>
          <p:cNvPr id="225292" name="Rectangle 12"/>
          <p:cNvSpPr>
            <a:spLocks noChangeArrowheads="1"/>
          </p:cNvSpPr>
          <p:nvPr/>
        </p:nvSpPr>
        <p:spPr bwMode="auto">
          <a:xfrm>
            <a:off x="4267200" y="4648200"/>
            <a:ext cx="3886200" cy="10668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5293" name="Rectangle 13"/>
          <p:cNvSpPr>
            <a:spLocks noChangeArrowheads="1"/>
          </p:cNvSpPr>
          <p:nvPr/>
        </p:nvSpPr>
        <p:spPr bwMode="auto">
          <a:xfrm>
            <a:off x="4267200" y="4953000"/>
            <a:ext cx="3962400" cy="5334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 - - - - - - - - - - -  </a:t>
            </a:r>
          </a:p>
        </p:txBody>
      </p:sp>
      <p:sp>
        <p:nvSpPr>
          <p:cNvPr id="225294" name="Rectangle 14"/>
          <p:cNvSpPr>
            <a:spLocks noChangeArrowheads="1"/>
          </p:cNvSpPr>
          <p:nvPr/>
        </p:nvSpPr>
        <p:spPr bwMode="auto">
          <a:xfrm>
            <a:off x="7239000" y="48768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225295" name="AutoShape 15"/>
          <p:cNvSpPr>
            <a:spLocks noChangeArrowheads="1"/>
          </p:cNvSpPr>
          <p:nvPr/>
        </p:nvSpPr>
        <p:spPr bwMode="auto">
          <a:xfrm rot="2671930">
            <a:off x="7162800" y="48768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5296" name="Rectangle 16"/>
          <p:cNvSpPr>
            <a:spLocks noChangeArrowheads="1"/>
          </p:cNvSpPr>
          <p:nvPr/>
        </p:nvSpPr>
        <p:spPr bwMode="auto">
          <a:xfrm>
            <a:off x="5791200" y="48768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5297" name="AutoShape 17"/>
          <p:cNvSpPr>
            <a:spLocks noChangeArrowheads="1"/>
          </p:cNvSpPr>
          <p:nvPr/>
        </p:nvSpPr>
        <p:spPr bwMode="auto">
          <a:xfrm rot="2671930">
            <a:off x="5715000" y="48656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5298" name="Line 18"/>
          <p:cNvSpPr>
            <a:spLocks noChangeShapeType="1"/>
          </p:cNvSpPr>
          <p:nvPr/>
        </p:nvSpPr>
        <p:spPr bwMode="auto">
          <a:xfrm>
            <a:off x="4343400" y="5181600"/>
            <a:ext cx="38100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225299" name="Rectangle 19"/>
          <p:cNvSpPr>
            <a:spLocks noChangeArrowheads="1"/>
          </p:cNvSpPr>
          <p:nvPr/>
        </p:nvSpPr>
        <p:spPr bwMode="auto">
          <a:xfrm>
            <a:off x="0" y="5715000"/>
            <a:ext cx="9144000" cy="11430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  </a:t>
            </a:r>
            <a:r>
              <a:rPr lang="en-US" b="1" smtClean="0">
                <a:solidFill>
                  <a:srgbClr val="FF9999"/>
                </a:solidFill>
                <a:cs typeface="Arial" charset="0"/>
              </a:rPr>
              <a:t>12) White broken lane lines separate traffic moving in the ______direction.</a:t>
            </a:r>
          </a:p>
        </p:txBody>
      </p:sp>
      <p:sp>
        <p:nvSpPr>
          <p:cNvPr id="225300" name="WordArt 20"/>
          <p:cNvSpPr>
            <a:spLocks noChangeArrowheads="1" noChangeShapeType="1" noTextEdit="1"/>
          </p:cNvSpPr>
          <p:nvPr/>
        </p:nvSpPr>
        <p:spPr bwMode="auto">
          <a:xfrm>
            <a:off x="381000" y="6248400"/>
            <a:ext cx="914400" cy="2286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same</a:t>
            </a:r>
          </a:p>
        </p:txBody>
      </p:sp>
      <p:sp>
        <p:nvSpPr>
          <p:cNvPr id="225301" name="Rectangle 21"/>
          <p:cNvSpPr>
            <a:spLocks noChangeArrowheads="1"/>
          </p:cNvSpPr>
          <p:nvPr/>
        </p:nvSpPr>
        <p:spPr bwMode="auto">
          <a:xfrm>
            <a:off x="0" y="3581400"/>
            <a:ext cx="9144000" cy="1066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 </a:t>
            </a:r>
            <a:r>
              <a:rPr lang="en-US" b="1" smtClean="0">
                <a:solidFill>
                  <a:srgbClr val="FF9999"/>
                </a:solidFill>
                <a:cs typeface="Arial" charset="0"/>
              </a:rPr>
              <a:t>10) If all the traffic signals at an intersection are not working (electrical failure) you must treat it as a _______.</a:t>
            </a:r>
            <a:endParaRPr lang="en-US" b="1"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5283"/>
                                        </p:tgtEl>
                                        <p:attrNameLst>
                                          <p:attrName>style.visibility</p:attrName>
                                        </p:attrNameLst>
                                      </p:cBhvr>
                                      <p:to>
                                        <p:strVal val="visible"/>
                                      </p:to>
                                    </p:set>
                                    <p:animEffect transition="in" filter="wipe(up)">
                                      <p:cBhvr>
                                        <p:cTn id="12" dur="500"/>
                                        <p:tgtEl>
                                          <p:spTgt spid="225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5289"/>
                                        </p:tgtEl>
                                        <p:attrNameLst>
                                          <p:attrName>style.visibility</p:attrName>
                                        </p:attrNameLst>
                                      </p:cBhvr>
                                      <p:to>
                                        <p:strVal val="visible"/>
                                      </p:to>
                                    </p:set>
                                    <p:animEffect transition="in" filter="dissolve">
                                      <p:cBhvr>
                                        <p:cTn id="17" dur="500"/>
                                        <p:tgtEl>
                                          <p:spTgt spid="2252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25287">
                                            <p:txEl>
                                              <p:pRg st="0" end="0"/>
                                            </p:txEl>
                                          </p:spTgt>
                                        </p:tgtEl>
                                        <p:attrNameLst>
                                          <p:attrName>style.visibility</p:attrName>
                                        </p:attrNameLst>
                                      </p:cBhvr>
                                      <p:to>
                                        <p:strVal val="visible"/>
                                      </p:to>
                                    </p:set>
                                    <p:animEffect transition="in" filter="wipe(up)">
                                      <p:cBhvr>
                                        <p:cTn id="22" dur="500"/>
                                        <p:tgtEl>
                                          <p:spTgt spid="22528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25287">
                                            <p:txEl>
                                              <p:pRg st="1" end="1"/>
                                            </p:txEl>
                                          </p:spTgt>
                                        </p:tgtEl>
                                        <p:attrNameLst>
                                          <p:attrName>style.visibility</p:attrName>
                                        </p:attrNameLst>
                                      </p:cBhvr>
                                      <p:to>
                                        <p:strVal val="visible"/>
                                      </p:to>
                                    </p:set>
                                    <p:animEffect transition="in" filter="wipe(up)">
                                      <p:cBhvr>
                                        <p:cTn id="27" dur="500"/>
                                        <p:tgtEl>
                                          <p:spTgt spid="22528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5288"/>
                                        </p:tgtEl>
                                        <p:attrNameLst>
                                          <p:attrName>style.visibility</p:attrName>
                                        </p:attrNameLst>
                                      </p:cBhvr>
                                      <p:to>
                                        <p:strVal val="visible"/>
                                      </p:to>
                                    </p:set>
                                    <p:animEffect transition="in" filter="dissolve">
                                      <p:cBhvr>
                                        <p:cTn id="32" dur="500"/>
                                        <p:tgtEl>
                                          <p:spTgt spid="2252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25301"/>
                                        </p:tgtEl>
                                        <p:attrNameLst>
                                          <p:attrName>style.visibility</p:attrName>
                                        </p:attrNameLst>
                                      </p:cBhvr>
                                      <p:to>
                                        <p:strVal val="visible"/>
                                      </p:to>
                                    </p:set>
                                    <p:animEffect transition="in" filter="wipe(up)">
                                      <p:cBhvr>
                                        <p:cTn id="37" dur="500"/>
                                        <p:tgtEl>
                                          <p:spTgt spid="22530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25286"/>
                                        </p:tgtEl>
                                        <p:attrNameLst>
                                          <p:attrName>style.visibility</p:attrName>
                                        </p:attrNameLst>
                                      </p:cBhvr>
                                      <p:to>
                                        <p:strVal val="visible"/>
                                      </p:to>
                                    </p:set>
                                    <p:animEffect transition="in" filter="dissolve">
                                      <p:cBhvr>
                                        <p:cTn id="42" dur="500"/>
                                        <p:tgtEl>
                                          <p:spTgt spid="22528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5285"/>
                                        </p:tgtEl>
                                        <p:attrNameLst>
                                          <p:attrName>style.visibility</p:attrName>
                                        </p:attrNameLst>
                                      </p:cBhvr>
                                      <p:to>
                                        <p:strVal val="visible"/>
                                      </p:to>
                                    </p:set>
                                    <p:animEffect transition="in" filter="dissolve">
                                      <p:cBhvr>
                                        <p:cTn id="47" dur="500"/>
                                        <p:tgtEl>
                                          <p:spTgt spid="22528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225290"/>
                                        </p:tgtEl>
                                        <p:attrNameLst>
                                          <p:attrName>style.visibility</p:attrName>
                                        </p:attrNameLst>
                                      </p:cBhvr>
                                      <p:to>
                                        <p:strVal val="visible"/>
                                      </p:to>
                                    </p:set>
                                    <p:animEffect transition="in" filter="wipe(up)">
                                      <p:cBhvr>
                                        <p:cTn id="52" dur="500"/>
                                        <p:tgtEl>
                                          <p:spTgt spid="225290"/>
                                        </p:tgtEl>
                                      </p:cBhvr>
                                    </p:animEffect>
                                  </p:childTnLst>
                                </p:cTn>
                              </p:par>
                            </p:childTnLst>
                          </p:cTn>
                        </p:par>
                        <p:par>
                          <p:cTn id="53" fill="hold" nodeType="afterGroup">
                            <p:stCondLst>
                              <p:cond delay="500"/>
                            </p:stCondLst>
                            <p:childTnLst>
                              <p:par>
                                <p:cTn id="54" presetID="9" presetClass="entr" presetSubtype="0" fill="hold" grpId="0" nodeType="afterEffect">
                                  <p:stCondLst>
                                    <p:cond delay="0"/>
                                  </p:stCondLst>
                                  <p:childTnLst>
                                    <p:set>
                                      <p:cBhvr>
                                        <p:cTn id="55" dur="1" fill="hold">
                                          <p:stCondLst>
                                            <p:cond delay="0"/>
                                          </p:stCondLst>
                                        </p:cTn>
                                        <p:tgtEl>
                                          <p:spTgt spid="225298"/>
                                        </p:tgtEl>
                                        <p:attrNameLst>
                                          <p:attrName>style.visibility</p:attrName>
                                        </p:attrNameLst>
                                      </p:cBhvr>
                                      <p:to>
                                        <p:strVal val="visible"/>
                                      </p:to>
                                    </p:set>
                                    <p:animEffect transition="in" filter="dissolve">
                                      <p:cBhvr>
                                        <p:cTn id="56" dur="500"/>
                                        <p:tgtEl>
                                          <p:spTgt spid="225298"/>
                                        </p:tgtEl>
                                      </p:cBhvr>
                                    </p:animEffect>
                                  </p:childTnLst>
                                </p:cTn>
                              </p:par>
                            </p:childTnLst>
                          </p:cTn>
                        </p:par>
                        <p:par>
                          <p:cTn id="57" fill="hold" nodeType="afterGroup">
                            <p:stCondLst>
                              <p:cond delay="1000"/>
                            </p:stCondLst>
                            <p:childTnLst>
                              <p:par>
                                <p:cTn id="58" presetID="9" presetClass="entr" presetSubtype="0" fill="hold" grpId="0" nodeType="afterEffect">
                                  <p:stCondLst>
                                    <p:cond delay="0"/>
                                  </p:stCondLst>
                                  <p:childTnLst>
                                    <p:set>
                                      <p:cBhvr>
                                        <p:cTn id="59" dur="1" fill="hold">
                                          <p:stCondLst>
                                            <p:cond delay="0"/>
                                          </p:stCondLst>
                                        </p:cTn>
                                        <p:tgtEl>
                                          <p:spTgt spid="225297"/>
                                        </p:tgtEl>
                                        <p:attrNameLst>
                                          <p:attrName>style.visibility</p:attrName>
                                        </p:attrNameLst>
                                      </p:cBhvr>
                                      <p:to>
                                        <p:strVal val="visible"/>
                                      </p:to>
                                    </p:set>
                                    <p:animEffect transition="in" filter="dissolve">
                                      <p:cBhvr>
                                        <p:cTn id="60" dur="500"/>
                                        <p:tgtEl>
                                          <p:spTgt spid="225297"/>
                                        </p:tgtEl>
                                      </p:cBhvr>
                                    </p:animEffect>
                                  </p:childTnLst>
                                </p:cTn>
                              </p:par>
                            </p:childTnLst>
                          </p:cTn>
                        </p:par>
                        <p:par>
                          <p:cTn id="61" fill="hold" nodeType="afterGroup">
                            <p:stCondLst>
                              <p:cond delay="1500"/>
                            </p:stCondLst>
                            <p:childTnLst>
                              <p:par>
                                <p:cTn id="62" presetID="9" presetClass="entr" presetSubtype="0" fill="hold" grpId="0" nodeType="afterEffect">
                                  <p:stCondLst>
                                    <p:cond delay="0"/>
                                  </p:stCondLst>
                                  <p:childTnLst>
                                    <p:set>
                                      <p:cBhvr>
                                        <p:cTn id="63" dur="1" fill="hold">
                                          <p:stCondLst>
                                            <p:cond delay="0"/>
                                          </p:stCondLst>
                                        </p:cTn>
                                        <p:tgtEl>
                                          <p:spTgt spid="225296"/>
                                        </p:tgtEl>
                                        <p:attrNameLst>
                                          <p:attrName>style.visibility</p:attrName>
                                        </p:attrNameLst>
                                      </p:cBhvr>
                                      <p:to>
                                        <p:strVal val="visible"/>
                                      </p:to>
                                    </p:set>
                                    <p:animEffect transition="in" filter="dissolve">
                                      <p:cBhvr>
                                        <p:cTn id="64" dur="500"/>
                                        <p:tgtEl>
                                          <p:spTgt spid="225296"/>
                                        </p:tgtEl>
                                      </p:cBhvr>
                                    </p:animEffec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225295"/>
                                        </p:tgtEl>
                                        <p:attrNameLst>
                                          <p:attrName>style.visibility</p:attrName>
                                        </p:attrNameLst>
                                      </p:cBhvr>
                                      <p:to>
                                        <p:strVal val="visible"/>
                                      </p:to>
                                    </p:set>
                                    <p:animEffect transition="in" filter="dissolve">
                                      <p:cBhvr>
                                        <p:cTn id="68" dur="500"/>
                                        <p:tgtEl>
                                          <p:spTgt spid="225295"/>
                                        </p:tgtEl>
                                      </p:cBhvr>
                                    </p:animEffect>
                                  </p:childTnLst>
                                </p:cTn>
                              </p:par>
                            </p:childTnLst>
                          </p:cTn>
                        </p:par>
                        <p:par>
                          <p:cTn id="69" fill="hold" nodeType="afterGroup">
                            <p:stCondLst>
                              <p:cond delay="2500"/>
                            </p:stCondLst>
                            <p:childTnLst>
                              <p:par>
                                <p:cTn id="70" presetID="9" presetClass="entr" presetSubtype="0" fill="hold" grpId="0" nodeType="afterEffect">
                                  <p:stCondLst>
                                    <p:cond delay="0"/>
                                  </p:stCondLst>
                                  <p:childTnLst>
                                    <p:set>
                                      <p:cBhvr>
                                        <p:cTn id="71" dur="1" fill="hold">
                                          <p:stCondLst>
                                            <p:cond delay="0"/>
                                          </p:stCondLst>
                                        </p:cTn>
                                        <p:tgtEl>
                                          <p:spTgt spid="225294"/>
                                        </p:tgtEl>
                                        <p:attrNameLst>
                                          <p:attrName>style.visibility</p:attrName>
                                        </p:attrNameLst>
                                      </p:cBhvr>
                                      <p:to>
                                        <p:strVal val="visible"/>
                                      </p:to>
                                    </p:set>
                                    <p:animEffect transition="in" filter="dissolve">
                                      <p:cBhvr>
                                        <p:cTn id="72" dur="500"/>
                                        <p:tgtEl>
                                          <p:spTgt spid="225294"/>
                                        </p:tgtEl>
                                      </p:cBhvr>
                                    </p:animEffect>
                                  </p:childTnLst>
                                </p:cTn>
                              </p:par>
                            </p:childTnLst>
                          </p:cTn>
                        </p:par>
                        <p:par>
                          <p:cTn id="73" fill="hold" nodeType="afterGroup">
                            <p:stCondLst>
                              <p:cond delay="3000"/>
                            </p:stCondLst>
                            <p:childTnLst>
                              <p:par>
                                <p:cTn id="74" presetID="9" presetClass="entr" presetSubtype="0" fill="hold" grpId="0" nodeType="afterEffect">
                                  <p:stCondLst>
                                    <p:cond delay="0"/>
                                  </p:stCondLst>
                                  <p:childTnLst>
                                    <p:set>
                                      <p:cBhvr>
                                        <p:cTn id="75" dur="1" fill="hold">
                                          <p:stCondLst>
                                            <p:cond delay="0"/>
                                          </p:stCondLst>
                                        </p:cTn>
                                        <p:tgtEl>
                                          <p:spTgt spid="225292"/>
                                        </p:tgtEl>
                                        <p:attrNameLst>
                                          <p:attrName>style.visibility</p:attrName>
                                        </p:attrNameLst>
                                      </p:cBhvr>
                                      <p:to>
                                        <p:strVal val="visible"/>
                                      </p:to>
                                    </p:set>
                                    <p:animEffect transition="in" filter="dissolve">
                                      <p:cBhvr>
                                        <p:cTn id="76" dur="500"/>
                                        <p:tgtEl>
                                          <p:spTgt spid="225292"/>
                                        </p:tgtEl>
                                      </p:cBhvr>
                                    </p:animEffect>
                                  </p:childTnLst>
                                </p:cTn>
                              </p:par>
                            </p:childTnLst>
                          </p:cTn>
                        </p:par>
                        <p:par>
                          <p:cTn id="77" fill="hold" nodeType="afterGroup">
                            <p:stCondLst>
                              <p:cond delay="3500"/>
                            </p:stCondLst>
                            <p:childTnLst>
                              <p:par>
                                <p:cTn id="78" presetID="9" presetClass="entr" presetSubtype="0" fill="hold" grpId="0" nodeType="afterEffect">
                                  <p:stCondLst>
                                    <p:cond delay="0"/>
                                  </p:stCondLst>
                                  <p:childTnLst>
                                    <p:set>
                                      <p:cBhvr>
                                        <p:cTn id="79" dur="1" fill="hold">
                                          <p:stCondLst>
                                            <p:cond delay="0"/>
                                          </p:stCondLst>
                                        </p:cTn>
                                        <p:tgtEl>
                                          <p:spTgt spid="225293">
                                            <p:txEl>
                                              <p:pRg st="0" end="0"/>
                                            </p:txEl>
                                          </p:spTgt>
                                        </p:tgtEl>
                                        <p:attrNameLst>
                                          <p:attrName>style.visibility</p:attrName>
                                        </p:attrNameLst>
                                      </p:cBhvr>
                                      <p:to>
                                        <p:strVal val="visible"/>
                                      </p:to>
                                    </p:set>
                                    <p:animEffect transition="in" filter="dissolve">
                                      <p:cBhvr>
                                        <p:cTn id="80" dur="500"/>
                                        <p:tgtEl>
                                          <p:spTgt spid="225293">
                                            <p:txEl>
                                              <p:pRg st="0" end="0"/>
                                            </p:txEl>
                                          </p:spTgt>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225291"/>
                                        </p:tgtEl>
                                        <p:attrNameLst>
                                          <p:attrName>style.visibility</p:attrName>
                                        </p:attrNameLst>
                                      </p:cBhvr>
                                      <p:to>
                                        <p:strVal val="visible"/>
                                      </p:to>
                                    </p:set>
                                    <p:animEffect transition="in" filter="dissolve">
                                      <p:cBhvr>
                                        <p:cTn id="85" dur="500"/>
                                        <p:tgtEl>
                                          <p:spTgt spid="225291"/>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25299"/>
                                        </p:tgtEl>
                                        <p:attrNameLst>
                                          <p:attrName>style.visibility</p:attrName>
                                        </p:attrNameLst>
                                      </p:cBhvr>
                                      <p:to>
                                        <p:strVal val="visible"/>
                                      </p:to>
                                    </p:set>
                                    <p:animEffect transition="in" filter="wipe(up)">
                                      <p:cBhvr>
                                        <p:cTn id="90" dur="500"/>
                                        <p:tgtEl>
                                          <p:spTgt spid="225299"/>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225300"/>
                                        </p:tgtEl>
                                        <p:attrNameLst>
                                          <p:attrName>style.visibility</p:attrName>
                                        </p:attrNameLst>
                                      </p:cBhvr>
                                      <p:to>
                                        <p:strVal val="visible"/>
                                      </p:to>
                                    </p:set>
                                    <p:animEffect transition="in" filter="dissolve">
                                      <p:cBhvr>
                                        <p:cTn id="95" dur="500"/>
                                        <p:tgtEl>
                                          <p:spTgt spid="22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autoUpdateAnimBg="0"/>
      <p:bldP spid="225284" grpId="0" animBg="1"/>
      <p:bldP spid="225285" grpId="0" animBg="1"/>
      <p:bldP spid="225286" grpId="0" animBg="1"/>
      <p:bldP spid="225287" grpId="0" build="p" autoUpdateAnimBg="0"/>
      <p:bldP spid="225288" grpId="0" animBg="1"/>
      <p:bldP spid="225289" grpId="0" animBg="1"/>
      <p:bldP spid="225290" grpId="0" autoUpdateAnimBg="0"/>
      <p:bldP spid="225291" grpId="0" animBg="1"/>
      <p:bldP spid="225292" grpId="0" animBg="1"/>
      <p:bldP spid="225293" grpId="0" build="p" autoUpdateAnimBg="0" advAuto="0"/>
      <p:bldP spid="225294" grpId="0" animBg="1" autoUpdateAnimBg="0"/>
      <p:bldP spid="225295" grpId="0" animBg="1"/>
      <p:bldP spid="225296" grpId="0" animBg="1"/>
      <p:bldP spid="225297" grpId="0" animBg="1"/>
      <p:bldP spid="225298" grpId="0" animBg="1"/>
      <p:bldP spid="225299" grpId="0" autoUpdateAnimBg="0"/>
      <p:bldP spid="225300" grpId="0" animBg="1"/>
      <p:bldP spid="22530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body" sz="half" idx="2"/>
          </p:nvPr>
        </p:nvSpPr>
        <p:spPr>
          <a:xfrm>
            <a:off x="0" y="1752600"/>
            <a:ext cx="4648200" cy="1371600"/>
          </a:xfrm>
        </p:spPr>
        <p:txBody>
          <a:bodyPr/>
          <a:lstStyle/>
          <a:p>
            <a:pPr eaLnBrk="1" hangingPunct="1">
              <a:buFontTx/>
              <a:buNone/>
            </a:pPr>
            <a:r>
              <a:rPr lang="en-US" sz="2400" b="1" smtClean="0"/>
              <a:t>1) </a:t>
            </a:r>
            <a:r>
              <a:rPr lang="en-US" sz="2400" b="1" smtClean="0">
                <a:solidFill>
                  <a:schemeClr val="bg1"/>
                </a:solidFill>
              </a:rPr>
              <a:t>14) In this situation </a:t>
            </a:r>
            <a:r>
              <a:rPr lang="en-US" sz="2400" b="1" smtClean="0">
                <a:solidFill>
                  <a:srgbClr val="FF3300"/>
                </a:solidFill>
              </a:rPr>
              <a:t>you</a:t>
            </a:r>
            <a:r>
              <a:rPr lang="en-US" sz="2400" b="1" smtClean="0">
                <a:solidFill>
                  <a:schemeClr val="bg1"/>
                </a:solidFill>
              </a:rPr>
              <a:t> will soon be allowed to: </a:t>
            </a:r>
            <a:endParaRPr lang="en-US" sz="2400" b="1" smtClean="0"/>
          </a:p>
        </p:txBody>
      </p:sp>
      <p:sp>
        <p:nvSpPr>
          <p:cNvPr id="226307" name="WordArt 3"/>
          <p:cNvSpPr>
            <a:spLocks noChangeArrowheads="1" noChangeShapeType="1" noTextEdit="1"/>
          </p:cNvSpPr>
          <p:nvPr/>
        </p:nvSpPr>
        <p:spPr bwMode="auto">
          <a:xfrm>
            <a:off x="3276600" y="2209800"/>
            <a:ext cx="914400" cy="3048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pass</a:t>
            </a:r>
          </a:p>
        </p:txBody>
      </p:sp>
      <p:sp>
        <p:nvSpPr>
          <p:cNvPr id="226308" name="WordArt 4"/>
          <p:cNvSpPr>
            <a:spLocks noChangeArrowheads="1" noChangeShapeType="1" noTextEdit="1"/>
          </p:cNvSpPr>
          <p:nvPr/>
        </p:nvSpPr>
        <p:spPr bwMode="auto">
          <a:xfrm>
            <a:off x="6172200" y="4343400"/>
            <a:ext cx="1295400" cy="2286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behind</a:t>
            </a:r>
          </a:p>
        </p:txBody>
      </p:sp>
      <p:sp>
        <p:nvSpPr>
          <p:cNvPr id="226309" name="Rectangle 5"/>
          <p:cNvSpPr>
            <a:spLocks noGrp="1" noChangeArrowheads="1"/>
          </p:cNvSpPr>
          <p:nvPr>
            <p:ph type="body" idx="1"/>
          </p:nvPr>
        </p:nvSpPr>
        <p:spPr>
          <a:xfrm>
            <a:off x="0" y="2895600"/>
            <a:ext cx="9144000" cy="1295400"/>
          </a:xfrm>
          <a:solidFill>
            <a:schemeClr val="tx1"/>
          </a:solidFill>
        </p:spPr>
        <p:txBody>
          <a:bodyPr/>
          <a:lstStyle/>
          <a:p>
            <a:pPr eaLnBrk="1" hangingPunct="1">
              <a:lnSpc>
                <a:spcPct val="90000"/>
              </a:lnSpc>
              <a:buFontTx/>
              <a:buNone/>
            </a:pPr>
            <a:r>
              <a:rPr lang="en-US" sz="2400" b="1" smtClean="0">
                <a:solidFill>
                  <a:schemeClr val="bg1"/>
                </a:solidFill>
              </a:rPr>
              <a:t>    15) A single or double solid white line cannot be ________ for any reason.</a:t>
            </a:r>
          </a:p>
          <a:p>
            <a:pPr eaLnBrk="1" hangingPunct="1">
              <a:lnSpc>
                <a:spcPct val="90000"/>
              </a:lnSpc>
              <a:buFontTx/>
              <a:buNone/>
            </a:pPr>
            <a:r>
              <a:rPr lang="en-US" sz="2400" b="1" smtClean="0">
                <a:solidFill>
                  <a:schemeClr val="bg1"/>
                </a:solidFill>
              </a:rPr>
              <a:t>                </a:t>
            </a:r>
          </a:p>
        </p:txBody>
      </p:sp>
      <p:sp>
        <p:nvSpPr>
          <p:cNvPr id="226310" name="WordArt 6"/>
          <p:cNvSpPr>
            <a:spLocks noChangeArrowheads="1" noChangeShapeType="1" noTextEdit="1"/>
          </p:cNvSpPr>
          <p:nvPr/>
        </p:nvSpPr>
        <p:spPr bwMode="auto">
          <a:xfrm>
            <a:off x="7543800" y="2971800"/>
            <a:ext cx="1295400" cy="228600"/>
          </a:xfrm>
          <a:prstGeom prst="rect">
            <a:avLst/>
          </a:prstGeom>
        </p:spPr>
        <p:txBody>
          <a:bodyPr wrap="none" fromWordArt="1">
            <a:prstTxWarp prst="textPlain">
              <a:avLst>
                <a:gd name="adj" fmla="val 50000"/>
              </a:avLst>
            </a:prstTxWarp>
          </a:bodyPr>
          <a:lstStyle/>
          <a:p>
            <a:pPr algn="ctr"/>
            <a:r>
              <a:rPr lang="en-US" sz="1800" b="1" kern="10" smtClean="0">
                <a:ln w="9525">
                  <a:solidFill>
                    <a:srgbClr val="000000"/>
                  </a:solidFill>
                  <a:round/>
                  <a:headEnd/>
                  <a:tailEnd/>
                </a:ln>
                <a:solidFill>
                  <a:srgbClr val="3399FF"/>
                </a:solidFill>
                <a:latin typeface="Arial Black"/>
                <a:cs typeface="Arial" charset="0"/>
              </a:rPr>
              <a:t>crossed</a:t>
            </a:r>
          </a:p>
        </p:txBody>
      </p:sp>
      <p:sp>
        <p:nvSpPr>
          <p:cNvPr id="94215" name="Rectangle 7"/>
          <p:cNvSpPr>
            <a:spLocks noChangeArrowheads="1"/>
          </p:cNvSpPr>
          <p:nvPr/>
        </p:nvSpPr>
        <p:spPr bwMode="auto">
          <a:xfrm>
            <a:off x="4648200" y="1524000"/>
            <a:ext cx="4038600" cy="1371600"/>
          </a:xfrm>
          <a:prstGeom prst="rect">
            <a:avLst/>
          </a:prstGeom>
          <a:solidFill>
            <a:srgbClr val="4D4D4D"/>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94216" name="Line 8"/>
          <p:cNvSpPr>
            <a:spLocks noChangeShapeType="1"/>
          </p:cNvSpPr>
          <p:nvPr/>
        </p:nvSpPr>
        <p:spPr bwMode="auto">
          <a:xfrm>
            <a:off x="4800600" y="2209800"/>
            <a:ext cx="24384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94217" name="Rectangle 9"/>
          <p:cNvSpPr>
            <a:spLocks noChangeArrowheads="1"/>
          </p:cNvSpPr>
          <p:nvPr/>
        </p:nvSpPr>
        <p:spPr bwMode="auto">
          <a:xfrm>
            <a:off x="7086600" y="1905000"/>
            <a:ext cx="3962400" cy="4572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  </a:t>
            </a:r>
          </a:p>
        </p:txBody>
      </p:sp>
      <p:sp>
        <p:nvSpPr>
          <p:cNvPr id="94218" name="Rectangle 10"/>
          <p:cNvSpPr>
            <a:spLocks noChangeArrowheads="1"/>
          </p:cNvSpPr>
          <p:nvPr/>
        </p:nvSpPr>
        <p:spPr bwMode="auto">
          <a:xfrm>
            <a:off x="6019800" y="1752600"/>
            <a:ext cx="555625" cy="217488"/>
          </a:xfrm>
          <a:prstGeom prst="rect">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94219" name="AutoShape 11"/>
          <p:cNvSpPr>
            <a:spLocks noChangeArrowheads="1"/>
          </p:cNvSpPr>
          <p:nvPr/>
        </p:nvSpPr>
        <p:spPr bwMode="auto">
          <a:xfrm rot="2671930">
            <a:off x="5943600" y="1741488"/>
            <a:ext cx="228600" cy="228600"/>
          </a:xfrm>
          <a:prstGeom prst="rtTriangle">
            <a:avLst/>
          </a:prstGeom>
          <a:solidFill>
            <a:schemeClr val="accent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94220" name="Line 12"/>
          <p:cNvSpPr>
            <a:spLocks noChangeShapeType="1"/>
          </p:cNvSpPr>
          <p:nvPr/>
        </p:nvSpPr>
        <p:spPr bwMode="auto">
          <a:xfrm>
            <a:off x="5943600" y="2133600"/>
            <a:ext cx="2743200" cy="0"/>
          </a:xfrm>
          <a:prstGeom prst="line">
            <a:avLst/>
          </a:prstGeom>
          <a:noFill/>
          <a:ln w="9525">
            <a:solidFill>
              <a:srgbClr val="FFFF00"/>
            </a:solidFill>
            <a:round/>
            <a:headEnd/>
            <a:tailEnd/>
          </a:ln>
          <a:effectLst/>
        </p:spPr>
        <p:txBody>
          <a:bodyPr/>
          <a:lstStyle/>
          <a:p>
            <a:endParaRPr lang="en-US" smtClean="0">
              <a:solidFill>
                <a:srgbClr val="000000"/>
              </a:solidFill>
              <a:cs typeface="Arial" charset="0"/>
            </a:endParaRPr>
          </a:p>
        </p:txBody>
      </p:sp>
      <p:sp>
        <p:nvSpPr>
          <p:cNvPr id="94221" name="Rectangle 13"/>
          <p:cNvSpPr>
            <a:spLocks noChangeArrowheads="1"/>
          </p:cNvSpPr>
          <p:nvPr/>
        </p:nvSpPr>
        <p:spPr bwMode="auto">
          <a:xfrm>
            <a:off x="7696200" y="1752600"/>
            <a:ext cx="533400" cy="228600"/>
          </a:xfrm>
          <a:prstGeom prst="rect">
            <a:avLst/>
          </a:prstGeom>
          <a:solidFill>
            <a:srgbClr val="CC3300"/>
          </a:solidFill>
          <a:ln w="9525">
            <a:solidFill>
              <a:schemeClr val="tx1"/>
            </a:solidFill>
            <a:miter lim="800000"/>
            <a:headEnd/>
            <a:tailEnd/>
          </a:ln>
          <a:effectLst/>
        </p:spPr>
        <p:txBody>
          <a:bodyPr wrap="none" anchor="ctr"/>
          <a:lstStyle/>
          <a:p>
            <a:pPr algn="ctr"/>
            <a:r>
              <a:rPr lang="en-US" sz="1400" b="1" smtClean="0">
                <a:solidFill>
                  <a:srgbClr val="000000"/>
                </a:solidFill>
                <a:cs typeface="Arial" charset="0"/>
              </a:rPr>
              <a:t>you</a:t>
            </a:r>
          </a:p>
        </p:txBody>
      </p:sp>
      <p:sp>
        <p:nvSpPr>
          <p:cNvPr id="94222" name="AutoShape 14"/>
          <p:cNvSpPr>
            <a:spLocks noChangeArrowheads="1"/>
          </p:cNvSpPr>
          <p:nvPr/>
        </p:nvSpPr>
        <p:spPr bwMode="auto">
          <a:xfrm rot="2671930">
            <a:off x="7620000" y="1752600"/>
            <a:ext cx="228600" cy="228600"/>
          </a:xfrm>
          <a:prstGeom prst="rtTriangle">
            <a:avLst/>
          </a:prstGeom>
          <a:solidFill>
            <a:srgbClr val="CC3300"/>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94223" name="Rectangle 15"/>
          <p:cNvSpPr>
            <a:spLocks noChangeArrowheads="1"/>
          </p:cNvSpPr>
          <p:nvPr/>
        </p:nvSpPr>
        <p:spPr bwMode="auto">
          <a:xfrm>
            <a:off x="4495800" y="1828800"/>
            <a:ext cx="3962400" cy="457200"/>
          </a:xfrm>
          <a:prstGeom prst="rect">
            <a:avLst/>
          </a:prstGeom>
          <a:noFill/>
          <a:ln w="9525">
            <a:noFill/>
            <a:miter lim="800000"/>
            <a:headEnd/>
            <a:tailEnd/>
          </a:ln>
          <a:effectLst/>
        </p:spPr>
        <p:txBody>
          <a:bodyPr/>
          <a:lstStyle/>
          <a:p>
            <a:pPr marL="342900" indent="-342900">
              <a:spcBef>
                <a:spcPct val="20000"/>
              </a:spcBef>
            </a:pPr>
            <a:r>
              <a:rPr lang="en-US" sz="2800" b="1" smtClean="0">
                <a:solidFill>
                  <a:srgbClr val="FFFF00"/>
                </a:solidFill>
                <a:cs typeface="Arial" charset="0"/>
              </a:rPr>
              <a:t>  - - - - - -  </a:t>
            </a:r>
          </a:p>
        </p:txBody>
      </p:sp>
      <p:sp>
        <p:nvSpPr>
          <p:cNvPr id="226320" name="Rectangle 16"/>
          <p:cNvSpPr>
            <a:spLocks noChangeArrowheads="1"/>
          </p:cNvSpPr>
          <p:nvPr/>
        </p:nvSpPr>
        <p:spPr bwMode="auto">
          <a:xfrm>
            <a:off x="0" y="5257800"/>
            <a:ext cx="9144000" cy="1600200"/>
          </a:xfrm>
          <a:prstGeom prst="rect">
            <a:avLst/>
          </a:prstGeom>
          <a:noFill/>
          <a:ln w="9525">
            <a:noFill/>
            <a:miter lim="800000"/>
            <a:headEnd/>
            <a:tailEnd/>
          </a:ln>
          <a:effectLst/>
        </p:spPr>
        <p:txBody>
          <a:bodyPr/>
          <a:lstStyle/>
          <a:p>
            <a:pPr marL="342900" indent="-342900" eaLnBrk="0" hangingPunct="0">
              <a:lnSpc>
                <a:spcPct val="90000"/>
              </a:lnSpc>
              <a:spcBef>
                <a:spcPct val="20000"/>
              </a:spcBef>
            </a:pPr>
            <a:r>
              <a:rPr lang="en-US" b="1" smtClean="0">
                <a:solidFill>
                  <a:srgbClr val="FFFFFF"/>
                </a:solidFill>
                <a:cs typeface="Arial" charset="0"/>
              </a:rPr>
              <a:t>    17) Thick solid white lines that cross the roadway are used to mark the limit line at intersections and the clearance line at  _____________.</a:t>
            </a:r>
          </a:p>
        </p:txBody>
      </p:sp>
      <p:sp>
        <p:nvSpPr>
          <p:cNvPr id="226321" name="WordArt 17"/>
          <p:cNvSpPr>
            <a:spLocks noChangeArrowheads="1" noChangeShapeType="1" noTextEdit="1"/>
          </p:cNvSpPr>
          <p:nvPr/>
        </p:nvSpPr>
        <p:spPr bwMode="auto">
          <a:xfrm>
            <a:off x="914400" y="5943600"/>
            <a:ext cx="2209800" cy="3810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0099FF"/>
                </a:solidFill>
                <a:latin typeface="Arial Black"/>
                <a:cs typeface="Arial" charset="0"/>
              </a:rPr>
              <a:t>railroad crossings</a:t>
            </a:r>
          </a:p>
        </p:txBody>
      </p:sp>
      <p:sp>
        <p:nvSpPr>
          <p:cNvPr id="94226" name="Rectangle 18"/>
          <p:cNvSpPr>
            <a:spLocks noChangeArrowheads="1"/>
          </p:cNvSpPr>
          <p:nvPr/>
        </p:nvSpPr>
        <p:spPr bwMode="auto">
          <a:xfrm>
            <a:off x="0" y="533400"/>
            <a:ext cx="9144000" cy="10668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FFFFFF"/>
                </a:solidFill>
                <a:cs typeface="Arial" charset="0"/>
              </a:rPr>
              <a:t>    13)  Yellow broken lane lines in the center of the pavement indicate that there is _____ way traffic.</a:t>
            </a:r>
          </a:p>
        </p:txBody>
      </p:sp>
      <p:sp>
        <p:nvSpPr>
          <p:cNvPr id="226323" name="WordArt 19"/>
          <p:cNvSpPr>
            <a:spLocks noChangeArrowheads="1" noChangeShapeType="1" noTextEdit="1"/>
          </p:cNvSpPr>
          <p:nvPr/>
        </p:nvSpPr>
        <p:spPr bwMode="auto">
          <a:xfrm>
            <a:off x="3429000" y="914400"/>
            <a:ext cx="971550" cy="304800"/>
          </a:xfrm>
          <a:prstGeom prst="rect">
            <a:avLst/>
          </a:prstGeom>
        </p:spPr>
        <p:txBody>
          <a:bodyPr wrap="none" fromWordArt="1">
            <a:prstTxWarp prst="textPlain">
              <a:avLst>
                <a:gd name="adj" fmla="val 50000"/>
              </a:avLst>
            </a:prstTxWarp>
          </a:bodyPr>
          <a:lstStyle/>
          <a:p>
            <a:pPr algn="ctr"/>
            <a:r>
              <a:rPr lang="en-US" sz="3600" kern="10" smtClean="0">
                <a:ln w="9525">
                  <a:solidFill>
                    <a:srgbClr val="000000"/>
                  </a:solidFill>
                  <a:round/>
                  <a:headEnd/>
                  <a:tailEnd/>
                </a:ln>
                <a:solidFill>
                  <a:srgbClr val="3399FF"/>
                </a:solidFill>
                <a:latin typeface="Arial Black"/>
                <a:cs typeface="Arial" charset="0"/>
              </a:rPr>
              <a:t>two </a:t>
            </a:r>
          </a:p>
        </p:txBody>
      </p:sp>
      <p:sp>
        <p:nvSpPr>
          <p:cNvPr id="226324" name="Line 20"/>
          <p:cNvSpPr>
            <a:spLocks noChangeShapeType="1"/>
          </p:cNvSpPr>
          <p:nvPr/>
        </p:nvSpPr>
        <p:spPr bwMode="auto">
          <a:xfrm>
            <a:off x="3276600" y="2514600"/>
            <a:ext cx="1143000" cy="0"/>
          </a:xfrm>
          <a:prstGeom prst="line">
            <a:avLst/>
          </a:prstGeom>
          <a:noFill/>
          <a:ln w="38100">
            <a:solidFill>
              <a:schemeClr val="bg1"/>
            </a:solidFill>
            <a:round/>
            <a:headEnd/>
            <a:tailEnd type="triangle" w="med" len="med"/>
          </a:ln>
          <a:effectLst/>
        </p:spPr>
        <p:txBody>
          <a:bodyPr/>
          <a:lstStyle/>
          <a:p>
            <a:endParaRPr lang="en-US" smtClean="0">
              <a:solidFill>
                <a:srgbClr val="000000"/>
              </a:solidFill>
              <a:cs typeface="Arial" charset="0"/>
            </a:endParaRPr>
          </a:p>
        </p:txBody>
      </p:sp>
      <p:sp>
        <p:nvSpPr>
          <p:cNvPr id="226325" name="Rectangle 21"/>
          <p:cNvSpPr>
            <a:spLocks noChangeArrowheads="1"/>
          </p:cNvSpPr>
          <p:nvPr/>
        </p:nvSpPr>
        <p:spPr bwMode="auto">
          <a:xfrm rot="10800000">
            <a:off x="6629400" y="2438400"/>
            <a:ext cx="555625" cy="217488"/>
          </a:xfrm>
          <a:prstGeom prst="rect">
            <a:avLst/>
          </a:prstGeom>
          <a:solidFill>
            <a:srgbClr val="00CCFF"/>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6326" name="AutoShape 22"/>
          <p:cNvSpPr>
            <a:spLocks noChangeArrowheads="1"/>
          </p:cNvSpPr>
          <p:nvPr/>
        </p:nvSpPr>
        <p:spPr bwMode="auto">
          <a:xfrm rot="-8372730">
            <a:off x="7010400" y="2438400"/>
            <a:ext cx="228600" cy="228600"/>
          </a:xfrm>
          <a:prstGeom prst="rtTriangle">
            <a:avLst/>
          </a:prstGeom>
          <a:solidFill>
            <a:srgbClr val="00CCFF"/>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sp>
        <p:nvSpPr>
          <p:cNvPr id="226327" name="Rectangle 23"/>
          <p:cNvSpPr>
            <a:spLocks noChangeArrowheads="1"/>
          </p:cNvSpPr>
          <p:nvPr/>
        </p:nvSpPr>
        <p:spPr bwMode="auto">
          <a:xfrm>
            <a:off x="0" y="3886200"/>
            <a:ext cx="9144000" cy="1371600"/>
          </a:xfrm>
          <a:prstGeom prst="rect">
            <a:avLst/>
          </a:prstGeom>
          <a:noFill/>
          <a:ln w="9525">
            <a:noFill/>
            <a:miter lim="800000"/>
            <a:headEnd/>
            <a:tailEnd/>
          </a:ln>
          <a:effectLst/>
        </p:spPr>
        <p:txBody>
          <a:bodyPr/>
          <a:lstStyle/>
          <a:p>
            <a:pPr marL="342900" indent="-342900" eaLnBrk="0" hangingPunct="0">
              <a:spcBef>
                <a:spcPct val="20000"/>
              </a:spcBef>
            </a:pPr>
            <a:r>
              <a:rPr lang="en-US" b="1" smtClean="0">
                <a:solidFill>
                  <a:srgbClr val="000000"/>
                </a:solidFill>
                <a:cs typeface="Arial" charset="0"/>
              </a:rPr>
              <a:t>1) </a:t>
            </a:r>
            <a:r>
              <a:rPr lang="en-US" b="1" smtClean="0">
                <a:solidFill>
                  <a:srgbClr val="FF9999"/>
                </a:solidFill>
                <a:cs typeface="Arial" charset="0"/>
              </a:rPr>
              <a:t>16) If approaching an intersection with white crosswalk lines that cross the road you must stop ________the lines when stopping at the intersection.</a:t>
            </a:r>
            <a:endParaRPr lang="en-US" b="1" smtClean="0">
              <a:solidFill>
                <a:srgbClr val="000000"/>
              </a:solidFill>
              <a:cs typeface="Arial"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6323"/>
                                        </p:tgtEl>
                                        <p:attrNameLst>
                                          <p:attrName>style.visibility</p:attrName>
                                        </p:attrNameLst>
                                      </p:cBhvr>
                                      <p:to>
                                        <p:strVal val="visible"/>
                                      </p:to>
                                    </p:set>
                                    <p:animEffect transition="in" filter="dissolve">
                                      <p:cBhvr>
                                        <p:cTn id="7" dur="500"/>
                                        <p:tgtEl>
                                          <p:spTgt spid="22632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6325"/>
                                        </p:tgtEl>
                                        <p:attrNameLst>
                                          <p:attrName>style.visibility</p:attrName>
                                        </p:attrNameLst>
                                      </p:cBhvr>
                                      <p:to>
                                        <p:strVal val="visible"/>
                                      </p:to>
                                    </p:set>
                                    <p:animEffect transition="in" filter="dissolve">
                                      <p:cBhvr>
                                        <p:cTn id="11" dur="500"/>
                                        <p:tgtEl>
                                          <p:spTgt spid="226325"/>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6326"/>
                                        </p:tgtEl>
                                        <p:attrNameLst>
                                          <p:attrName>style.visibility</p:attrName>
                                        </p:attrNameLst>
                                      </p:cBhvr>
                                      <p:to>
                                        <p:strVal val="visible"/>
                                      </p:to>
                                    </p:set>
                                    <p:animEffect transition="in" filter="dissolve">
                                      <p:cBhvr>
                                        <p:cTn id="15" dur="500"/>
                                        <p:tgtEl>
                                          <p:spTgt spid="2263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6306">
                                            <p:txEl>
                                              <p:pRg st="0" end="0"/>
                                            </p:txEl>
                                          </p:spTgt>
                                        </p:tgtEl>
                                        <p:attrNameLst>
                                          <p:attrName>style.visibility</p:attrName>
                                        </p:attrNameLst>
                                      </p:cBhvr>
                                      <p:to>
                                        <p:strVal val="visible"/>
                                      </p:to>
                                    </p:set>
                                  </p:childTnLst>
                                </p:cTn>
                              </p:par>
                            </p:childTnLst>
                          </p:cTn>
                        </p:par>
                        <p:par>
                          <p:cTn id="20" fill="hold" nodeType="afterGroup">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226324"/>
                                        </p:tgtEl>
                                        <p:attrNameLst>
                                          <p:attrName>style.visibility</p:attrName>
                                        </p:attrNameLst>
                                      </p:cBhvr>
                                      <p:to>
                                        <p:strVal val="visible"/>
                                      </p:to>
                                    </p:set>
                                    <p:animEffect transition="in" filter="wipe(left)">
                                      <p:cBhvr>
                                        <p:cTn id="23" dur="500"/>
                                        <p:tgtEl>
                                          <p:spTgt spid="2263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6307"/>
                                        </p:tgtEl>
                                        <p:attrNameLst>
                                          <p:attrName>style.visibility</p:attrName>
                                        </p:attrNameLst>
                                      </p:cBhvr>
                                      <p:to>
                                        <p:strVal val="visible"/>
                                      </p:to>
                                    </p:set>
                                    <p:animEffect transition="in" filter="dissolve">
                                      <p:cBhvr>
                                        <p:cTn id="28" dur="500"/>
                                        <p:tgtEl>
                                          <p:spTgt spid="22630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26309">
                                            <p:txEl>
                                              <p:pRg st="0" end="0"/>
                                            </p:txEl>
                                          </p:spTgt>
                                        </p:tgtEl>
                                        <p:attrNameLst>
                                          <p:attrName>style.visibility</p:attrName>
                                        </p:attrNameLst>
                                      </p:cBhvr>
                                      <p:to>
                                        <p:strVal val="visible"/>
                                      </p:to>
                                    </p:set>
                                    <p:animEffect transition="in" filter="wipe(up)">
                                      <p:cBhvr>
                                        <p:cTn id="33" dur="500"/>
                                        <p:tgtEl>
                                          <p:spTgt spid="226309">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26309">
                                            <p:txEl>
                                              <p:pRg st="1" end="1"/>
                                            </p:txEl>
                                          </p:spTgt>
                                        </p:tgtEl>
                                        <p:attrNameLst>
                                          <p:attrName>style.visibility</p:attrName>
                                        </p:attrNameLst>
                                      </p:cBhvr>
                                      <p:to>
                                        <p:strVal val="visible"/>
                                      </p:to>
                                    </p:set>
                                    <p:animEffect transition="in" filter="wipe(up)">
                                      <p:cBhvr>
                                        <p:cTn id="38" dur="500"/>
                                        <p:tgtEl>
                                          <p:spTgt spid="226309">
                                            <p:txEl>
                                              <p:pRg st="1" end="1"/>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6310"/>
                                        </p:tgtEl>
                                        <p:attrNameLst>
                                          <p:attrName>style.visibility</p:attrName>
                                        </p:attrNameLst>
                                      </p:cBhvr>
                                      <p:to>
                                        <p:strVal val="visible"/>
                                      </p:to>
                                    </p:set>
                                    <p:animEffect transition="in" filter="dissolve">
                                      <p:cBhvr>
                                        <p:cTn id="43" dur="500"/>
                                        <p:tgtEl>
                                          <p:spTgt spid="22631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6327"/>
                                        </p:tgtEl>
                                        <p:attrNameLst>
                                          <p:attrName>style.visibility</p:attrName>
                                        </p:attrNameLst>
                                      </p:cBhvr>
                                      <p:to>
                                        <p:strVal val="visible"/>
                                      </p:to>
                                    </p:set>
                                    <p:animEffect transition="in" filter="wipe(up)">
                                      <p:cBhvr>
                                        <p:cTn id="48" dur="500"/>
                                        <p:tgtEl>
                                          <p:spTgt spid="22632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226308"/>
                                        </p:tgtEl>
                                        <p:attrNameLst>
                                          <p:attrName>style.visibility</p:attrName>
                                        </p:attrNameLst>
                                      </p:cBhvr>
                                      <p:to>
                                        <p:strVal val="visible"/>
                                      </p:to>
                                    </p:set>
                                    <p:animEffect transition="in" filter="dissolve">
                                      <p:cBhvr>
                                        <p:cTn id="53" dur="500"/>
                                        <p:tgtEl>
                                          <p:spTgt spid="22630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26320"/>
                                        </p:tgtEl>
                                        <p:attrNameLst>
                                          <p:attrName>style.visibility</p:attrName>
                                        </p:attrNameLst>
                                      </p:cBhvr>
                                      <p:to>
                                        <p:strVal val="visible"/>
                                      </p:to>
                                    </p:set>
                                    <p:animEffect transition="in" filter="wipe(up)">
                                      <p:cBhvr>
                                        <p:cTn id="58" dur="500"/>
                                        <p:tgtEl>
                                          <p:spTgt spid="226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226321"/>
                                        </p:tgtEl>
                                        <p:attrNameLst>
                                          <p:attrName>style.visibility</p:attrName>
                                        </p:attrNameLst>
                                      </p:cBhvr>
                                      <p:to>
                                        <p:strVal val="visible"/>
                                      </p:to>
                                    </p:set>
                                    <p:animEffect transition="in" filter="dissolve">
                                      <p:cBhvr>
                                        <p:cTn id="63" dur="500"/>
                                        <p:tgtEl>
                                          <p:spTgt spid="226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build="p"/>
      <p:bldP spid="226307" grpId="0" animBg="1"/>
      <p:bldP spid="226308" grpId="0" animBg="1"/>
      <p:bldP spid="226309" grpId="0" build="p" autoUpdateAnimBg="0"/>
      <p:bldP spid="226310" grpId="0" animBg="1"/>
      <p:bldP spid="226320" grpId="0" autoUpdateAnimBg="0"/>
      <p:bldP spid="226321" grpId="0" animBg="1"/>
      <p:bldP spid="226323" grpId="0" animBg="1"/>
      <p:bldP spid="226324" grpId="0" animBg="1"/>
      <p:bldP spid="226325" grpId="0" animBg="1"/>
      <p:bldP spid="226326" grpId="0" animBg="1"/>
      <p:bldP spid="226327"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27330" name="sn012656.wav">
            <a:hlinkClick r:id="" action="ppaction://media"/>
          </p:cNvPr>
          <p:cNvPicPr>
            <a:picLocks noChangeAspect="1" noChangeArrowheads="1"/>
          </p:cNvPicPr>
          <p:nvPr/>
        </p:nvPicPr>
        <p:blipFill>
          <a:blip r:embed="rId3" cstate="print"/>
          <a:srcRect/>
          <a:stretch>
            <a:fillRect/>
          </a:stretch>
        </p:blipFill>
        <p:spPr bwMode="auto">
          <a:xfrm>
            <a:off x="4191000" y="3048000"/>
            <a:ext cx="304800" cy="304800"/>
          </a:xfrm>
          <a:prstGeom prst="rect">
            <a:avLst/>
          </a:prstGeom>
          <a:noFill/>
          <a:ln w="9525">
            <a:noFill/>
            <a:miter lim="800000"/>
            <a:headEnd/>
            <a:tailEnd/>
          </a:ln>
        </p:spPr>
      </p:pic>
      <p:pic>
        <p:nvPicPr>
          <p:cNvPr id="227331" name="SN00318_.mid">
            <a:hlinkClick r:id="" action="ppaction://media"/>
          </p:cNvPr>
          <p:cNvPicPr>
            <a:picLocks noRot="1" noChangeAspect="1" noChangeArrowheads="1"/>
          </p:cNvPicPr>
          <p:nvPr>
            <a:audioFile r:link="rId1"/>
          </p:nvPr>
        </p:nvPicPr>
        <p:blipFill>
          <a:blip r:embed="rId4" cstate="print"/>
          <a:srcRect/>
          <a:stretch>
            <a:fillRect/>
          </a:stretch>
        </p:blipFill>
        <p:spPr bwMode="auto">
          <a:xfrm>
            <a:off x="4419600" y="2743200"/>
            <a:ext cx="304800" cy="304800"/>
          </a:xfrm>
          <a:prstGeom prst="rect">
            <a:avLst/>
          </a:prstGeom>
          <a:noFill/>
          <a:ln w="9525">
            <a:noFill/>
            <a:miter lim="800000"/>
            <a:headEnd/>
            <a:tailEnd/>
          </a:ln>
        </p:spPr>
      </p:pic>
      <p:sp>
        <p:nvSpPr>
          <p:cNvPr id="95236" name="Rectangle 4"/>
          <p:cNvSpPr>
            <a:spLocks noChangeArrowheads="1"/>
          </p:cNvSpPr>
          <p:nvPr/>
        </p:nvSpPr>
        <p:spPr bwMode="auto">
          <a:xfrm>
            <a:off x="6858000" y="4114800"/>
            <a:ext cx="914400" cy="838200"/>
          </a:xfrm>
          <a:prstGeom prst="rect">
            <a:avLst/>
          </a:prstGeom>
          <a:solidFill>
            <a:schemeClr val="tx1"/>
          </a:solidFill>
          <a:ln w="9525">
            <a:solidFill>
              <a:schemeClr val="tx1"/>
            </a:solidFill>
            <a:miter lim="800000"/>
            <a:headEnd/>
            <a:tailEnd/>
          </a:ln>
          <a:effectLst/>
        </p:spPr>
        <p:txBody>
          <a:bodyPr wrap="none" anchor="ctr"/>
          <a:lstStyle/>
          <a:p>
            <a:endParaRPr lang="en-US" smtClean="0">
              <a:solidFill>
                <a:srgbClr val="000000"/>
              </a:solidFill>
              <a:cs typeface="Arial" charset="0"/>
            </a:endParaRPr>
          </a:p>
        </p:txBody>
      </p:sp>
      <p:pic>
        <p:nvPicPr>
          <p:cNvPr id="95237" name="Picture 5"/>
          <p:cNvPicPr>
            <a:picLocks noChangeAspect="1" noChangeArrowheads="1"/>
          </p:cNvPicPr>
          <p:nvPr/>
        </p:nvPicPr>
        <p:blipFill>
          <a:blip r:embed="rId5" cstate="print"/>
          <a:srcRect/>
          <a:stretch>
            <a:fillRect/>
          </a:stretch>
        </p:blipFill>
        <p:spPr bwMode="auto">
          <a:xfrm>
            <a:off x="3048000" y="1752600"/>
            <a:ext cx="3046413" cy="2351088"/>
          </a:xfrm>
          <a:prstGeom prst="rect">
            <a:avLst/>
          </a:prstGeom>
          <a:noFill/>
          <a:ln w="9525">
            <a:noFill/>
            <a:miter lim="800000"/>
            <a:headEnd/>
            <a:tailEnd/>
          </a:ln>
          <a:effectLst/>
        </p:spPr>
      </p:pic>
      <p:sp>
        <p:nvSpPr>
          <p:cNvPr id="95238" name="Rectangle 6"/>
          <p:cNvSpPr>
            <a:spLocks noGrp="1" noChangeArrowheads="1"/>
          </p:cNvSpPr>
          <p:nvPr>
            <p:ph type="title"/>
          </p:nvPr>
        </p:nvSpPr>
        <p:spPr>
          <a:xfrm>
            <a:off x="0" y="609600"/>
            <a:ext cx="9144000" cy="609600"/>
          </a:xfrm>
        </p:spPr>
        <p:txBody>
          <a:bodyPr/>
          <a:lstStyle/>
          <a:p>
            <a:pPr eaLnBrk="1" hangingPunct="1"/>
            <a:r>
              <a:rPr lang="en-US" sz="3200" b="1" i="1" dirty="0" smtClean="0">
                <a:solidFill>
                  <a:srgbClr val="00FFFF"/>
                </a:solidFill>
              </a:rPr>
              <a:t>End of Signs, Signals and Road Markings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273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3">
                <p:cTn id="7" fill="hold" display="0">
                  <p:stCondLst>
                    <p:cond delay="indefinite"/>
                  </p:stCondLst>
                  <p:endCondLst>
                    <p:cond evt="onPrev" delay="0">
                      <p:tgtEl>
                        <p:sldTgt/>
                      </p:tgtEl>
                    </p:cond>
                    <p:cond evt="onStopAudio" delay="0">
                      <p:tgtEl>
                        <p:sldTgt/>
                      </p:tgtEl>
                    </p:cond>
                  </p:endCondLst>
                </p:cTn>
                <p:tgtEl>
                  <p:spTgt spid="227331"/>
                </p:tgtEl>
              </p:cMediaNode>
            </p:audio>
          </p:childTnLst>
        </p:cTn>
      </p:par>
    </p:tnLst>
  </p:timing>
</p:sld>
</file>

<file path=ppt/theme/theme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5079</Words>
  <Application>Microsoft Office PowerPoint</Application>
  <PresentationFormat>On-screen Show (4:3)</PresentationFormat>
  <Paragraphs>503</Paragraphs>
  <Slides>92</Slides>
  <Notes>0</Notes>
  <HiddenSlides>0</HiddenSlides>
  <MMClips>8</MMClips>
  <ScaleCrop>false</ScaleCrop>
  <HeadingPairs>
    <vt:vector size="4" baseType="variant">
      <vt:variant>
        <vt:lpstr>Theme</vt:lpstr>
      </vt:variant>
      <vt:variant>
        <vt:i4>3</vt:i4>
      </vt:variant>
      <vt:variant>
        <vt:lpstr>Slide Titles</vt:lpstr>
      </vt:variant>
      <vt:variant>
        <vt:i4>92</vt:i4>
      </vt:variant>
    </vt:vector>
  </HeadingPairs>
  <TitlesOfParts>
    <vt:vector size="95" baseType="lpstr">
      <vt:lpstr>2_Default Design</vt:lpstr>
      <vt:lpstr>Default Design</vt:lpstr>
      <vt:lpstr>3_Default Design</vt:lpstr>
      <vt:lpstr>PowerPoint Presentation</vt:lpstr>
      <vt:lpstr>Signs, Signals and Road Markings</vt:lpstr>
      <vt:lpstr>Signs, Signals and Road Markings</vt:lpstr>
      <vt:lpstr>PowerPoint Presentation</vt:lpstr>
      <vt:lpstr>Signs, Signals and Road Markings</vt:lpstr>
      <vt:lpstr>Signs, Signals and Road Markings</vt:lpstr>
      <vt:lpstr>PowerPoint Presentation</vt:lpstr>
      <vt:lpstr>Signs, Signals and Road Markings</vt:lpstr>
      <vt:lpstr>PowerPoint Presentation</vt:lpstr>
      <vt:lpstr>PowerPoint Presentation</vt:lpstr>
      <vt:lpstr>Signs, Signals and Road Markings</vt:lpstr>
      <vt:lpstr>PowerPoint Presentation</vt:lpstr>
      <vt:lpstr>Signs, Signals and Road Markings</vt:lpstr>
      <vt:lpstr>You are traveling at 45 mph, what                      should you start doing about now? </vt:lpstr>
      <vt:lpstr>Let’s notice . . .</vt:lpstr>
      <vt:lpstr>PowerPoint Presentation</vt:lpstr>
      <vt:lpstr>PowerPoint Presentation</vt:lpstr>
      <vt:lpstr>Signs, Signals and Road Markings</vt:lpstr>
      <vt:lpstr>You want to turn left at this intersection.              Should you now proceed?</vt:lpstr>
      <vt:lpstr>Signs, Signals and Road Markings</vt:lpstr>
      <vt:lpstr>PowerPoint Presentation</vt:lpstr>
      <vt:lpstr>Signs, Signals and Road Markings</vt:lpstr>
      <vt:lpstr>PowerPoint Presentation</vt:lpstr>
      <vt:lpstr>Signs, Signals and Road Markings</vt:lpstr>
      <vt:lpstr>This yellow arrow is about to turn off, should        you go ahead and finish your left turn?</vt:lpstr>
      <vt:lpstr>PowerPoint Presentation</vt:lpstr>
      <vt:lpstr>Signs, Signals and Road Markings</vt:lpstr>
      <vt:lpstr> Will you have to stop first at this                                        red light before turning?  (right arrow is on)  </vt:lpstr>
      <vt:lpstr>Signs, Signals and Road Markings</vt:lpstr>
      <vt:lpstr>PowerPoint Presentation</vt:lpstr>
      <vt:lpstr>Signs, Signals and Road Markings</vt:lpstr>
      <vt:lpstr>PowerPoint Presentation</vt:lpstr>
      <vt:lpstr>PowerPoint Presentation</vt:lpstr>
      <vt:lpstr>Signs, Signals and Road Markings</vt:lpstr>
      <vt:lpstr>PowerPoint Presentation</vt:lpstr>
      <vt:lpstr>PowerPoint Presentation</vt:lpstr>
      <vt:lpstr>PowerPoint Presentation</vt:lpstr>
      <vt:lpstr>Signs, Signals and Road Markings</vt:lpstr>
      <vt:lpstr>PowerPoint Presentation</vt:lpstr>
      <vt:lpstr>Signs, Signals and Road Markings</vt:lpstr>
      <vt:lpstr>PowerPoint Presentation</vt:lpstr>
      <vt:lpstr>Signs, Signals and Road Markings</vt:lpstr>
      <vt:lpstr>    .</vt:lpstr>
      <vt:lpstr>Signs, Signals and Road Markings</vt:lpstr>
      <vt:lpstr>PowerPoint Presentation</vt:lpstr>
      <vt:lpstr>PowerPoint Presentation</vt:lpstr>
      <vt:lpstr>PowerPoint Presentation</vt:lpstr>
      <vt:lpstr>Signs, Signals and Road Markings</vt:lpstr>
      <vt:lpstr>PowerPoint Presentation</vt:lpstr>
      <vt:lpstr>PowerPoint Presentation</vt:lpstr>
      <vt:lpstr>Why are the yellow lights flashing here?</vt:lpstr>
      <vt:lpstr>PowerPoint Presentation</vt:lpstr>
      <vt:lpstr>Signs, Signals and Road Markings</vt:lpstr>
      <vt:lpstr>Signs, Signals and Road Markings</vt:lpstr>
      <vt:lpstr>Signs, Signals and Road Markings</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PowerPoint Presentation</vt:lpstr>
      <vt:lpstr>Signs, Signals and Road Markings</vt:lpstr>
      <vt:lpstr>Signs, Signals and Road Markings</vt:lpstr>
      <vt:lpstr>Signs, Signals and Road Markings</vt:lpstr>
      <vt:lpstr>Signs, Signals and Road Markings</vt:lpstr>
      <vt:lpstr>Signs, Signals and Road Markings</vt:lpstr>
      <vt:lpstr>PowerPoint Presentation</vt:lpstr>
      <vt:lpstr>Signs, Signals and Road Markings</vt:lpstr>
      <vt:lpstr>Signs, Signals and Road Markings</vt:lpstr>
      <vt:lpstr>Signs, Signals and Road Markings</vt:lpstr>
      <vt:lpstr>Signs, Signals and Road Markings</vt:lpstr>
      <vt:lpstr>Signs, Signals and Road Markings</vt:lpstr>
      <vt:lpstr>Signs, Signals and Road Markings</vt:lpstr>
      <vt:lpstr>Signs, Signals and Road Markings</vt:lpstr>
      <vt:lpstr>Signs, Signals and Road Markings</vt:lpstr>
      <vt:lpstr>Signs, Signals and Road Markings</vt:lpstr>
      <vt:lpstr>PowerPoint Presentation</vt:lpstr>
      <vt:lpstr>Signs, Signals and Road Markings</vt:lpstr>
      <vt:lpstr>PowerPoint Presentation</vt:lpstr>
      <vt:lpstr>PowerPoint Presentation</vt:lpstr>
      <vt:lpstr>PowerPoint Presentation</vt:lpstr>
      <vt:lpstr>End of Signs, Signals and Road Markings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2010-10-22T01:53:38Z</dcterms:created>
  <dcterms:modified xsi:type="dcterms:W3CDTF">2014-06-20T11:10:31Z</dcterms:modified>
</cp:coreProperties>
</file>