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2" r:id="rId2"/>
    <p:sldMasterId id="2147483684" r:id="rId3"/>
  </p:sldMasterIdLst>
  <p:sldIdLst>
    <p:sldId id="382" r:id="rId4"/>
    <p:sldId id="312" r:id="rId5"/>
    <p:sldId id="313" r:id="rId6"/>
    <p:sldId id="314" r:id="rId7"/>
    <p:sldId id="315" r:id="rId8"/>
    <p:sldId id="381" r:id="rId9"/>
    <p:sldId id="316" r:id="rId10"/>
    <p:sldId id="317" r:id="rId11"/>
    <p:sldId id="318" r:id="rId12"/>
    <p:sldId id="319" r:id="rId13"/>
    <p:sldId id="320" r:id="rId14"/>
    <p:sldId id="321" r:id="rId15"/>
    <p:sldId id="322" r:id="rId16"/>
    <p:sldId id="323" r:id="rId17"/>
    <p:sldId id="324" r:id="rId18"/>
    <p:sldId id="325" r:id="rId19"/>
    <p:sldId id="326" r:id="rId20"/>
    <p:sldId id="343" r:id="rId21"/>
    <p:sldId id="376" r:id="rId22"/>
    <p:sldId id="344" r:id="rId23"/>
    <p:sldId id="34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E2A7"/>
    <a:srgbClr val="FFCC00"/>
    <a:srgbClr val="00FFFF"/>
    <a:srgbClr val="008000"/>
    <a:srgbClr val="800000"/>
    <a:srgbClr val="99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109" d="100"/>
          <a:sy n="109" d="100"/>
        </p:scale>
        <p:origin x="-624"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4.xml"/><Relationship Id="rId7" Type="http://schemas.openxmlformats.org/officeDocument/2006/relationships/slide" Target="slides/slide20.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9.xml"/><Relationship Id="rId5" Type="http://schemas.openxmlformats.org/officeDocument/2006/relationships/slide" Target="slides/slide18.xml"/><Relationship Id="rId4"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BF2D7-A94F-41AB-B62C-35329FB1A56E}" type="slidenum">
              <a:rPr lang="en-US"/>
              <a:pPr/>
              <a:t>‹#›</a:t>
            </a:fld>
            <a:endParaRPr lang="en-US"/>
          </a:p>
        </p:txBody>
      </p:sp>
    </p:spTree>
    <p:extLst>
      <p:ext uri="{BB962C8B-B14F-4D97-AF65-F5344CB8AC3E}">
        <p14:creationId xmlns:p14="http://schemas.microsoft.com/office/powerpoint/2010/main" val="2102920399"/>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AAF595-BF4E-43A3-A3C7-BA28CFFB8513}" type="slidenum">
              <a:rPr lang="en-US"/>
              <a:pPr/>
              <a:t>‹#›</a:t>
            </a:fld>
            <a:endParaRPr lang="en-US"/>
          </a:p>
        </p:txBody>
      </p:sp>
    </p:spTree>
    <p:extLst>
      <p:ext uri="{BB962C8B-B14F-4D97-AF65-F5344CB8AC3E}">
        <p14:creationId xmlns:p14="http://schemas.microsoft.com/office/powerpoint/2010/main" val="195445202"/>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1C4056-5BB8-477A-A238-441A27F56CA1}" type="slidenum">
              <a:rPr lang="en-US"/>
              <a:pPr/>
              <a:t>‹#›</a:t>
            </a:fld>
            <a:endParaRPr lang="en-US"/>
          </a:p>
        </p:txBody>
      </p:sp>
    </p:spTree>
    <p:extLst>
      <p:ext uri="{BB962C8B-B14F-4D97-AF65-F5344CB8AC3E}">
        <p14:creationId xmlns:p14="http://schemas.microsoft.com/office/powerpoint/2010/main" val="2652024149"/>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CCBF2D7-A94F-41AB-B62C-35329FB1A5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1833047"/>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8E4DBA-2E03-4E8B-9F82-589DB817A7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7653471"/>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D25985-7F73-4E0B-88FD-568393AD52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5735768"/>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A55BA3-ACC0-4FD4-9541-1789C6FAA5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2729468"/>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2A259B-5988-4C65-826C-5F5DDB451F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8065505"/>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760528D-DD88-484D-AABC-D3E922AFB7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1569713"/>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68AFC5-D252-4EB9-A993-C8EED0A344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4743804"/>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03509B-45D6-47EE-BECD-8ABC33C740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2088069"/>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8E4DBA-2E03-4E8B-9F82-589DB817A77E}" type="slidenum">
              <a:rPr lang="en-US"/>
              <a:pPr/>
              <a:t>‹#›</a:t>
            </a:fld>
            <a:endParaRPr lang="en-US"/>
          </a:p>
        </p:txBody>
      </p:sp>
    </p:spTree>
    <p:extLst>
      <p:ext uri="{BB962C8B-B14F-4D97-AF65-F5344CB8AC3E}">
        <p14:creationId xmlns:p14="http://schemas.microsoft.com/office/powerpoint/2010/main" val="257702850"/>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82AD63-DDD4-429B-B23D-C9609500EF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2814585"/>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AAF595-BF4E-43A3-A3C7-BA28CFFB85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2811361"/>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1C4056-5BB8-477A-A238-441A27F56C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4266652"/>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EE559-8BB4-4448-B153-AD8DA03D4C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976385"/>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59D06-06E3-44D8-AB36-A9F5F419FC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5152023"/>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E461E-C914-49AF-9A07-A65BD7AE27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58826"/>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D409D9-D7BE-41FD-98D0-B6E73C0F0D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926156"/>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7E496-EDD4-4295-977A-A99A4CBA1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454067"/>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E27458-2DE5-4A90-A18E-05ECDE086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586180"/>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661F91-D815-4A18-86DE-F517E738F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0126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D25985-7F73-4E0B-88FD-568393AD521F}" type="slidenum">
              <a:rPr lang="en-US"/>
              <a:pPr/>
              <a:t>‹#›</a:t>
            </a:fld>
            <a:endParaRPr lang="en-US"/>
          </a:p>
        </p:txBody>
      </p:sp>
    </p:spTree>
    <p:extLst>
      <p:ext uri="{BB962C8B-B14F-4D97-AF65-F5344CB8AC3E}">
        <p14:creationId xmlns:p14="http://schemas.microsoft.com/office/powerpoint/2010/main" val="3378428674"/>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7D58C3-D77A-45A8-A9EB-18CE73F101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389825"/>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83A058-70AB-4EF1-85C3-9CEC16856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50379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07989-9766-436B-AF3F-6BFB2C1FD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330721"/>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C5504-1C94-4D68-922F-E051B2AB23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828648"/>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FB3076-DCF7-46BF-98D2-5E390BB6A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469649"/>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E7DB19-B378-4450-B144-8A6D04F8D0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3203204"/>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09D8A1C-0F8A-4403-A517-10C625DA7A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950933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A55BA3-ACC0-4FD4-9541-1789C6FAA55E}" type="slidenum">
              <a:rPr lang="en-US"/>
              <a:pPr/>
              <a:t>‹#›</a:t>
            </a:fld>
            <a:endParaRPr lang="en-US"/>
          </a:p>
        </p:txBody>
      </p:sp>
    </p:spTree>
    <p:extLst>
      <p:ext uri="{BB962C8B-B14F-4D97-AF65-F5344CB8AC3E}">
        <p14:creationId xmlns:p14="http://schemas.microsoft.com/office/powerpoint/2010/main" val="2852730625"/>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2A259B-5988-4C65-826C-5F5DDB451FBF}" type="slidenum">
              <a:rPr lang="en-US"/>
              <a:pPr/>
              <a:t>‹#›</a:t>
            </a:fld>
            <a:endParaRPr lang="en-US"/>
          </a:p>
        </p:txBody>
      </p:sp>
    </p:spTree>
    <p:extLst>
      <p:ext uri="{BB962C8B-B14F-4D97-AF65-F5344CB8AC3E}">
        <p14:creationId xmlns:p14="http://schemas.microsoft.com/office/powerpoint/2010/main" val="570242102"/>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60528D-DD88-484D-AABC-D3E922AFB715}" type="slidenum">
              <a:rPr lang="en-US"/>
              <a:pPr/>
              <a:t>‹#›</a:t>
            </a:fld>
            <a:endParaRPr lang="en-US"/>
          </a:p>
        </p:txBody>
      </p:sp>
    </p:spTree>
    <p:extLst>
      <p:ext uri="{BB962C8B-B14F-4D97-AF65-F5344CB8AC3E}">
        <p14:creationId xmlns:p14="http://schemas.microsoft.com/office/powerpoint/2010/main" val="1632644860"/>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68AFC5-D252-4EB9-A993-C8EED0A34487}" type="slidenum">
              <a:rPr lang="en-US"/>
              <a:pPr/>
              <a:t>‹#›</a:t>
            </a:fld>
            <a:endParaRPr lang="en-US"/>
          </a:p>
        </p:txBody>
      </p:sp>
    </p:spTree>
    <p:extLst>
      <p:ext uri="{BB962C8B-B14F-4D97-AF65-F5344CB8AC3E}">
        <p14:creationId xmlns:p14="http://schemas.microsoft.com/office/powerpoint/2010/main" val="187565256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03509B-45D6-47EE-BECD-8ABC33C740CC}" type="slidenum">
              <a:rPr lang="en-US"/>
              <a:pPr/>
              <a:t>‹#›</a:t>
            </a:fld>
            <a:endParaRPr lang="en-US"/>
          </a:p>
        </p:txBody>
      </p:sp>
    </p:spTree>
    <p:extLst>
      <p:ext uri="{BB962C8B-B14F-4D97-AF65-F5344CB8AC3E}">
        <p14:creationId xmlns:p14="http://schemas.microsoft.com/office/powerpoint/2010/main" val="4203696068"/>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82AD63-DDD4-429B-B23D-C9609500EF10}" type="slidenum">
              <a:rPr lang="en-US"/>
              <a:pPr/>
              <a:t>‹#›</a:t>
            </a:fld>
            <a:endParaRPr lang="en-US"/>
          </a:p>
        </p:txBody>
      </p:sp>
    </p:spTree>
    <p:extLst>
      <p:ext uri="{BB962C8B-B14F-4D97-AF65-F5344CB8AC3E}">
        <p14:creationId xmlns:p14="http://schemas.microsoft.com/office/powerpoint/2010/main" val="302315610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94B045-73F3-48F3-BC33-EF815C81B4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D94B045-73F3-48F3-BC33-EF815C81B4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2211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68E3D23-9D01-4DE6-8DF5-B520AE1C9A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902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audio" Target="file:///C:\Driver%20Education\FILES%20%20FOR%20%20MAKING%20%20CDs\RR%20ST%202007-2010%20PPTX\Signs,%20Shapes%20and%20Colors\Animusic_-_Starship_Groove.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wmf"/><Relationship Id="rId1" Type="http://schemas.openxmlformats.org/officeDocument/2006/relationships/slideLayout" Target="../slideLayouts/slideLayout4.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hyperlink" Target="http://a1driveshaft.com/driveshaftFrameSet1.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slideLayout" Target="../slideLayouts/slideLayout4.xml"/><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nimusic_-_Starship_Groove.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3962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15"/>
          <p:cNvSpPr>
            <a:spLocks noChangeArrowheads="1" noChangeShapeType="1" noTextEdit="1"/>
          </p:cNvSpPr>
          <p:nvPr/>
        </p:nvSpPr>
        <p:spPr bwMode="auto">
          <a:xfrm>
            <a:off x="1219200" y="609600"/>
            <a:ext cx="6858000" cy="533400"/>
          </a:xfrm>
          <a:prstGeom prst="rect">
            <a:avLst/>
          </a:prstGeom>
        </p:spPr>
        <p:txBody>
          <a:bodyPr wrap="none" fromWordArt="1">
            <a:prstTxWarp prst="textPlain">
              <a:avLst>
                <a:gd name="adj" fmla="val 50000"/>
              </a:avLst>
            </a:prstTxWarp>
          </a:bodyPr>
          <a:lstStyle/>
          <a:p>
            <a:pPr algn="ctr"/>
            <a:r>
              <a:rPr lang="pt-BR" sz="3600" i="1" kern="10">
                <a:ln w="9525">
                  <a:solidFill>
                    <a:srgbClr val="000000"/>
                  </a:solidFill>
                  <a:round/>
                  <a:headEnd/>
                  <a:tailEnd/>
                </a:ln>
                <a:gradFill rotWithShape="1">
                  <a:gsLst>
                    <a:gs pos="0">
                      <a:srgbClr val="5E1800"/>
                    </a:gs>
                    <a:gs pos="100000">
                      <a:srgbClr val="CC3300"/>
                    </a:gs>
                  </a:gsLst>
                  <a:lin ang="5400000" scaled="1"/>
                </a:gradFill>
                <a:latin typeface="Arial Black"/>
              </a:rPr>
              <a:t>T H E  D R I V E R S   E D G E</a:t>
            </a:r>
            <a:endParaRPr lang="en-US" sz="3600" i="1" kern="1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4" name="Picture 16" descr="monitor_accessories_information_highway_md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048000"/>
            <a:ext cx="279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17"/>
          <p:cNvSpPr>
            <a:spLocks noChangeArrowheads="1" noChangeShapeType="1" noTextEdit="1"/>
          </p:cNvSpPr>
          <p:nvPr/>
        </p:nvSpPr>
        <p:spPr bwMode="auto">
          <a:xfrm>
            <a:off x="1905000" y="2667000"/>
            <a:ext cx="5486400" cy="3810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s</a:t>
            </a: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lides and videos</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pic>
        <p:nvPicPr>
          <p:cNvPr id="512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5257800"/>
            <a:ext cx="641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19"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759575"/>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1"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5052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2" descr="lazar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62600" y="3505200"/>
            <a:ext cx="70866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WordArt 23"/>
          <p:cNvSpPr>
            <a:spLocks noChangeArrowheads="1" noChangeShapeType="1" noTextEdit="1"/>
          </p:cNvSpPr>
          <p:nvPr/>
        </p:nvSpPr>
        <p:spPr bwMode="auto">
          <a:xfrm>
            <a:off x="1752600" y="6096000"/>
            <a:ext cx="6019800" cy="533400"/>
          </a:xfrm>
          <a:prstGeom prst="rect">
            <a:avLst/>
          </a:prstGeom>
        </p:spPr>
        <p:txBody>
          <a:bodyPr wrap="none" fromWordArt="1">
            <a:prstTxWarp prst="textPlain">
              <a:avLst>
                <a:gd name="adj" fmla="val 50000"/>
              </a:avLst>
            </a:prstTxWarp>
          </a:bodyPr>
          <a:lstStyle/>
          <a:p>
            <a:pPr algn="ctr"/>
            <a:r>
              <a:rPr lang="en-US" sz="3600" i="1" kern="10" dirty="0" smtClean="0">
                <a:ln w="9525">
                  <a:solidFill>
                    <a:srgbClr val="000000"/>
                  </a:solidFill>
                  <a:round/>
                  <a:headEnd/>
                  <a:tailEnd/>
                </a:ln>
                <a:gradFill rotWithShape="1">
                  <a:gsLst>
                    <a:gs pos="0">
                      <a:srgbClr val="5E1800"/>
                    </a:gs>
                    <a:gs pos="100000">
                      <a:srgbClr val="CC3300"/>
                    </a:gs>
                  </a:gsLst>
                  <a:lin ang="5400000" scaled="1"/>
                </a:gradFill>
                <a:latin typeface="Arial Black"/>
              </a:rPr>
              <a:t>Unit 8 – Vehicle Components and Systems    </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5132" name="WordArt 24"/>
          <p:cNvSpPr>
            <a:spLocks noChangeArrowheads="1" noChangeShapeType="1" noTextEdit="1"/>
          </p:cNvSpPr>
          <p:nvPr/>
        </p:nvSpPr>
        <p:spPr bwMode="auto">
          <a:xfrm>
            <a:off x="1905000" y="1632857"/>
            <a:ext cx="5486400" cy="457200"/>
          </a:xfrm>
          <a:prstGeom prst="rect">
            <a:avLst/>
          </a:prstGeom>
        </p:spPr>
        <p:txBody>
          <a:bodyPr wrap="none" fromWordArt="1">
            <a:prstTxWarp prst="textPlain">
              <a:avLst>
                <a:gd name="adj" fmla="val 50000"/>
              </a:avLst>
            </a:prstTxWarp>
          </a:bodyPr>
          <a:lstStyle/>
          <a:p>
            <a:pPr algn="ctr"/>
            <a:r>
              <a:rPr lang="pt-BR" sz="3600" i="1" kern="10" dirty="0">
                <a:ln w="9525">
                  <a:solidFill>
                    <a:srgbClr val="000000"/>
                  </a:solidFill>
                  <a:round/>
                  <a:headEnd/>
                  <a:tailEnd/>
                </a:ln>
                <a:gradFill rotWithShape="1">
                  <a:gsLst>
                    <a:gs pos="0">
                      <a:srgbClr val="5E1800"/>
                    </a:gs>
                    <a:gs pos="100000">
                      <a:srgbClr val="CC3300"/>
                    </a:gs>
                  </a:gsLst>
                  <a:lin ang="5400000" scaled="1"/>
                </a:gradFill>
                <a:latin typeface="Arial Black"/>
              </a:rPr>
              <a:t>I N T E R A C T I V E</a:t>
            </a:r>
            <a:endParaRPr lang="en-US" sz="3600" i="1" kern="10" dirty="0">
              <a:ln w="9525">
                <a:solidFill>
                  <a:srgbClr val="000000"/>
                </a:solidFill>
                <a:round/>
                <a:headEnd/>
                <a:tailEnd/>
              </a:ln>
              <a:gradFill rotWithShape="1">
                <a:gsLst>
                  <a:gs pos="0">
                    <a:srgbClr val="5E1800"/>
                  </a:gs>
                  <a:gs pos="100000">
                    <a:srgbClr val="CC3300"/>
                  </a:gs>
                </a:gsLst>
                <a:lin ang="5400000" scaled="1"/>
              </a:gradFill>
              <a:latin typeface="Arial Black"/>
            </a:endParaRPr>
          </a:p>
        </p:txBody>
      </p:sp>
      <p:sp>
        <p:nvSpPr>
          <p:cNvPr id="13" name="TextBox 3"/>
          <p:cNvSpPr txBox="1"/>
          <p:nvPr/>
        </p:nvSpPr>
        <p:spPr>
          <a:xfrm rot="20269233">
            <a:off x="751440" y="3924493"/>
            <a:ext cx="1837362" cy="707886"/>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r>
              <a:rPr lang="en-US" dirty="0" smtClean="0"/>
              <a:t>Partial lesson</a:t>
            </a:r>
          </a:p>
          <a:p>
            <a:r>
              <a:rPr lang="en-US" dirty="0" smtClean="0"/>
              <a:t>20</a:t>
            </a:r>
            <a:r>
              <a:rPr lang="en-US" dirty="0" smtClean="0"/>
              <a:t> </a:t>
            </a:r>
            <a:r>
              <a:rPr lang="en-US" dirty="0" smtClean="0"/>
              <a:t>of </a:t>
            </a:r>
            <a:r>
              <a:rPr lang="en-US" dirty="0" smtClean="0"/>
              <a:t>64</a:t>
            </a:r>
            <a:r>
              <a:rPr lang="en-US" dirty="0" smtClean="0"/>
              <a:t> </a:t>
            </a:r>
            <a:r>
              <a:rPr lang="en-US" dirty="0" smtClean="0"/>
              <a:t>slides</a:t>
            </a:r>
            <a:endParaRPr lang="en-US" dirty="0"/>
          </a:p>
        </p:txBody>
      </p:sp>
    </p:spTree>
    <p:extLst>
      <p:ext uri="{BB962C8B-B14F-4D97-AF65-F5344CB8AC3E}">
        <p14:creationId xmlns:p14="http://schemas.microsoft.com/office/powerpoint/2010/main" val="33596439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52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6803" name="Rectangle 3"/>
          <p:cNvSpPr>
            <a:spLocks noChangeArrowheads="1"/>
          </p:cNvSpPr>
          <p:nvPr/>
        </p:nvSpPr>
        <p:spPr bwMode="auto">
          <a:xfrm>
            <a:off x="0" y="18288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cooling system: </a:t>
            </a:r>
          </a:p>
          <a:p>
            <a:pPr marL="342900" indent="-342900">
              <a:spcBef>
                <a:spcPct val="20000"/>
              </a:spcBef>
            </a:pPr>
            <a:r>
              <a:rPr lang="en-US" sz="2000" b="1"/>
              <a:t>     </a:t>
            </a:r>
            <a:r>
              <a:rPr lang="en-US" sz="2000" b="1">
                <a:solidFill>
                  <a:srgbClr val="CC0000"/>
                </a:solidFill>
              </a:rPr>
              <a:t>Heat caused by the friction of moving engine parts and the explosion of gasoline is removed through the vehicles </a:t>
            </a:r>
            <a:r>
              <a:rPr lang="en-US" sz="2000" b="1" i="1">
                <a:solidFill>
                  <a:srgbClr val="CC0000"/>
                </a:solidFill>
              </a:rPr>
              <a:t>cooling system.</a:t>
            </a:r>
          </a:p>
          <a:p>
            <a:pPr marL="342900" indent="-342900">
              <a:spcBef>
                <a:spcPct val="20000"/>
              </a:spcBef>
            </a:pPr>
            <a:r>
              <a:rPr lang="en-US" sz="2000" b="1">
                <a:solidFill>
                  <a:srgbClr val="CC0000"/>
                </a:solidFill>
              </a:rPr>
              <a:t>     </a:t>
            </a:r>
            <a:r>
              <a:rPr lang="en-US" sz="2000" b="1">
                <a:solidFill>
                  <a:srgbClr val="040000"/>
                </a:solidFill>
              </a:rPr>
              <a:t>In this system, heat is absorbed by </a:t>
            </a:r>
            <a:r>
              <a:rPr lang="en-US" sz="2000" b="1" i="1">
                <a:solidFill>
                  <a:srgbClr val="040000"/>
                </a:solidFill>
              </a:rPr>
              <a:t>coolant </a:t>
            </a:r>
            <a:r>
              <a:rPr lang="en-US" sz="2000" b="1">
                <a:solidFill>
                  <a:srgbClr val="040000"/>
                </a:solidFill>
              </a:rPr>
              <a:t>flowing through passages inside the engine. The coolant is a mixture of water and chemicals that protect the cooling system from corrosion, lubricate the </a:t>
            </a:r>
            <a:r>
              <a:rPr lang="en-US" sz="2000" b="1" i="1">
                <a:solidFill>
                  <a:srgbClr val="040000"/>
                </a:solidFill>
              </a:rPr>
              <a:t>water pump,</a:t>
            </a:r>
            <a:r>
              <a:rPr lang="en-US" sz="2000" b="1">
                <a:solidFill>
                  <a:srgbClr val="040000"/>
                </a:solidFill>
              </a:rPr>
              <a:t> and prevent freezing.</a:t>
            </a:r>
          </a:p>
          <a:p>
            <a:pPr marL="342900" indent="-342900">
              <a:spcBef>
                <a:spcPct val="20000"/>
              </a:spcBef>
            </a:pPr>
            <a:r>
              <a:rPr lang="en-US" sz="2000" b="1">
                <a:solidFill>
                  <a:srgbClr val="CC0000"/>
                </a:solidFill>
              </a:rPr>
              <a:t>     It is stored in </a:t>
            </a:r>
            <a:r>
              <a:rPr lang="en-US" sz="2000" b="1" i="1">
                <a:solidFill>
                  <a:srgbClr val="CC0000"/>
                </a:solidFill>
              </a:rPr>
              <a:t>the radiator</a:t>
            </a:r>
            <a:r>
              <a:rPr lang="en-US" sz="2000" b="1">
                <a:solidFill>
                  <a:srgbClr val="CC0000"/>
                </a:solidFill>
              </a:rPr>
              <a:t> which transfers the heat to the outside environment.</a:t>
            </a:r>
            <a:endParaRPr lang="en-US" sz="2000" b="1">
              <a:solidFill>
                <a:srgbClr val="040000"/>
              </a:solidFill>
            </a:endParaRPr>
          </a:p>
        </p:txBody>
      </p:sp>
      <p:sp>
        <p:nvSpPr>
          <p:cNvPr id="76804"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76805" name="Rectangle 5"/>
          <p:cNvSpPr>
            <a:spLocks noChangeArrowheads="1"/>
          </p:cNvSpPr>
          <p:nvPr/>
        </p:nvSpPr>
        <p:spPr bwMode="auto">
          <a:xfrm>
            <a:off x="5029200" y="838200"/>
            <a:ext cx="4114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The radiator is cooled by       </a:t>
            </a:r>
            <a:r>
              <a:rPr lang="en-US" sz="2000" b="1" i="1">
                <a:solidFill>
                  <a:schemeClr val="accent2"/>
                </a:solidFill>
              </a:rPr>
              <a:t>a fan,</a:t>
            </a:r>
            <a:r>
              <a:rPr lang="en-US" sz="2000" b="1">
                <a:solidFill>
                  <a:schemeClr val="accent2"/>
                </a:solidFill>
              </a:rPr>
              <a:t> and most have a </a:t>
            </a:r>
            <a:r>
              <a:rPr lang="en-US" sz="2000" b="1" i="1">
                <a:solidFill>
                  <a:schemeClr val="accent2"/>
                </a:solidFill>
              </a:rPr>
              <a:t>recovery tank</a:t>
            </a:r>
            <a:r>
              <a:rPr lang="en-US" sz="2000" b="1">
                <a:solidFill>
                  <a:schemeClr val="accent2"/>
                </a:solidFill>
              </a:rPr>
              <a:t> to capture coolant as it expands due    to the heat, and returns it to the radiator when it cools.</a:t>
            </a:r>
          </a:p>
        </p:txBody>
      </p:sp>
      <p:sp>
        <p:nvSpPr>
          <p:cNvPr id="76806" name="Rectangle 6"/>
          <p:cNvSpPr>
            <a:spLocks noChangeArrowheads="1"/>
          </p:cNvSpPr>
          <p:nvPr/>
        </p:nvSpPr>
        <p:spPr bwMode="auto">
          <a:xfrm>
            <a:off x="5029200" y="4724400"/>
            <a:ext cx="4114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This coolant also allows   your engine to heat up                 to its proper operating temperature and is  controlled by a heat sensing valve called </a:t>
            </a:r>
            <a:r>
              <a:rPr lang="en-US" sz="2000" b="1" i="1">
                <a:solidFill>
                  <a:schemeClr val="accent2"/>
                </a:solidFill>
              </a:rPr>
              <a:t>a thermostat.</a:t>
            </a:r>
          </a:p>
        </p:txBody>
      </p:sp>
      <p:sp>
        <p:nvSpPr>
          <p:cNvPr id="76807" name="Rectangle 7"/>
          <p:cNvSpPr>
            <a:spLocks noChangeArrowheads="1"/>
          </p:cNvSpPr>
          <p:nvPr/>
        </p:nvSpPr>
        <p:spPr bwMode="auto">
          <a:xfrm>
            <a:off x="5181600" y="4953000"/>
            <a:ext cx="37338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prevents the</a:t>
            </a:r>
          </a:p>
          <a:p>
            <a:pPr algn="ctr"/>
            <a:r>
              <a:rPr lang="en-US" b="1" i="1"/>
              <a:t> engine from overheating?</a:t>
            </a:r>
          </a:p>
        </p:txBody>
      </p:sp>
      <p:pic>
        <p:nvPicPr>
          <p:cNvPr id="76808" name="Picture 8" descr="DIE50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971800"/>
            <a:ext cx="12954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76809" name="Picture 9" descr="DHK000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895600"/>
            <a:ext cx="989013" cy="1473200"/>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ChangeArrowheads="1"/>
          </p:cNvSpPr>
          <p:nvPr/>
        </p:nvSpPr>
        <p:spPr bwMode="auto">
          <a:xfrm>
            <a:off x="5562600" y="4191000"/>
            <a:ext cx="1219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Radiator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76807"/>
                                        </p:tgtEl>
                                        <p:attrNameLst>
                                          <p:attrName>style.visibility</p:attrName>
                                        </p:attrNameLst>
                                      </p:cBhvr>
                                      <p:to>
                                        <p:strVal val="visible"/>
                                      </p:to>
                                    </p:set>
                                    <p:anim calcmode="lin" valueType="num">
                                      <p:cBhvr>
                                        <p:cTn id="7" dur="500" fill="hold"/>
                                        <p:tgtEl>
                                          <p:spTgt spid="76807"/>
                                        </p:tgtEl>
                                        <p:attrNameLst>
                                          <p:attrName>ppt_w</p:attrName>
                                        </p:attrNameLst>
                                      </p:cBhvr>
                                      <p:tavLst>
                                        <p:tav tm="0">
                                          <p:val>
                                            <p:strVal val="2/3*#ppt_w"/>
                                          </p:val>
                                        </p:tav>
                                        <p:tav tm="100000">
                                          <p:val>
                                            <p:strVal val="#ppt_w"/>
                                          </p:val>
                                        </p:tav>
                                      </p:tavLst>
                                    </p:anim>
                                    <p:anim calcmode="lin" valueType="num">
                                      <p:cBhvr>
                                        <p:cTn id="8" dur="500" fill="hold"/>
                                        <p:tgtEl>
                                          <p:spTgt spid="76807"/>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680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Effect transition="in" filter="wipe(up)">
                                      <p:cBhvr>
                                        <p:cTn id="13" dur="500"/>
                                        <p:tgtEl>
                                          <p:spTgt spid="7680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6803">
                                            <p:txEl>
                                              <p:pRg st="1" end="1"/>
                                            </p:txEl>
                                          </p:spTgt>
                                        </p:tgtEl>
                                        <p:attrNameLst>
                                          <p:attrName>style.visibility</p:attrName>
                                        </p:attrNameLst>
                                      </p:cBhvr>
                                      <p:to>
                                        <p:strVal val="visible"/>
                                      </p:to>
                                    </p:set>
                                    <p:animEffect transition="in" filter="wipe(up)">
                                      <p:cBhvr>
                                        <p:cTn id="18" dur="500"/>
                                        <p:tgtEl>
                                          <p:spTgt spid="7680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6803">
                                            <p:txEl>
                                              <p:pRg st="2" end="2"/>
                                            </p:txEl>
                                          </p:spTgt>
                                        </p:tgtEl>
                                        <p:attrNameLst>
                                          <p:attrName>style.visibility</p:attrName>
                                        </p:attrNameLst>
                                      </p:cBhvr>
                                      <p:to>
                                        <p:strVal val="visible"/>
                                      </p:to>
                                    </p:set>
                                    <p:animEffect transition="in" filter="wipe(up)">
                                      <p:cBhvr>
                                        <p:cTn id="23" dur="500"/>
                                        <p:tgtEl>
                                          <p:spTgt spid="768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6803">
                                            <p:txEl>
                                              <p:pRg st="3" end="3"/>
                                            </p:txEl>
                                          </p:spTgt>
                                        </p:tgtEl>
                                        <p:attrNameLst>
                                          <p:attrName>style.visibility</p:attrName>
                                        </p:attrNameLst>
                                      </p:cBhvr>
                                      <p:to>
                                        <p:strVal val="visible"/>
                                      </p:to>
                                    </p:set>
                                    <p:animEffect transition="in" filter="wipe(up)">
                                      <p:cBhvr>
                                        <p:cTn id="28" dur="500"/>
                                        <p:tgtEl>
                                          <p:spTgt spid="7680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6805"/>
                                        </p:tgtEl>
                                        <p:attrNameLst>
                                          <p:attrName>style.visibility</p:attrName>
                                        </p:attrNameLst>
                                      </p:cBhvr>
                                      <p:to>
                                        <p:strVal val="visible"/>
                                      </p:to>
                                    </p:set>
                                    <p:animEffect transition="in" filter="wipe(up)">
                                      <p:cBhvr>
                                        <p:cTn id="33" dur="500"/>
                                        <p:tgtEl>
                                          <p:spTgt spid="7680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6806"/>
                                        </p:tgtEl>
                                        <p:attrNameLst>
                                          <p:attrName>style.visibility</p:attrName>
                                        </p:attrNameLst>
                                      </p:cBhvr>
                                      <p:to>
                                        <p:strVal val="visible"/>
                                      </p:to>
                                    </p:set>
                                    <p:animEffect transition="in" filter="wipe(up)">
                                      <p:cBhvr>
                                        <p:cTn id="38"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P spid="76805" grpId="0" autoUpdateAnimBg="0"/>
      <p:bldP spid="76806" grpId="0" autoUpdateAnimBg="0"/>
      <p:bldP spid="768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7827" name="Rectangle 3"/>
          <p:cNvSpPr>
            <a:spLocks noChangeArrowheads="1"/>
          </p:cNvSpPr>
          <p:nvPr/>
        </p:nvSpPr>
        <p:spPr bwMode="auto">
          <a:xfrm>
            <a:off x="0" y="18288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electrical system: </a:t>
            </a:r>
          </a:p>
          <a:p>
            <a:pPr marL="342900" indent="-342900">
              <a:spcBef>
                <a:spcPct val="20000"/>
              </a:spcBef>
            </a:pPr>
            <a:r>
              <a:rPr lang="en-US" sz="2000" b="1"/>
              <a:t>     </a:t>
            </a:r>
            <a:r>
              <a:rPr lang="en-US" sz="2000" b="1">
                <a:solidFill>
                  <a:srgbClr val="CC0000"/>
                </a:solidFill>
              </a:rPr>
              <a:t>The </a:t>
            </a:r>
            <a:r>
              <a:rPr lang="en-US" sz="2000" b="1" i="1">
                <a:solidFill>
                  <a:srgbClr val="CC0000"/>
                </a:solidFill>
              </a:rPr>
              <a:t>battery</a:t>
            </a:r>
            <a:r>
              <a:rPr lang="en-US" sz="2000" b="1">
                <a:solidFill>
                  <a:srgbClr val="CC0000"/>
                </a:solidFill>
              </a:rPr>
              <a:t> is your vehicle’s primary source of electrical power. When you turn on your ignition switch to start your car, electricity is used to close another switch called </a:t>
            </a:r>
            <a:r>
              <a:rPr lang="en-US" sz="2000" b="1" i="1">
                <a:solidFill>
                  <a:srgbClr val="CC0000"/>
                </a:solidFill>
              </a:rPr>
              <a:t>a solenoid</a:t>
            </a:r>
            <a:r>
              <a:rPr lang="en-US" sz="2000" b="1">
                <a:solidFill>
                  <a:srgbClr val="CC0000"/>
                </a:solidFill>
              </a:rPr>
              <a:t> that transmits the large amount of current needed to turn the </a:t>
            </a:r>
            <a:r>
              <a:rPr lang="en-US" sz="2000" b="1" i="1">
                <a:solidFill>
                  <a:srgbClr val="CC0000"/>
                </a:solidFill>
              </a:rPr>
              <a:t>starter motor.</a:t>
            </a:r>
          </a:p>
          <a:p>
            <a:pPr marL="342900" indent="-342900">
              <a:spcBef>
                <a:spcPct val="20000"/>
              </a:spcBef>
            </a:pPr>
            <a:r>
              <a:rPr lang="en-US" sz="2000" b="1">
                <a:solidFill>
                  <a:srgbClr val="CC0000"/>
                </a:solidFill>
              </a:rPr>
              <a:t>     </a:t>
            </a:r>
            <a:r>
              <a:rPr lang="en-US" sz="2000" b="1"/>
              <a:t>Once your engine is running, power is generated by </a:t>
            </a:r>
            <a:r>
              <a:rPr lang="en-US" sz="2000" b="1" i="1"/>
              <a:t>the alternator,</a:t>
            </a:r>
            <a:r>
              <a:rPr lang="en-US" sz="2000" b="1"/>
              <a:t> which also keeps your battery charged</a:t>
            </a:r>
            <a:r>
              <a:rPr lang="en-US" sz="2000" b="1">
                <a:solidFill>
                  <a:srgbClr val="CC0000"/>
                </a:solidFill>
              </a:rPr>
              <a:t>.</a:t>
            </a:r>
          </a:p>
          <a:p>
            <a:pPr marL="342900" indent="-342900">
              <a:spcBef>
                <a:spcPct val="20000"/>
              </a:spcBef>
            </a:pPr>
            <a:r>
              <a:rPr lang="en-US" sz="2000" b="1">
                <a:solidFill>
                  <a:srgbClr val="CC0000"/>
                </a:solidFill>
              </a:rPr>
              <a:t>     Then there is a </a:t>
            </a:r>
            <a:r>
              <a:rPr lang="en-US" sz="2000" b="1" i="1">
                <a:solidFill>
                  <a:srgbClr val="CC0000"/>
                </a:solidFill>
              </a:rPr>
              <a:t>voltage regulator, distributor, and coil</a:t>
            </a:r>
            <a:r>
              <a:rPr lang="en-US" sz="2000" b="1">
                <a:solidFill>
                  <a:srgbClr val="CC0000"/>
                </a:solidFill>
              </a:rPr>
              <a:t> which controls the amount of electricity needed by the </a:t>
            </a:r>
            <a:r>
              <a:rPr lang="en-US" sz="2000" b="1" i="1">
                <a:solidFill>
                  <a:srgbClr val="CC0000"/>
                </a:solidFill>
              </a:rPr>
              <a:t>spark plugs.</a:t>
            </a:r>
            <a:endParaRPr lang="en-US" sz="2000" b="1" i="1">
              <a:solidFill>
                <a:srgbClr val="040000"/>
              </a:solidFill>
            </a:endParaRPr>
          </a:p>
        </p:txBody>
      </p:sp>
      <p:sp>
        <p:nvSpPr>
          <p:cNvPr id="77828" name="Rectangle 4"/>
          <p:cNvSpPr>
            <a:spLocks noGrp="1" noChangeArrowheads="1"/>
          </p:cNvSpPr>
          <p:nvPr>
            <p:ph type="title"/>
          </p:nvPr>
        </p:nvSpPr>
        <p:spPr>
          <a:xfrm>
            <a:off x="0" y="228600"/>
            <a:ext cx="1905000" cy="685800"/>
          </a:xfrm>
          <a:noFill/>
          <a:ln/>
        </p:spPr>
        <p:txBody>
          <a:bodyPr/>
          <a:lstStyle/>
          <a:p>
            <a:r>
              <a:rPr lang="en-US" sz="1200" b="1"/>
              <a:t>Vehicle Components </a:t>
            </a:r>
            <a:br>
              <a:rPr lang="en-US" sz="1200" b="1"/>
            </a:br>
            <a:r>
              <a:rPr lang="en-US" sz="1200" b="1"/>
              <a:t>and Systems </a:t>
            </a:r>
            <a:r>
              <a:rPr lang="en-US" sz="900" b="1"/>
              <a:t/>
            </a:r>
            <a:br>
              <a:rPr lang="en-US" sz="900" b="1"/>
            </a:br>
            <a:endParaRPr lang="en-US" sz="1200" b="1">
              <a:solidFill>
                <a:srgbClr val="CC0000"/>
              </a:solidFill>
            </a:endParaRPr>
          </a:p>
        </p:txBody>
      </p:sp>
      <p:sp>
        <p:nvSpPr>
          <p:cNvPr id="77829" name="Rectangle 5"/>
          <p:cNvSpPr>
            <a:spLocks noChangeArrowheads="1"/>
          </p:cNvSpPr>
          <p:nvPr/>
        </p:nvSpPr>
        <p:spPr bwMode="auto">
          <a:xfrm>
            <a:off x="5029200" y="1219200"/>
            <a:ext cx="4114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Electricity is distributed throughout your vehicle by various </a:t>
            </a:r>
            <a:r>
              <a:rPr lang="en-US" sz="2000" b="1" i="1">
                <a:solidFill>
                  <a:schemeClr val="accent2"/>
                </a:solidFill>
              </a:rPr>
              <a:t>electrical circuits</a:t>
            </a:r>
            <a:r>
              <a:rPr lang="en-US" sz="2000" b="1">
                <a:solidFill>
                  <a:schemeClr val="accent2"/>
                </a:solidFill>
              </a:rPr>
              <a:t> for lighting, computers, radio, interior cooling, heating, etc.</a:t>
            </a:r>
          </a:p>
        </p:txBody>
      </p:sp>
      <p:sp>
        <p:nvSpPr>
          <p:cNvPr id="77830" name="Rectangle 6"/>
          <p:cNvSpPr>
            <a:spLocks noChangeArrowheads="1"/>
          </p:cNvSpPr>
          <p:nvPr/>
        </p:nvSpPr>
        <p:spPr bwMode="auto">
          <a:xfrm>
            <a:off x="5029200" y="4724400"/>
            <a:ext cx="4114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These circuits have </a:t>
            </a:r>
            <a:r>
              <a:rPr lang="en-US" sz="2000" b="1" i="1">
                <a:solidFill>
                  <a:schemeClr val="accent2"/>
                </a:solidFill>
              </a:rPr>
              <a:t>fuses  </a:t>
            </a:r>
            <a:r>
              <a:rPr lang="en-US" sz="2000" b="1">
                <a:solidFill>
                  <a:schemeClr val="accent2"/>
                </a:solidFill>
              </a:rPr>
              <a:t>  to disable a circuit that is drawing too much current    so as to prevent a fire and protect the components    that the circuit serves.</a:t>
            </a:r>
          </a:p>
        </p:txBody>
      </p:sp>
      <p:pic>
        <p:nvPicPr>
          <p:cNvPr id="778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971800"/>
            <a:ext cx="14208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2" name="Rectangle 8"/>
          <p:cNvSpPr>
            <a:spLocks noChangeArrowheads="1"/>
          </p:cNvSpPr>
          <p:nvPr/>
        </p:nvSpPr>
        <p:spPr bwMode="auto">
          <a:xfrm>
            <a:off x="5029200" y="4953000"/>
            <a:ext cx="38862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starts the motor?</a:t>
            </a:r>
          </a:p>
        </p:txBody>
      </p:sp>
      <p:pic>
        <p:nvPicPr>
          <p:cNvPr id="77833" name="Picture 9" descr="DHS00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124200"/>
            <a:ext cx="1003300" cy="133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77832"/>
                                        </p:tgtEl>
                                        <p:attrNameLst>
                                          <p:attrName>style.visibility</p:attrName>
                                        </p:attrNameLst>
                                      </p:cBhvr>
                                      <p:to>
                                        <p:strVal val="visible"/>
                                      </p:to>
                                    </p:set>
                                    <p:anim calcmode="lin" valueType="num">
                                      <p:cBhvr>
                                        <p:cTn id="7" dur="500" fill="hold"/>
                                        <p:tgtEl>
                                          <p:spTgt spid="77832"/>
                                        </p:tgtEl>
                                        <p:attrNameLst>
                                          <p:attrName>ppt_w</p:attrName>
                                        </p:attrNameLst>
                                      </p:cBhvr>
                                      <p:tavLst>
                                        <p:tav tm="0">
                                          <p:val>
                                            <p:strVal val="2/3*#ppt_w"/>
                                          </p:val>
                                        </p:tav>
                                        <p:tav tm="100000">
                                          <p:val>
                                            <p:strVal val="#ppt_w"/>
                                          </p:val>
                                        </p:tav>
                                      </p:tavLst>
                                    </p:anim>
                                    <p:anim calcmode="lin" valueType="num">
                                      <p:cBhvr>
                                        <p:cTn id="8" dur="500" fill="hold"/>
                                        <p:tgtEl>
                                          <p:spTgt spid="77832"/>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783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Effect transition="in" filter="wipe(up)">
                                      <p:cBhvr>
                                        <p:cTn id="13" dur="500"/>
                                        <p:tgtEl>
                                          <p:spTgt spid="7782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7827">
                                            <p:txEl>
                                              <p:pRg st="1" end="1"/>
                                            </p:txEl>
                                          </p:spTgt>
                                        </p:tgtEl>
                                        <p:attrNameLst>
                                          <p:attrName>style.visibility</p:attrName>
                                        </p:attrNameLst>
                                      </p:cBhvr>
                                      <p:to>
                                        <p:strVal val="visible"/>
                                      </p:to>
                                    </p:set>
                                    <p:animEffect transition="in" filter="wipe(up)">
                                      <p:cBhvr>
                                        <p:cTn id="18" dur="500"/>
                                        <p:tgtEl>
                                          <p:spTgt spid="7782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7827">
                                            <p:txEl>
                                              <p:pRg st="2" end="2"/>
                                            </p:txEl>
                                          </p:spTgt>
                                        </p:tgtEl>
                                        <p:attrNameLst>
                                          <p:attrName>style.visibility</p:attrName>
                                        </p:attrNameLst>
                                      </p:cBhvr>
                                      <p:to>
                                        <p:strVal val="visible"/>
                                      </p:to>
                                    </p:set>
                                    <p:animEffect transition="in" filter="wipe(up)">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wipe(up)">
                                      <p:cBhvr>
                                        <p:cTn id="28" dur="500"/>
                                        <p:tgtEl>
                                          <p:spTgt spid="7782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7829"/>
                                        </p:tgtEl>
                                        <p:attrNameLst>
                                          <p:attrName>style.visibility</p:attrName>
                                        </p:attrNameLst>
                                      </p:cBhvr>
                                      <p:to>
                                        <p:strVal val="visible"/>
                                      </p:to>
                                    </p:set>
                                    <p:animEffect transition="in" filter="wipe(up)">
                                      <p:cBhvr>
                                        <p:cTn id="33" dur="500"/>
                                        <p:tgtEl>
                                          <p:spTgt spid="77829"/>
                                        </p:tgtEl>
                                      </p:cBhvr>
                                    </p:animEffect>
                                  </p:childTnLst>
                                </p:cTn>
                              </p:par>
                            </p:childTnLst>
                          </p:cTn>
                        </p:par>
                        <p:par>
                          <p:cTn id="34" fill="hold" nodeType="afterGroup">
                            <p:stCondLst>
                              <p:cond delay="500"/>
                            </p:stCondLst>
                            <p:childTnLst>
                              <p:par>
                                <p:cTn id="35" presetID="31" presetClass="entr" presetSubtype="0" fill="hold" nodeType="afterEffect">
                                  <p:stCondLst>
                                    <p:cond delay="4000"/>
                                  </p:stCondLst>
                                  <p:iterate type="lt">
                                    <p:tmPct val="5000"/>
                                  </p:iterate>
                                  <p:childTnLst>
                                    <p:set>
                                      <p:cBhvr>
                                        <p:cTn id="36" dur="1" fill="hold">
                                          <p:stCondLst>
                                            <p:cond delay="0"/>
                                          </p:stCondLst>
                                        </p:cTn>
                                        <p:tgtEl>
                                          <p:spTgt spid="77833"/>
                                        </p:tgtEl>
                                        <p:attrNameLst>
                                          <p:attrName>style.visibility</p:attrName>
                                        </p:attrNameLst>
                                      </p:cBhvr>
                                      <p:to>
                                        <p:strVal val="visible"/>
                                      </p:to>
                                    </p:set>
                                    <p:anim calcmode="lin" valueType="num">
                                      <p:cBhvr>
                                        <p:cTn id="37" dur="1000" fill="hold"/>
                                        <p:tgtEl>
                                          <p:spTgt spid="77833"/>
                                        </p:tgtEl>
                                        <p:attrNameLst>
                                          <p:attrName>ppt_w</p:attrName>
                                        </p:attrNameLst>
                                      </p:cBhvr>
                                      <p:tavLst>
                                        <p:tav tm="0">
                                          <p:val>
                                            <p:fltVal val="0"/>
                                          </p:val>
                                        </p:tav>
                                        <p:tav tm="100000">
                                          <p:val>
                                            <p:strVal val="#ppt_w"/>
                                          </p:val>
                                        </p:tav>
                                      </p:tavLst>
                                    </p:anim>
                                    <p:anim calcmode="lin" valueType="num">
                                      <p:cBhvr>
                                        <p:cTn id="38" dur="1000" fill="hold"/>
                                        <p:tgtEl>
                                          <p:spTgt spid="77833"/>
                                        </p:tgtEl>
                                        <p:attrNameLst>
                                          <p:attrName>ppt_h</p:attrName>
                                        </p:attrNameLst>
                                      </p:cBhvr>
                                      <p:tavLst>
                                        <p:tav tm="0">
                                          <p:val>
                                            <p:fltVal val="0"/>
                                          </p:val>
                                        </p:tav>
                                        <p:tav tm="100000">
                                          <p:val>
                                            <p:strVal val="#ppt_h"/>
                                          </p:val>
                                        </p:tav>
                                      </p:tavLst>
                                    </p:anim>
                                    <p:anim calcmode="lin" valueType="num">
                                      <p:cBhvr>
                                        <p:cTn id="39" dur="1000" fill="hold"/>
                                        <p:tgtEl>
                                          <p:spTgt spid="77833"/>
                                        </p:tgtEl>
                                        <p:attrNameLst>
                                          <p:attrName>style.rotation</p:attrName>
                                        </p:attrNameLst>
                                      </p:cBhvr>
                                      <p:tavLst>
                                        <p:tav tm="0">
                                          <p:val>
                                            <p:fltVal val="90"/>
                                          </p:val>
                                        </p:tav>
                                        <p:tav tm="100000">
                                          <p:val>
                                            <p:fltVal val="0"/>
                                          </p:val>
                                        </p:tav>
                                      </p:tavLst>
                                    </p:anim>
                                    <p:animEffect transition="in" filter="fade">
                                      <p:cBhvr>
                                        <p:cTn id="40" dur="1000"/>
                                        <p:tgtEl>
                                          <p:spTgt spid="7783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7830"/>
                                        </p:tgtEl>
                                        <p:attrNameLst>
                                          <p:attrName>style.visibility</p:attrName>
                                        </p:attrNameLst>
                                      </p:cBhvr>
                                      <p:to>
                                        <p:strVal val="visible"/>
                                      </p:to>
                                    </p:set>
                                    <p:animEffect transition="in" filter="wipe(up)">
                                      <p:cBhvr>
                                        <p:cTn id="45"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29" grpId="0" autoUpdateAnimBg="0"/>
      <p:bldP spid="77830" grpId="0" autoUpdateAnimBg="0"/>
      <p:bldP spid="7783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8851" name="Rectangle 3"/>
          <p:cNvSpPr>
            <a:spLocks noChangeArrowheads="1"/>
          </p:cNvSpPr>
          <p:nvPr/>
        </p:nvSpPr>
        <p:spPr bwMode="auto">
          <a:xfrm>
            <a:off x="0" y="1828800"/>
            <a:ext cx="5181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The steering system: </a:t>
            </a:r>
          </a:p>
          <a:p>
            <a:pPr marL="342900" indent="-342900">
              <a:lnSpc>
                <a:spcPct val="90000"/>
              </a:lnSpc>
              <a:spcBef>
                <a:spcPct val="20000"/>
              </a:spcBef>
            </a:pPr>
            <a:r>
              <a:rPr lang="en-US" sz="2000" b="1"/>
              <a:t>     </a:t>
            </a:r>
            <a:r>
              <a:rPr lang="en-US" b="1">
                <a:solidFill>
                  <a:srgbClr val="CC0000"/>
                </a:solidFill>
              </a:rPr>
              <a:t>A vehicle’s </a:t>
            </a:r>
            <a:r>
              <a:rPr lang="en-US" b="1" i="1">
                <a:solidFill>
                  <a:srgbClr val="CC0000"/>
                </a:solidFill>
              </a:rPr>
              <a:t>steering wheel</a:t>
            </a:r>
            <a:r>
              <a:rPr lang="en-US" b="1">
                <a:solidFill>
                  <a:srgbClr val="CC0000"/>
                </a:solidFill>
              </a:rPr>
              <a:t> is attached to a </a:t>
            </a:r>
            <a:r>
              <a:rPr lang="en-US" b="1" i="1">
                <a:solidFill>
                  <a:srgbClr val="CC0000"/>
                </a:solidFill>
              </a:rPr>
              <a:t>steering column</a:t>
            </a:r>
            <a:r>
              <a:rPr lang="en-US" b="1">
                <a:solidFill>
                  <a:srgbClr val="CC0000"/>
                </a:solidFill>
              </a:rPr>
              <a:t> or shaft which terminates in the </a:t>
            </a:r>
            <a:r>
              <a:rPr lang="en-US" b="1" i="1">
                <a:solidFill>
                  <a:srgbClr val="CC0000"/>
                </a:solidFill>
              </a:rPr>
              <a:t>steering box.</a:t>
            </a:r>
            <a:r>
              <a:rPr lang="en-US" b="1">
                <a:solidFill>
                  <a:srgbClr val="CC0000"/>
                </a:solidFill>
              </a:rPr>
              <a:t> Inside the steering box, the turning motion of the column is translated into  lateral motion which is passed on to the wheels through a series of components which include </a:t>
            </a:r>
            <a:r>
              <a:rPr lang="en-US" b="1" i="1">
                <a:solidFill>
                  <a:srgbClr val="CC0000"/>
                </a:solidFill>
              </a:rPr>
              <a:t>ball joints, the steering arm, and steering knuckle.</a:t>
            </a:r>
          </a:p>
          <a:p>
            <a:pPr marL="342900" indent="-342900">
              <a:lnSpc>
                <a:spcPct val="90000"/>
              </a:lnSpc>
              <a:spcBef>
                <a:spcPct val="20000"/>
              </a:spcBef>
            </a:pPr>
            <a:r>
              <a:rPr lang="en-US" b="1">
                <a:solidFill>
                  <a:srgbClr val="CC0000"/>
                </a:solidFill>
              </a:rPr>
              <a:t>     </a:t>
            </a:r>
            <a:r>
              <a:rPr lang="en-US" b="1">
                <a:solidFill>
                  <a:schemeClr val="accent2"/>
                </a:solidFill>
              </a:rPr>
              <a:t>In power steering systems, turning the steering wheel actuates a hydraulic system which amplifies the force necessary to rotate and move the  linkages leading to the wheels.</a:t>
            </a:r>
          </a:p>
          <a:p>
            <a:pPr marL="342900" indent="-342900">
              <a:lnSpc>
                <a:spcPct val="90000"/>
              </a:lnSpc>
              <a:spcBef>
                <a:spcPct val="20000"/>
              </a:spcBef>
            </a:pPr>
            <a:r>
              <a:rPr lang="en-US" b="1">
                <a:solidFill>
                  <a:schemeClr val="accent2"/>
                </a:solidFill>
              </a:rPr>
              <a:t>      </a:t>
            </a:r>
            <a:r>
              <a:rPr lang="en-US" b="1"/>
              <a:t>With power steering there should be no “free play” in the wheel; and no more than 2 inches with cars without power steering.</a:t>
            </a:r>
          </a:p>
        </p:txBody>
      </p:sp>
      <p:sp>
        <p:nvSpPr>
          <p:cNvPr id="78852"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78853" name="Rectangle 5"/>
          <p:cNvSpPr>
            <a:spLocks noChangeArrowheads="1"/>
          </p:cNvSpPr>
          <p:nvPr/>
        </p:nvSpPr>
        <p:spPr bwMode="auto">
          <a:xfrm>
            <a:off x="5334000" y="6858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When you turn the      steering wheel in a         power steering system,      the hydraulic fluid is compressed inside                 a cylinder.</a:t>
            </a:r>
          </a:p>
        </p:txBody>
      </p:sp>
      <p:sp>
        <p:nvSpPr>
          <p:cNvPr id="78854" name="Rectangle 6"/>
          <p:cNvSpPr>
            <a:spLocks noChangeArrowheads="1"/>
          </p:cNvSpPr>
          <p:nvPr/>
        </p:nvSpPr>
        <p:spPr bwMode="auto">
          <a:xfrm>
            <a:off x="5334000" y="4724400"/>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This compressed fluid       is then transmitted by hydraulic lines to a piston which amplifies the force making it easier to turn  the wheels.</a:t>
            </a:r>
          </a:p>
        </p:txBody>
      </p:sp>
      <p:pic>
        <p:nvPicPr>
          <p:cNvPr id="788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19400"/>
            <a:ext cx="1773238"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6" name="Rectangle 8"/>
          <p:cNvSpPr>
            <a:spLocks noChangeArrowheads="1"/>
          </p:cNvSpPr>
          <p:nvPr/>
        </p:nvSpPr>
        <p:spPr bwMode="auto">
          <a:xfrm>
            <a:off x="5181600" y="4953000"/>
            <a:ext cx="37338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makes it</a:t>
            </a:r>
          </a:p>
          <a:p>
            <a:pPr algn="ctr"/>
            <a:r>
              <a:rPr lang="en-US" b="1" i="1"/>
              <a:t> possible to turn the car?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78856"/>
                                        </p:tgtEl>
                                        <p:attrNameLst>
                                          <p:attrName>style.visibility</p:attrName>
                                        </p:attrNameLst>
                                      </p:cBhvr>
                                      <p:to>
                                        <p:strVal val="visible"/>
                                      </p:to>
                                    </p:set>
                                    <p:anim calcmode="lin" valueType="num">
                                      <p:cBhvr>
                                        <p:cTn id="7" dur="500" fill="hold"/>
                                        <p:tgtEl>
                                          <p:spTgt spid="78856"/>
                                        </p:tgtEl>
                                        <p:attrNameLst>
                                          <p:attrName>ppt_w</p:attrName>
                                        </p:attrNameLst>
                                      </p:cBhvr>
                                      <p:tavLst>
                                        <p:tav tm="0">
                                          <p:val>
                                            <p:strVal val="2/3*#ppt_w"/>
                                          </p:val>
                                        </p:tav>
                                        <p:tav tm="100000">
                                          <p:val>
                                            <p:strVal val="#ppt_w"/>
                                          </p:val>
                                        </p:tav>
                                      </p:tavLst>
                                    </p:anim>
                                    <p:anim calcmode="lin" valueType="num">
                                      <p:cBhvr>
                                        <p:cTn id="8" dur="500" fill="hold"/>
                                        <p:tgtEl>
                                          <p:spTgt spid="7885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885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Effect transition="in" filter="wipe(up)">
                                      <p:cBhvr>
                                        <p:cTn id="13" dur="500"/>
                                        <p:tgtEl>
                                          <p:spTgt spid="788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8851">
                                            <p:txEl>
                                              <p:pRg st="1" end="1"/>
                                            </p:txEl>
                                          </p:spTgt>
                                        </p:tgtEl>
                                        <p:attrNameLst>
                                          <p:attrName>style.visibility</p:attrName>
                                        </p:attrNameLst>
                                      </p:cBhvr>
                                      <p:to>
                                        <p:strVal val="visible"/>
                                      </p:to>
                                    </p:set>
                                    <p:animEffect transition="in" filter="wipe(up)">
                                      <p:cBhvr>
                                        <p:cTn id="18" dur="500"/>
                                        <p:tgtEl>
                                          <p:spTgt spid="7885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8851">
                                            <p:txEl>
                                              <p:pRg st="2" end="2"/>
                                            </p:txEl>
                                          </p:spTgt>
                                        </p:tgtEl>
                                        <p:attrNameLst>
                                          <p:attrName>style.visibility</p:attrName>
                                        </p:attrNameLst>
                                      </p:cBhvr>
                                      <p:to>
                                        <p:strVal val="visible"/>
                                      </p:to>
                                    </p:set>
                                    <p:animEffect transition="in" filter="wipe(up)">
                                      <p:cBhvr>
                                        <p:cTn id="23" dur="500"/>
                                        <p:tgtEl>
                                          <p:spTgt spid="788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Effect transition="in" filter="wipe(up)">
                                      <p:cBhvr>
                                        <p:cTn id="28" dur="500"/>
                                        <p:tgtEl>
                                          <p:spTgt spid="7885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8853"/>
                                        </p:tgtEl>
                                        <p:attrNameLst>
                                          <p:attrName>style.visibility</p:attrName>
                                        </p:attrNameLst>
                                      </p:cBhvr>
                                      <p:to>
                                        <p:strVal val="visible"/>
                                      </p:to>
                                    </p:set>
                                    <p:animEffect transition="in" filter="wipe(up)">
                                      <p:cBhvr>
                                        <p:cTn id="33" dur="500"/>
                                        <p:tgtEl>
                                          <p:spTgt spid="788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8854"/>
                                        </p:tgtEl>
                                        <p:attrNameLst>
                                          <p:attrName>style.visibility</p:attrName>
                                        </p:attrNameLst>
                                      </p:cBhvr>
                                      <p:to>
                                        <p:strVal val="visible"/>
                                      </p:to>
                                    </p:set>
                                    <p:animEffect transition="in" filter="wipe(up)">
                                      <p:cBhvr>
                                        <p:cTn id="38"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3" grpId="0" autoUpdateAnimBg="0"/>
      <p:bldP spid="78854" grpId="0" autoUpdateAnimBg="0"/>
      <p:bldP spid="7885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9876"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79878" name="Rectangle 6"/>
          <p:cNvSpPr>
            <a:spLocks noChangeArrowheads="1"/>
          </p:cNvSpPr>
          <p:nvPr/>
        </p:nvSpPr>
        <p:spPr bwMode="auto">
          <a:xfrm>
            <a:off x="5029200" y="381000"/>
            <a:ext cx="3810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There are are different designs for suspension systems involving various linkages, struts, joints, torsion bars, and so on.</a:t>
            </a:r>
          </a:p>
        </p:txBody>
      </p:sp>
      <p:pic>
        <p:nvPicPr>
          <p:cNvPr id="79880" name="Picture 8" descr="DHX0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590800"/>
            <a:ext cx="1189038" cy="1627188"/>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descr="DHX0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590800"/>
            <a:ext cx="1465263" cy="1587500"/>
          </a:xfrm>
          <a:prstGeom prst="rect">
            <a:avLst/>
          </a:prstGeom>
          <a:noFill/>
          <a:extLst>
            <a:ext uri="{909E8E84-426E-40DD-AFC4-6F175D3DCCD1}">
              <a14:hiddenFill xmlns:a14="http://schemas.microsoft.com/office/drawing/2010/main">
                <a:solidFill>
                  <a:srgbClr val="FFFFFF"/>
                </a:solidFill>
              </a14:hiddenFill>
            </a:ext>
          </a:extLst>
        </p:spPr>
      </p:pic>
      <p:sp>
        <p:nvSpPr>
          <p:cNvPr id="79882" name="Rectangle 10"/>
          <p:cNvSpPr>
            <a:spLocks noChangeArrowheads="1"/>
          </p:cNvSpPr>
          <p:nvPr/>
        </p:nvSpPr>
        <p:spPr bwMode="auto">
          <a:xfrm>
            <a:off x="5257800" y="4267200"/>
            <a:ext cx="3124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Coil Springs and Shock Absorbers</a:t>
            </a:r>
          </a:p>
        </p:txBody>
      </p:sp>
      <p:sp>
        <p:nvSpPr>
          <p:cNvPr id="79883" name="Rectangle 11"/>
          <p:cNvSpPr>
            <a:spLocks noChangeArrowheads="1"/>
          </p:cNvSpPr>
          <p:nvPr/>
        </p:nvSpPr>
        <p:spPr bwMode="auto">
          <a:xfrm>
            <a:off x="0" y="18288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The suspension system: </a:t>
            </a:r>
            <a:endParaRPr lang="en-US" sz="2000" b="1">
              <a:solidFill>
                <a:srgbClr val="CC0000"/>
              </a:solidFill>
            </a:endParaRPr>
          </a:p>
          <a:p>
            <a:pPr marL="342900" indent="-342900">
              <a:lnSpc>
                <a:spcPct val="90000"/>
              </a:lnSpc>
              <a:spcBef>
                <a:spcPct val="20000"/>
              </a:spcBef>
            </a:pPr>
            <a:r>
              <a:rPr lang="en-US" sz="2000" b="1">
                <a:solidFill>
                  <a:srgbClr val="CC0000"/>
                </a:solidFill>
              </a:rPr>
              <a:t>    The purpose of your vehicle’s </a:t>
            </a:r>
            <a:r>
              <a:rPr lang="en-US" sz="2000" b="1" i="1">
                <a:solidFill>
                  <a:srgbClr val="CC0000"/>
                </a:solidFill>
              </a:rPr>
              <a:t>suspension system</a:t>
            </a:r>
            <a:r>
              <a:rPr lang="en-US" sz="2000" b="1">
                <a:solidFill>
                  <a:srgbClr val="CC0000"/>
                </a:solidFill>
              </a:rPr>
              <a:t> is to connect   the wheels to the frame and body  and keep the movement of your wheels from being transmitted      fully to the body of the vehicle.</a:t>
            </a:r>
          </a:p>
          <a:p>
            <a:pPr marL="342900" indent="-342900">
              <a:lnSpc>
                <a:spcPct val="90000"/>
              </a:lnSpc>
              <a:spcBef>
                <a:spcPct val="20000"/>
              </a:spcBef>
            </a:pPr>
            <a:r>
              <a:rPr lang="en-US" sz="2000" b="1">
                <a:solidFill>
                  <a:srgbClr val="CC0000"/>
                </a:solidFill>
              </a:rPr>
              <a:t>     </a:t>
            </a:r>
            <a:r>
              <a:rPr lang="en-US" sz="2000" b="1"/>
              <a:t>This allows you to maintain      control of the car in turns, when    you hit potholes, and on rough  roads. It makes riding in the car   more comfortable.</a:t>
            </a:r>
          </a:p>
        </p:txBody>
      </p:sp>
      <p:sp>
        <p:nvSpPr>
          <p:cNvPr id="79884" name="Rectangle 12"/>
          <p:cNvSpPr>
            <a:spLocks noChangeArrowheads="1"/>
          </p:cNvSpPr>
          <p:nvPr/>
        </p:nvSpPr>
        <p:spPr bwMode="auto">
          <a:xfrm>
            <a:off x="0" y="5410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As</a:t>
            </a:r>
            <a:r>
              <a:rPr lang="en-US" sz="2000" b="1"/>
              <a:t> </a:t>
            </a:r>
            <a:r>
              <a:rPr lang="en-US" sz="2000" b="1">
                <a:solidFill>
                  <a:schemeClr val="accent2"/>
                </a:solidFill>
              </a:rPr>
              <a:t>the up and down movement of your wheels is absorbed by the </a:t>
            </a:r>
            <a:r>
              <a:rPr lang="en-US" sz="2000" b="1" i="1">
                <a:solidFill>
                  <a:schemeClr val="accent2"/>
                </a:solidFill>
              </a:rPr>
              <a:t>springs  </a:t>
            </a:r>
            <a:r>
              <a:rPr lang="en-US" sz="2000" b="1">
                <a:solidFill>
                  <a:schemeClr val="accent2"/>
                </a:solidFill>
              </a:rPr>
              <a:t>in your suspension system, your </a:t>
            </a:r>
            <a:r>
              <a:rPr lang="en-US" sz="2000" b="1" i="1">
                <a:solidFill>
                  <a:schemeClr val="accent2"/>
                </a:solidFill>
              </a:rPr>
              <a:t>shock absorbers</a:t>
            </a:r>
            <a:r>
              <a:rPr lang="en-US" sz="2000" b="1">
                <a:solidFill>
                  <a:schemeClr val="accent2"/>
                </a:solidFill>
              </a:rPr>
              <a:t> keep       the springs from continuing to bounce.</a:t>
            </a:r>
          </a:p>
        </p:txBody>
      </p:sp>
      <p:sp>
        <p:nvSpPr>
          <p:cNvPr id="79879" name="Rectangle 7"/>
          <p:cNvSpPr>
            <a:spLocks noChangeArrowheads="1"/>
          </p:cNvSpPr>
          <p:nvPr/>
        </p:nvSpPr>
        <p:spPr bwMode="auto">
          <a:xfrm>
            <a:off x="5181600" y="4953000"/>
            <a:ext cx="37338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helps ease </a:t>
            </a:r>
          </a:p>
          <a:p>
            <a:pPr algn="ctr"/>
            <a:r>
              <a:rPr lang="en-US" b="1" i="1"/>
              <a:t>the jarring effect of potholes?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79879"/>
                                        </p:tgtEl>
                                        <p:attrNameLst>
                                          <p:attrName>style.visibility</p:attrName>
                                        </p:attrNameLst>
                                      </p:cBhvr>
                                      <p:to>
                                        <p:strVal val="visible"/>
                                      </p:to>
                                    </p:set>
                                    <p:anim calcmode="lin" valueType="num">
                                      <p:cBhvr>
                                        <p:cTn id="7" dur="500" fill="hold"/>
                                        <p:tgtEl>
                                          <p:spTgt spid="79879"/>
                                        </p:tgtEl>
                                        <p:attrNameLst>
                                          <p:attrName>ppt_w</p:attrName>
                                        </p:attrNameLst>
                                      </p:cBhvr>
                                      <p:tavLst>
                                        <p:tav tm="0">
                                          <p:val>
                                            <p:strVal val="2/3*#ppt_w"/>
                                          </p:val>
                                        </p:tav>
                                        <p:tav tm="100000">
                                          <p:val>
                                            <p:strVal val="#ppt_w"/>
                                          </p:val>
                                        </p:tav>
                                      </p:tavLst>
                                    </p:anim>
                                    <p:anim calcmode="lin" valueType="num">
                                      <p:cBhvr>
                                        <p:cTn id="8" dur="500" fill="hold"/>
                                        <p:tgtEl>
                                          <p:spTgt spid="7987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9879"/>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9883">
                                            <p:txEl>
                                              <p:pRg st="0" end="0"/>
                                            </p:txEl>
                                          </p:spTgt>
                                        </p:tgtEl>
                                        <p:attrNameLst>
                                          <p:attrName>style.visibility</p:attrName>
                                        </p:attrNameLst>
                                      </p:cBhvr>
                                      <p:to>
                                        <p:strVal val="visible"/>
                                      </p:to>
                                    </p:set>
                                    <p:animEffect transition="in" filter="wipe(up)">
                                      <p:cBhvr>
                                        <p:cTn id="13" dur="500"/>
                                        <p:tgtEl>
                                          <p:spTgt spid="7988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9883">
                                            <p:txEl>
                                              <p:pRg st="1" end="1"/>
                                            </p:txEl>
                                          </p:spTgt>
                                        </p:tgtEl>
                                        <p:attrNameLst>
                                          <p:attrName>style.visibility</p:attrName>
                                        </p:attrNameLst>
                                      </p:cBhvr>
                                      <p:to>
                                        <p:strVal val="visible"/>
                                      </p:to>
                                    </p:set>
                                    <p:animEffect transition="in" filter="wipe(up)">
                                      <p:cBhvr>
                                        <p:cTn id="18" dur="500"/>
                                        <p:tgtEl>
                                          <p:spTgt spid="7988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9883">
                                            <p:txEl>
                                              <p:pRg st="2" end="2"/>
                                            </p:txEl>
                                          </p:spTgt>
                                        </p:tgtEl>
                                        <p:attrNameLst>
                                          <p:attrName>style.visibility</p:attrName>
                                        </p:attrNameLst>
                                      </p:cBhvr>
                                      <p:to>
                                        <p:strVal val="visible"/>
                                      </p:to>
                                    </p:set>
                                    <p:animEffect transition="in" filter="wipe(up)">
                                      <p:cBhvr>
                                        <p:cTn id="23" dur="500"/>
                                        <p:tgtEl>
                                          <p:spTgt spid="798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9884"/>
                                        </p:tgtEl>
                                        <p:attrNameLst>
                                          <p:attrName>style.visibility</p:attrName>
                                        </p:attrNameLst>
                                      </p:cBhvr>
                                      <p:to>
                                        <p:strVal val="visible"/>
                                      </p:to>
                                    </p:set>
                                    <p:animEffect transition="in" filter="wipe(up)">
                                      <p:cBhvr>
                                        <p:cTn id="28" dur="500"/>
                                        <p:tgtEl>
                                          <p:spTgt spid="7988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9878"/>
                                        </p:tgtEl>
                                        <p:attrNameLst>
                                          <p:attrName>style.visibility</p:attrName>
                                        </p:attrNameLst>
                                      </p:cBhvr>
                                      <p:to>
                                        <p:strVal val="visible"/>
                                      </p:to>
                                    </p:set>
                                    <p:animEffect transition="in" filter="wipe(up)">
                                      <p:cBhvr>
                                        <p:cTn id="33"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utoUpdateAnimBg="0"/>
      <p:bldP spid="79883" grpId="0" build="p" autoUpdateAnimBg="0"/>
      <p:bldP spid="79884" grpId="0" autoUpdateAnimBg="0"/>
      <p:bldP spid="7987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80900"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80902" name="Rectangle 6"/>
          <p:cNvSpPr>
            <a:spLocks noChangeArrowheads="1"/>
          </p:cNvSpPr>
          <p:nvPr/>
        </p:nvSpPr>
        <p:spPr bwMode="auto">
          <a:xfrm>
            <a:off x="5029200" y="457200"/>
            <a:ext cx="411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While thinking about the suspension, can anyone explain </a:t>
            </a:r>
            <a:r>
              <a:rPr lang="en-US" sz="2000" b="1">
                <a:solidFill>
                  <a:srgbClr val="CC0000"/>
                </a:solidFill>
              </a:rPr>
              <a:t>how potholes are formed, which inflict significant  strain on the suspension?</a:t>
            </a:r>
          </a:p>
        </p:txBody>
      </p:sp>
      <p:sp>
        <p:nvSpPr>
          <p:cNvPr id="80905" name="Rectangle 9"/>
          <p:cNvSpPr>
            <a:spLocks noChangeArrowheads="1"/>
          </p:cNvSpPr>
          <p:nvPr/>
        </p:nvSpPr>
        <p:spPr bwMode="auto">
          <a:xfrm>
            <a:off x="5029200" y="4648200"/>
            <a:ext cx="3733800" cy="6858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t>Let’s now consider your </a:t>
            </a:r>
          </a:p>
          <a:p>
            <a:pPr algn="ctr"/>
            <a:r>
              <a:rPr lang="en-US" b="1" i="1"/>
              <a:t>vehicle’s braking system.</a:t>
            </a:r>
          </a:p>
        </p:txBody>
      </p:sp>
      <p:pic>
        <p:nvPicPr>
          <p:cNvPr id="80906" name="Picture 10" descr="DHX0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590800"/>
            <a:ext cx="1189038" cy="1627188"/>
          </a:xfrm>
          <a:prstGeom prst="rect">
            <a:avLst/>
          </a:prstGeom>
          <a:noFill/>
          <a:extLst>
            <a:ext uri="{909E8E84-426E-40DD-AFC4-6F175D3DCCD1}">
              <a14:hiddenFill xmlns:a14="http://schemas.microsoft.com/office/drawing/2010/main">
                <a:solidFill>
                  <a:srgbClr val="FFFFFF"/>
                </a:solidFill>
              </a14:hiddenFill>
            </a:ext>
          </a:extLst>
        </p:spPr>
      </p:pic>
      <p:sp>
        <p:nvSpPr>
          <p:cNvPr id="80907" name="Rectangle 11"/>
          <p:cNvSpPr>
            <a:spLocks noChangeArrowheads="1"/>
          </p:cNvSpPr>
          <p:nvPr/>
        </p:nvSpPr>
        <p:spPr bwMode="auto">
          <a:xfrm>
            <a:off x="5257800" y="4267200"/>
            <a:ext cx="3124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Coil Springs and Shock Absorbers</a:t>
            </a:r>
          </a:p>
        </p:txBody>
      </p:sp>
      <p:pic>
        <p:nvPicPr>
          <p:cNvPr id="80908" name="Picture 12" descr="DHX0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590800"/>
            <a:ext cx="1465263" cy="1587500"/>
          </a:xfrm>
          <a:prstGeom prst="rect">
            <a:avLst/>
          </a:prstGeom>
          <a:noFill/>
          <a:extLst>
            <a:ext uri="{909E8E84-426E-40DD-AFC4-6F175D3DCCD1}">
              <a14:hiddenFill xmlns:a14="http://schemas.microsoft.com/office/drawing/2010/main">
                <a:solidFill>
                  <a:srgbClr val="FFFFFF"/>
                </a:solidFill>
              </a14:hiddenFill>
            </a:ext>
          </a:extLst>
        </p:spPr>
      </p:pic>
      <p:sp>
        <p:nvSpPr>
          <p:cNvPr id="80909" name="Rectangle 13"/>
          <p:cNvSpPr>
            <a:spLocks noChangeArrowheads="1"/>
          </p:cNvSpPr>
          <p:nvPr/>
        </p:nvSpPr>
        <p:spPr bwMode="auto">
          <a:xfrm>
            <a:off x="0" y="18288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The suspension system: </a:t>
            </a:r>
            <a:endParaRPr lang="en-US" sz="2000" b="1">
              <a:solidFill>
                <a:srgbClr val="CC0000"/>
              </a:solidFill>
            </a:endParaRPr>
          </a:p>
          <a:p>
            <a:pPr marL="342900" indent="-342900">
              <a:lnSpc>
                <a:spcPct val="90000"/>
              </a:lnSpc>
              <a:spcBef>
                <a:spcPct val="20000"/>
              </a:spcBef>
            </a:pPr>
            <a:r>
              <a:rPr lang="en-US" sz="2000" b="1">
                <a:solidFill>
                  <a:srgbClr val="CC0000"/>
                </a:solidFill>
              </a:rPr>
              <a:t>    The purpose of your vehicle’s </a:t>
            </a:r>
            <a:r>
              <a:rPr lang="en-US" sz="2000" b="1" i="1">
                <a:solidFill>
                  <a:srgbClr val="CC0000"/>
                </a:solidFill>
              </a:rPr>
              <a:t>suspension system</a:t>
            </a:r>
            <a:r>
              <a:rPr lang="en-US" sz="2000" b="1">
                <a:solidFill>
                  <a:srgbClr val="CC0000"/>
                </a:solidFill>
              </a:rPr>
              <a:t> is to connect   the wheels to the frame and body  and keep the movement of your wheels from being transmitted      fully to the body of the vehicle.</a:t>
            </a:r>
          </a:p>
          <a:p>
            <a:pPr marL="342900" indent="-342900">
              <a:lnSpc>
                <a:spcPct val="90000"/>
              </a:lnSpc>
              <a:spcBef>
                <a:spcPct val="20000"/>
              </a:spcBef>
            </a:pPr>
            <a:r>
              <a:rPr lang="en-US" sz="2000" b="1">
                <a:solidFill>
                  <a:srgbClr val="CC0000"/>
                </a:solidFill>
              </a:rPr>
              <a:t>     </a:t>
            </a:r>
            <a:r>
              <a:rPr lang="en-US" sz="2000" b="1"/>
              <a:t>This allows you to maintain      control of the car in turns, when    you hit potholes, and on rough  roads. It makes riding in the car   more comfortable.</a:t>
            </a:r>
          </a:p>
        </p:txBody>
      </p:sp>
      <p:sp>
        <p:nvSpPr>
          <p:cNvPr id="80910" name="Rectangle 14"/>
          <p:cNvSpPr>
            <a:spLocks noChangeArrowheads="1"/>
          </p:cNvSpPr>
          <p:nvPr/>
        </p:nvSpPr>
        <p:spPr bwMode="auto">
          <a:xfrm>
            <a:off x="0" y="5410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As</a:t>
            </a:r>
            <a:r>
              <a:rPr lang="en-US" sz="2000" b="1"/>
              <a:t> </a:t>
            </a:r>
            <a:r>
              <a:rPr lang="en-US" sz="2000" b="1">
                <a:solidFill>
                  <a:schemeClr val="accent2"/>
                </a:solidFill>
              </a:rPr>
              <a:t>the up and down movement of your wheels is absorbed by the </a:t>
            </a:r>
            <a:r>
              <a:rPr lang="en-US" sz="2000" b="1" i="1">
                <a:solidFill>
                  <a:schemeClr val="accent2"/>
                </a:solidFill>
              </a:rPr>
              <a:t>springs  </a:t>
            </a:r>
            <a:r>
              <a:rPr lang="en-US" sz="2000" b="1">
                <a:solidFill>
                  <a:schemeClr val="accent2"/>
                </a:solidFill>
              </a:rPr>
              <a:t>in your suspension system, your </a:t>
            </a:r>
            <a:r>
              <a:rPr lang="en-US" sz="2000" b="1" i="1">
                <a:solidFill>
                  <a:schemeClr val="accent2"/>
                </a:solidFill>
              </a:rPr>
              <a:t>shock absorbers</a:t>
            </a:r>
            <a:r>
              <a:rPr lang="en-US" sz="2000" b="1">
                <a:solidFill>
                  <a:schemeClr val="accent2"/>
                </a:solidFill>
              </a:rPr>
              <a:t> keep       the springs from continuing to bounce.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80902"/>
                                        </p:tgtEl>
                                        <p:attrNameLst>
                                          <p:attrName>style.visibility</p:attrName>
                                        </p:attrNameLst>
                                      </p:cBhvr>
                                      <p:to>
                                        <p:strVal val="visible"/>
                                      </p:to>
                                    </p:set>
                                    <p:animEffect transition="in" filter="wipe(up)">
                                      <p:cBhvr>
                                        <p:cTn id="7" dur="500"/>
                                        <p:tgtEl>
                                          <p:spTgt spid="80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80905">
                                            <p:txEl>
                                              <p:charRg st="4294967295" end="4294967295"/>
                                            </p:txEl>
                                          </p:spTgt>
                                        </p:tgtEl>
                                        <p:attrNameLst>
                                          <p:attrName>style.visibility</p:attrName>
                                        </p:attrNameLst>
                                      </p:cBhvr>
                                      <p:to>
                                        <p:strVal val="visible"/>
                                      </p:to>
                                    </p:set>
                                    <p:anim calcmode="lin" valueType="num">
                                      <p:cBhvr>
                                        <p:cTn id="12" dur="500" fill="hold"/>
                                        <p:tgtEl>
                                          <p:spTgt spid="80905">
                                            <p:txEl>
                                              <p:charRg st="4294967295" end="4294967295"/>
                                            </p:txEl>
                                          </p:spTgt>
                                        </p:tgtEl>
                                        <p:attrNameLst>
                                          <p:attrName>ppt_w</p:attrName>
                                        </p:attrNameLst>
                                      </p:cBhvr>
                                      <p:tavLst>
                                        <p:tav tm="0">
                                          <p:val>
                                            <p:strVal val="2/3*#ppt_w"/>
                                          </p:val>
                                        </p:tav>
                                        <p:tav tm="100000">
                                          <p:val>
                                            <p:strVal val="#ppt_w"/>
                                          </p:val>
                                        </p:tav>
                                      </p:tavLst>
                                    </p:anim>
                                    <p:anim calcmode="lin" valueType="num">
                                      <p:cBhvr>
                                        <p:cTn id="13" dur="500" fill="hold"/>
                                        <p:tgtEl>
                                          <p:spTgt spid="80905">
                                            <p:txEl>
                                              <p:charRg st="4294967295" end="4294967295"/>
                                            </p:txEl>
                                          </p:spTgt>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80905">
                                            <p:txEl>
                                              <p:charRg st="4294967295" end="4294967295"/>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utoUpdateAnimBg="0"/>
      <p:bldP spid="809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81924"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81926" name="Rectangle 6"/>
          <p:cNvSpPr>
            <a:spLocks noChangeArrowheads="1"/>
          </p:cNvSpPr>
          <p:nvPr/>
        </p:nvSpPr>
        <p:spPr bwMode="auto">
          <a:xfrm>
            <a:off x="5181600" y="1066800"/>
            <a:ext cx="3657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Hydraulic fluid is stored in a brake reserve normally located in the engine compartment.</a:t>
            </a:r>
          </a:p>
        </p:txBody>
      </p:sp>
      <p:pic>
        <p:nvPicPr>
          <p:cNvPr id="819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124200"/>
            <a:ext cx="19812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31" name="Rectangle 11"/>
          <p:cNvSpPr>
            <a:spLocks noChangeArrowheads="1"/>
          </p:cNvSpPr>
          <p:nvPr/>
        </p:nvSpPr>
        <p:spPr bwMode="auto">
          <a:xfrm>
            <a:off x="0" y="1828800"/>
            <a:ext cx="510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The suspension system: </a:t>
            </a:r>
            <a:endParaRPr lang="en-US" sz="2000" b="1">
              <a:solidFill>
                <a:srgbClr val="CC0000"/>
              </a:solidFill>
            </a:endParaRPr>
          </a:p>
          <a:p>
            <a:pPr marL="342900" indent="-342900">
              <a:lnSpc>
                <a:spcPct val="90000"/>
              </a:lnSpc>
              <a:spcBef>
                <a:spcPct val="20000"/>
              </a:spcBef>
            </a:pPr>
            <a:r>
              <a:rPr lang="en-US" sz="2000" b="1">
                <a:solidFill>
                  <a:srgbClr val="CC0000"/>
                </a:solidFill>
              </a:rPr>
              <a:t>    The purpose of your vehicle’s </a:t>
            </a:r>
            <a:r>
              <a:rPr lang="en-US" sz="2000" b="1" i="1">
                <a:solidFill>
                  <a:srgbClr val="CC0000"/>
                </a:solidFill>
              </a:rPr>
              <a:t>suspension system</a:t>
            </a:r>
            <a:r>
              <a:rPr lang="en-US" sz="2000" b="1">
                <a:solidFill>
                  <a:srgbClr val="CC0000"/>
                </a:solidFill>
              </a:rPr>
              <a:t> is to connect   the wheels to the frame and body  and keep the movement of your wheels from being transmitted      fully to the body of the vehicle.</a:t>
            </a:r>
          </a:p>
          <a:p>
            <a:pPr marL="342900" indent="-342900">
              <a:lnSpc>
                <a:spcPct val="90000"/>
              </a:lnSpc>
              <a:spcBef>
                <a:spcPct val="20000"/>
              </a:spcBef>
            </a:pPr>
            <a:r>
              <a:rPr lang="en-US" sz="2000" b="1">
                <a:solidFill>
                  <a:srgbClr val="CC0000"/>
                </a:solidFill>
              </a:rPr>
              <a:t>     </a:t>
            </a:r>
            <a:r>
              <a:rPr lang="en-US" sz="2000" b="1"/>
              <a:t>This allows you to maintain      control of the car in turns, when    you hit potholes, and on rough  roads. It makes riding in the car   more comfortable.</a:t>
            </a:r>
          </a:p>
        </p:txBody>
      </p:sp>
      <p:sp>
        <p:nvSpPr>
          <p:cNvPr id="81932" name="Rectangle 12"/>
          <p:cNvSpPr>
            <a:spLocks noChangeArrowheads="1"/>
          </p:cNvSpPr>
          <p:nvPr/>
        </p:nvSpPr>
        <p:spPr bwMode="auto">
          <a:xfrm>
            <a:off x="0" y="541020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As</a:t>
            </a:r>
            <a:r>
              <a:rPr lang="en-US" sz="2000" b="1"/>
              <a:t> </a:t>
            </a:r>
            <a:r>
              <a:rPr lang="en-US" sz="2000" b="1">
                <a:solidFill>
                  <a:schemeClr val="accent2"/>
                </a:solidFill>
              </a:rPr>
              <a:t>the up and down movement of your wheels is absorbed by the </a:t>
            </a:r>
            <a:r>
              <a:rPr lang="en-US" sz="2000" b="1" i="1">
                <a:solidFill>
                  <a:schemeClr val="accent2"/>
                </a:solidFill>
              </a:rPr>
              <a:t>springs  </a:t>
            </a:r>
            <a:r>
              <a:rPr lang="en-US" sz="2000" b="1">
                <a:solidFill>
                  <a:schemeClr val="accent2"/>
                </a:solidFill>
              </a:rPr>
              <a:t>in your suspension system, your </a:t>
            </a:r>
            <a:r>
              <a:rPr lang="en-US" sz="2000" b="1" i="1">
                <a:solidFill>
                  <a:schemeClr val="accent2"/>
                </a:solidFill>
              </a:rPr>
              <a:t>shock absorbers</a:t>
            </a:r>
            <a:r>
              <a:rPr lang="en-US" sz="2000" b="1">
                <a:solidFill>
                  <a:schemeClr val="accent2"/>
                </a:solidFill>
              </a:rPr>
              <a:t> keep       the springs from continuing to bounce.</a:t>
            </a:r>
          </a:p>
        </p:txBody>
      </p:sp>
      <p:sp>
        <p:nvSpPr>
          <p:cNvPr id="81927" name="Rectangle 7"/>
          <p:cNvSpPr>
            <a:spLocks noChangeArrowheads="1"/>
          </p:cNvSpPr>
          <p:nvPr/>
        </p:nvSpPr>
        <p:spPr bwMode="auto">
          <a:xfrm>
            <a:off x="5105400" y="4572000"/>
            <a:ext cx="3733800" cy="8382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stops the car?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1000"/>
                                  </p:stCondLst>
                                  <p:childTnLst>
                                    <p:set>
                                      <p:cBhvr>
                                        <p:cTn id="6" dur="1" fill="hold">
                                          <p:stCondLst>
                                            <p:cond delay="0"/>
                                          </p:stCondLst>
                                        </p:cTn>
                                        <p:tgtEl>
                                          <p:spTgt spid="81927">
                                            <p:txEl>
                                              <p:charRg st="4294967295" end="4294967295"/>
                                            </p:txEl>
                                          </p:spTgt>
                                        </p:tgtEl>
                                        <p:attrNameLst>
                                          <p:attrName>style.visibility</p:attrName>
                                        </p:attrNameLst>
                                      </p:cBhvr>
                                      <p:to>
                                        <p:strVal val="visible"/>
                                      </p:to>
                                    </p:set>
                                    <p:anim calcmode="lin" valueType="num">
                                      <p:cBhvr>
                                        <p:cTn id="7" dur="500" fill="hold"/>
                                        <p:tgtEl>
                                          <p:spTgt spid="81927">
                                            <p:txEl>
                                              <p:charRg st="4294967295" end="4294967295"/>
                                            </p:txEl>
                                          </p:spTgt>
                                        </p:tgtEl>
                                        <p:attrNameLst>
                                          <p:attrName>ppt_w</p:attrName>
                                        </p:attrNameLst>
                                      </p:cBhvr>
                                      <p:tavLst>
                                        <p:tav tm="0">
                                          <p:val>
                                            <p:strVal val="2/3*#ppt_w"/>
                                          </p:val>
                                        </p:tav>
                                        <p:tav tm="100000">
                                          <p:val>
                                            <p:strVal val="#ppt_w"/>
                                          </p:val>
                                        </p:tav>
                                      </p:tavLst>
                                    </p:anim>
                                    <p:anim calcmode="lin" valueType="num">
                                      <p:cBhvr>
                                        <p:cTn id="8" dur="500" fill="hold"/>
                                        <p:tgtEl>
                                          <p:spTgt spid="81927">
                                            <p:txEl>
                                              <p:charRg st="4294967295" end="4294967295"/>
                                            </p:txEl>
                                          </p:spTgt>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81927">
                                            <p:txEl>
                                              <p:charRg st="4294967295" end="4294967295"/>
                                            </p:txEl>
                                          </p:spTgt>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1926"/>
                                        </p:tgtEl>
                                        <p:attrNameLst>
                                          <p:attrName>style.visibility</p:attrName>
                                        </p:attrNameLst>
                                      </p:cBhvr>
                                      <p:to>
                                        <p:strVal val="visible"/>
                                      </p:to>
                                    </p:set>
                                    <p:animEffect transition="in" filter="wipe(up)">
                                      <p:cBhvr>
                                        <p:cTn id="13"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utoUpdateAnimBg="0"/>
      <p:bldP spid="819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sz="half" idx="1"/>
          </p:nvPr>
        </p:nvSpPr>
        <p:spPr>
          <a:xfrm>
            <a:off x="381000" y="1066800"/>
            <a:ext cx="5943600" cy="457200"/>
          </a:xfrm>
        </p:spPr>
        <p:txBody>
          <a:bodyPr/>
          <a:lstStyle/>
          <a:p>
            <a:pPr>
              <a:lnSpc>
                <a:spcPct val="90000"/>
              </a:lnSpc>
              <a:buFontTx/>
              <a:buNone/>
            </a:pPr>
            <a:r>
              <a:rPr lang="en-US" sz="2000" b="1" i="1">
                <a:solidFill>
                  <a:srgbClr val="660066"/>
                </a:solidFill>
              </a:rPr>
              <a:t>Vehicle Systems and components</a:t>
            </a:r>
          </a:p>
        </p:txBody>
      </p:sp>
      <p:sp>
        <p:nvSpPr>
          <p:cNvPr id="82947" name="Rectangle 3"/>
          <p:cNvSpPr>
            <a:spLocks noChangeArrowheads="1"/>
          </p:cNvSpPr>
          <p:nvPr/>
        </p:nvSpPr>
        <p:spPr bwMode="auto">
          <a:xfrm>
            <a:off x="0" y="1600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braking system: </a:t>
            </a:r>
            <a:endParaRPr lang="en-US" sz="2000" b="1">
              <a:solidFill>
                <a:srgbClr val="CC0000"/>
              </a:solidFill>
            </a:endParaRPr>
          </a:p>
          <a:p>
            <a:pPr marL="342900" indent="-342900">
              <a:spcBef>
                <a:spcPct val="20000"/>
              </a:spcBef>
            </a:pPr>
            <a:r>
              <a:rPr lang="en-US" sz="2000" b="1">
                <a:solidFill>
                  <a:srgbClr val="CC0000"/>
                </a:solidFill>
              </a:rPr>
              <a:t>    </a:t>
            </a:r>
            <a:endParaRPr lang="en-US" sz="2000" b="1"/>
          </a:p>
        </p:txBody>
      </p:sp>
      <p:sp>
        <p:nvSpPr>
          <p:cNvPr id="82948" name="Rectangle 4"/>
          <p:cNvSpPr>
            <a:spLocks noGrp="1" noChangeArrowheads="1"/>
          </p:cNvSpPr>
          <p:nvPr>
            <p:ph type="title"/>
          </p:nvPr>
        </p:nvSpPr>
        <p:spPr>
          <a:xfrm>
            <a:off x="0" y="228600"/>
            <a:ext cx="1905000" cy="685800"/>
          </a:xfrm>
          <a:noFill/>
          <a:ln/>
        </p:spPr>
        <p:txBody>
          <a:bodyPr/>
          <a:lstStyle/>
          <a:p>
            <a:r>
              <a:rPr lang="en-US" sz="1200" b="1"/>
              <a:t>Vehicle Components </a:t>
            </a:r>
            <a:br>
              <a:rPr lang="en-US" sz="1200" b="1"/>
            </a:br>
            <a:r>
              <a:rPr lang="en-US" sz="1200" b="1"/>
              <a:t>and Systems </a:t>
            </a:r>
            <a:r>
              <a:rPr lang="en-US" sz="900" b="1"/>
              <a:t/>
            </a:r>
            <a:br>
              <a:rPr lang="en-US" sz="900" b="1"/>
            </a:br>
            <a:endParaRPr lang="en-US" sz="1200" b="1">
              <a:solidFill>
                <a:srgbClr val="CC0000"/>
              </a:solidFill>
            </a:endParaRPr>
          </a:p>
        </p:txBody>
      </p:sp>
      <p:sp>
        <p:nvSpPr>
          <p:cNvPr id="82949" name="Rectangle 5"/>
          <p:cNvSpPr>
            <a:spLocks noChangeArrowheads="1"/>
          </p:cNvSpPr>
          <p:nvPr/>
        </p:nvSpPr>
        <p:spPr bwMode="auto">
          <a:xfrm>
            <a:off x="0" y="47244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Both drum and disc brakes convert friction force to heat and if the brakes get too hot, they cease to work because they cannot dissipate enough heat. </a:t>
            </a:r>
          </a:p>
          <a:p>
            <a:pPr marL="342900" indent="-342900">
              <a:spcBef>
                <a:spcPct val="20000"/>
              </a:spcBef>
            </a:pPr>
            <a:r>
              <a:rPr lang="en-US" sz="2000" b="1">
                <a:solidFill>
                  <a:schemeClr val="accent2"/>
                </a:solidFill>
              </a:rPr>
              <a:t>     For both types of brakes, your stopping time is roughly proportional  to the square of your speed. </a:t>
            </a:r>
            <a:r>
              <a:rPr lang="en-US" sz="2000" b="1">
                <a:solidFill>
                  <a:srgbClr val="CC0000"/>
                </a:solidFill>
              </a:rPr>
              <a:t>So, if you double your speed you  increase your stopping distance by four times!</a:t>
            </a:r>
          </a:p>
        </p:txBody>
      </p:sp>
      <p:sp>
        <p:nvSpPr>
          <p:cNvPr id="82950" name="Rectangle 6"/>
          <p:cNvSpPr>
            <a:spLocks noChangeArrowheads="1"/>
          </p:cNvSpPr>
          <p:nvPr/>
        </p:nvSpPr>
        <p:spPr bwMode="auto">
          <a:xfrm>
            <a:off x="5181600" y="990600"/>
            <a:ext cx="3657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Your parking brake uses  a cable to engage the brakes or clamp down   on the drive shaft, and will function even if your service brakes fail.</a:t>
            </a:r>
          </a:p>
        </p:txBody>
      </p:sp>
      <p:sp>
        <p:nvSpPr>
          <p:cNvPr id="82951" name="Rectangle 7"/>
          <p:cNvSpPr>
            <a:spLocks noChangeArrowheads="1"/>
          </p:cNvSpPr>
          <p:nvPr/>
        </p:nvSpPr>
        <p:spPr bwMode="auto">
          <a:xfrm>
            <a:off x="0" y="1981200"/>
            <a:ext cx="533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solidFill>
                  <a:schemeClr val="accent2"/>
                </a:solidFill>
              </a:rPr>
              <a:t>    There are two types of brakes:</a:t>
            </a:r>
          </a:p>
          <a:p>
            <a:pPr marL="342900" indent="-342900">
              <a:lnSpc>
                <a:spcPct val="80000"/>
              </a:lnSpc>
              <a:spcBef>
                <a:spcPct val="20000"/>
              </a:spcBef>
            </a:pPr>
            <a:r>
              <a:rPr lang="en-US" sz="2000" b="1">
                <a:solidFill>
                  <a:schemeClr val="accent2"/>
                </a:solidFill>
              </a:rPr>
              <a:t>    (a) </a:t>
            </a:r>
            <a:r>
              <a:rPr lang="en-US" sz="2000" b="1" i="1">
                <a:solidFill>
                  <a:schemeClr val="accent2"/>
                </a:solidFill>
              </a:rPr>
              <a:t>drum brakes</a:t>
            </a:r>
            <a:r>
              <a:rPr lang="en-US" sz="2000" b="1">
                <a:solidFill>
                  <a:schemeClr val="accent2"/>
                </a:solidFill>
              </a:rPr>
              <a:t> and (b) </a:t>
            </a:r>
            <a:r>
              <a:rPr lang="en-US" sz="2000" b="1" i="1">
                <a:solidFill>
                  <a:schemeClr val="accent2"/>
                </a:solidFill>
              </a:rPr>
              <a:t>disc brakes</a:t>
            </a:r>
          </a:p>
          <a:p>
            <a:pPr marL="342900" indent="-342900">
              <a:lnSpc>
                <a:spcPct val="90000"/>
              </a:lnSpc>
              <a:spcBef>
                <a:spcPct val="20000"/>
              </a:spcBef>
            </a:pPr>
            <a:r>
              <a:rPr lang="en-US" sz="2000" b="1">
                <a:solidFill>
                  <a:schemeClr val="accent2"/>
                </a:solidFill>
              </a:rPr>
              <a:t>     </a:t>
            </a:r>
            <a:r>
              <a:rPr lang="en-US" sz="2000" b="1">
                <a:solidFill>
                  <a:srgbClr val="CC0000"/>
                </a:solidFill>
              </a:rPr>
              <a:t>Drum brakes slow your vehicle by     the friction of a </a:t>
            </a:r>
            <a:r>
              <a:rPr lang="en-US" sz="2000" b="1" i="1">
                <a:solidFill>
                  <a:srgbClr val="CC0000"/>
                </a:solidFill>
              </a:rPr>
              <a:t>brake shoe</a:t>
            </a:r>
            <a:r>
              <a:rPr lang="en-US" sz="2000" b="1">
                <a:solidFill>
                  <a:srgbClr val="CC0000"/>
                </a:solidFill>
              </a:rPr>
              <a:t> pushing against the </a:t>
            </a:r>
            <a:r>
              <a:rPr lang="en-US" sz="2000" b="1" i="1">
                <a:solidFill>
                  <a:srgbClr val="CC0000"/>
                </a:solidFill>
              </a:rPr>
              <a:t>drum</a:t>
            </a:r>
            <a:r>
              <a:rPr lang="en-US" sz="2000" b="1">
                <a:solidFill>
                  <a:srgbClr val="CC0000"/>
                </a:solidFill>
              </a:rPr>
              <a:t> which is rotating with the wheel.</a:t>
            </a:r>
          </a:p>
          <a:p>
            <a:pPr marL="342900" indent="-342900">
              <a:lnSpc>
                <a:spcPct val="90000"/>
              </a:lnSpc>
              <a:spcBef>
                <a:spcPct val="20000"/>
              </a:spcBef>
            </a:pPr>
            <a:r>
              <a:rPr lang="en-US" sz="2000" b="1">
                <a:solidFill>
                  <a:srgbClr val="CC0000"/>
                </a:solidFill>
              </a:rPr>
              <a:t>     </a:t>
            </a:r>
            <a:r>
              <a:rPr lang="en-US" sz="2000" b="1"/>
              <a:t>Disc brakes slow your car by the friction of a </a:t>
            </a:r>
            <a:r>
              <a:rPr lang="en-US" sz="2000" b="1" i="1"/>
              <a:t>caliper</a:t>
            </a:r>
            <a:r>
              <a:rPr lang="en-US" sz="2000" b="1"/>
              <a:t> pressing against a disc which is rotating with the wheel.</a:t>
            </a:r>
          </a:p>
        </p:txBody>
      </p:sp>
      <p:pic>
        <p:nvPicPr>
          <p:cNvPr id="829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124200"/>
            <a:ext cx="19812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951">
                                            <p:txEl>
                                              <p:pRg st="0" end="0"/>
                                            </p:txEl>
                                          </p:spTgt>
                                        </p:tgtEl>
                                        <p:attrNameLst>
                                          <p:attrName>style.visibility</p:attrName>
                                        </p:attrNameLst>
                                      </p:cBhvr>
                                      <p:to>
                                        <p:strVal val="visible"/>
                                      </p:to>
                                    </p:set>
                                    <p:animEffect transition="in" filter="wipe(up)">
                                      <p:cBhvr>
                                        <p:cTn id="7" dur="500"/>
                                        <p:tgtEl>
                                          <p:spTgt spid="829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2951">
                                            <p:txEl>
                                              <p:pRg st="1" end="1"/>
                                            </p:txEl>
                                          </p:spTgt>
                                        </p:tgtEl>
                                        <p:attrNameLst>
                                          <p:attrName>style.visibility</p:attrName>
                                        </p:attrNameLst>
                                      </p:cBhvr>
                                      <p:to>
                                        <p:strVal val="visible"/>
                                      </p:to>
                                    </p:set>
                                    <p:animEffect transition="in" filter="wipe(up)">
                                      <p:cBhvr>
                                        <p:cTn id="12" dur="500"/>
                                        <p:tgtEl>
                                          <p:spTgt spid="829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2951">
                                            <p:txEl>
                                              <p:pRg st="2" end="2"/>
                                            </p:txEl>
                                          </p:spTgt>
                                        </p:tgtEl>
                                        <p:attrNameLst>
                                          <p:attrName>style.visibility</p:attrName>
                                        </p:attrNameLst>
                                      </p:cBhvr>
                                      <p:to>
                                        <p:strVal val="visible"/>
                                      </p:to>
                                    </p:set>
                                    <p:animEffect transition="in" filter="wipe(up)">
                                      <p:cBhvr>
                                        <p:cTn id="17" dur="500"/>
                                        <p:tgtEl>
                                          <p:spTgt spid="829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2951">
                                            <p:txEl>
                                              <p:pRg st="3" end="3"/>
                                            </p:txEl>
                                          </p:spTgt>
                                        </p:tgtEl>
                                        <p:attrNameLst>
                                          <p:attrName>style.visibility</p:attrName>
                                        </p:attrNameLst>
                                      </p:cBhvr>
                                      <p:to>
                                        <p:strVal val="visible"/>
                                      </p:to>
                                    </p:set>
                                    <p:animEffect transition="in" filter="wipe(up)">
                                      <p:cBhvr>
                                        <p:cTn id="22" dur="500"/>
                                        <p:tgtEl>
                                          <p:spTgt spid="829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2949">
                                            <p:txEl>
                                              <p:pRg st="0" end="0"/>
                                            </p:txEl>
                                          </p:spTgt>
                                        </p:tgtEl>
                                        <p:attrNameLst>
                                          <p:attrName>style.visibility</p:attrName>
                                        </p:attrNameLst>
                                      </p:cBhvr>
                                      <p:to>
                                        <p:strVal val="visible"/>
                                      </p:to>
                                    </p:set>
                                    <p:animEffect transition="in" filter="wipe(up)">
                                      <p:cBhvr>
                                        <p:cTn id="27" dur="500"/>
                                        <p:tgtEl>
                                          <p:spTgt spid="8294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2949">
                                            <p:txEl>
                                              <p:pRg st="1" end="1"/>
                                            </p:txEl>
                                          </p:spTgt>
                                        </p:tgtEl>
                                        <p:attrNameLst>
                                          <p:attrName>style.visibility</p:attrName>
                                        </p:attrNameLst>
                                      </p:cBhvr>
                                      <p:to>
                                        <p:strVal val="visible"/>
                                      </p:to>
                                    </p:set>
                                    <p:animEffect transition="in" filter="wipe(up)">
                                      <p:cBhvr>
                                        <p:cTn id="32" dur="500"/>
                                        <p:tgtEl>
                                          <p:spTgt spid="8294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2950"/>
                                        </p:tgtEl>
                                        <p:attrNameLst>
                                          <p:attrName>style.visibility</p:attrName>
                                        </p:attrNameLst>
                                      </p:cBhvr>
                                      <p:to>
                                        <p:strVal val="visible"/>
                                      </p:to>
                                    </p:set>
                                    <p:animEffect transition="in" filter="wipe(up)">
                                      <p:cBhvr>
                                        <p:cTn id="37"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autoUpdateAnimBg="0"/>
      <p:bldP spid="82950" grpId="0" autoUpdateAnimBg="0"/>
      <p:bldP spid="829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body" sz="half" idx="1"/>
          </p:nvPr>
        </p:nvSpPr>
        <p:spPr>
          <a:xfrm>
            <a:off x="381000" y="1066800"/>
            <a:ext cx="5257800" cy="457200"/>
          </a:xfrm>
        </p:spPr>
        <p:txBody>
          <a:bodyPr/>
          <a:lstStyle/>
          <a:p>
            <a:pPr>
              <a:lnSpc>
                <a:spcPct val="90000"/>
              </a:lnSpc>
              <a:buFontTx/>
              <a:buNone/>
            </a:pPr>
            <a:r>
              <a:rPr lang="en-US" sz="2000" b="1" i="1">
                <a:solidFill>
                  <a:srgbClr val="660066"/>
                </a:solidFill>
              </a:rPr>
              <a:t>Vehicle Systems and components</a:t>
            </a:r>
          </a:p>
        </p:txBody>
      </p:sp>
      <p:sp>
        <p:nvSpPr>
          <p:cNvPr id="83971" name="Rectangle 3"/>
          <p:cNvSpPr>
            <a:spLocks noChangeArrowheads="1"/>
          </p:cNvSpPr>
          <p:nvPr/>
        </p:nvSpPr>
        <p:spPr bwMode="auto">
          <a:xfrm>
            <a:off x="0" y="1600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braking system: </a:t>
            </a:r>
            <a:endParaRPr lang="en-US" sz="2000" b="1">
              <a:solidFill>
                <a:srgbClr val="CC0000"/>
              </a:solidFill>
            </a:endParaRPr>
          </a:p>
          <a:p>
            <a:pPr marL="342900" indent="-342900">
              <a:spcBef>
                <a:spcPct val="20000"/>
              </a:spcBef>
            </a:pPr>
            <a:r>
              <a:rPr lang="en-US" sz="2000" b="1">
                <a:solidFill>
                  <a:srgbClr val="CC0000"/>
                </a:solidFill>
              </a:rPr>
              <a:t>    </a:t>
            </a:r>
            <a:endParaRPr lang="en-US" sz="2000" b="1"/>
          </a:p>
        </p:txBody>
      </p:sp>
      <p:sp>
        <p:nvSpPr>
          <p:cNvPr id="83972"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83973" name="Rectangle 5"/>
          <p:cNvSpPr>
            <a:spLocks noChangeArrowheads="1"/>
          </p:cNvSpPr>
          <p:nvPr/>
        </p:nvSpPr>
        <p:spPr bwMode="auto">
          <a:xfrm>
            <a:off x="0" y="2743200"/>
            <a:ext cx="4648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a:solidFill>
                  <a:schemeClr val="accent2"/>
                </a:solidFill>
              </a:rPr>
              <a:t>      </a:t>
            </a:r>
            <a:r>
              <a:rPr lang="en-US" b="1">
                <a:solidFill>
                  <a:srgbClr val="CC0000"/>
                </a:solidFill>
              </a:rPr>
              <a:t>If the wheels are locked as in the case of a skid, the drums or discs  are not moving and there will be no friction.</a:t>
            </a:r>
          </a:p>
          <a:p>
            <a:pPr marL="342900" indent="-342900">
              <a:spcBef>
                <a:spcPct val="20000"/>
              </a:spcBef>
            </a:pPr>
            <a:r>
              <a:rPr lang="en-US" b="1">
                <a:solidFill>
                  <a:schemeClr val="accent2"/>
                </a:solidFill>
              </a:rPr>
              <a:t>     </a:t>
            </a:r>
            <a:endParaRPr lang="en-US" b="1"/>
          </a:p>
        </p:txBody>
      </p:sp>
      <p:sp>
        <p:nvSpPr>
          <p:cNvPr id="83974" name="Rectangle 6"/>
          <p:cNvSpPr>
            <a:spLocks noChangeArrowheads="1"/>
          </p:cNvSpPr>
          <p:nvPr/>
        </p:nvSpPr>
        <p:spPr bwMode="auto">
          <a:xfrm>
            <a:off x="0" y="1981200"/>
            <a:ext cx="464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b="1">
                <a:solidFill>
                  <a:schemeClr val="accent2"/>
                </a:solidFill>
              </a:rPr>
              <a:t>      Brakes will only slow your car while there is friction between the moving parts of your brakes.</a:t>
            </a:r>
            <a:endParaRPr lang="en-US" b="1"/>
          </a:p>
        </p:txBody>
      </p:sp>
      <p:sp>
        <p:nvSpPr>
          <p:cNvPr id="83975" name="Rectangle 7"/>
          <p:cNvSpPr>
            <a:spLocks noChangeArrowheads="1"/>
          </p:cNvSpPr>
          <p:nvPr/>
        </p:nvSpPr>
        <p:spPr bwMode="auto">
          <a:xfrm>
            <a:off x="4495800" y="609600"/>
            <a:ext cx="4648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pPr>
            <a:r>
              <a:rPr lang="en-US" b="1"/>
              <a:t>     The purpose of the antilock braking system is to prevent the brakes    from locking by first sensing that they are locking then automatically, rapidly releasing and applying pressure. If you do not have    antilock brakes, you can avoid  having your brakes lock manually, rapidly releasing and then reapplying pressure to your brake pedal.</a:t>
            </a:r>
          </a:p>
        </p:txBody>
      </p:sp>
      <p:sp>
        <p:nvSpPr>
          <p:cNvPr id="83976" name="Rectangle 8"/>
          <p:cNvSpPr>
            <a:spLocks noChangeArrowheads="1"/>
          </p:cNvSpPr>
          <p:nvPr/>
        </p:nvSpPr>
        <p:spPr bwMode="auto">
          <a:xfrm>
            <a:off x="838200" y="63246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solidFill>
                  <a:srgbClr val="CC0000"/>
                </a:solidFill>
              </a:rPr>
              <a:t>Without ABS:  wheels lock up…no steering control.</a:t>
            </a:r>
          </a:p>
        </p:txBody>
      </p:sp>
      <p:pic>
        <p:nvPicPr>
          <p:cNvPr id="8397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334000"/>
            <a:ext cx="533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160838"/>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9" name="Rectangle 11"/>
          <p:cNvSpPr>
            <a:spLocks noChangeArrowheads="1"/>
          </p:cNvSpPr>
          <p:nvPr/>
        </p:nvSpPr>
        <p:spPr bwMode="auto">
          <a:xfrm>
            <a:off x="838200" y="36576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600" b="1">
                <a:solidFill>
                  <a:srgbClr val="CC0000"/>
                </a:solidFill>
              </a:rPr>
              <a:t>With ABS:  wheels do not lock up…you have  steering control.</a:t>
            </a:r>
          </a:p>
        </p:txBody>
      </p:sp>
      <p:sp>
        <p:nvSpPr>
          <p:cNvPr id="83980" name="Rectangle 12"/>
          <p:cNvSpPr>
            <a:spLocks noChangeArrowheads="1"/>
          </p:cNvSpPr>
          <p:nvPr/>
        </p:nvSpPr>
        <p:spPr bwMode="auto">
          <a:xfrm>
            <a:off x="381000" y="4343400"/>
            <a:ext cx="1447800" cy="1828800"/>
          </a:xfrm>
          <a:prstGeom prst="rect">
            <a:avLst/>
          </a:prstGeom>
          <a:gradFill rotWithShape="0">
            <a:gsLst>
              <a:gs pos="0">
                <a:srgbClr val="FFFF00"/>
              </a:gs>
              <a:gs pos="50000">
                <a:schemeClr val="bg1"/>
              </a:gs>
              <a:gs pos="100000">
                <a:srgbClr val="FFFF00"/>
              </a:gs>
            </a:gsLst>
            <a:lin ang="5400000" scaled="1"/>
          </a:gra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Let’s now </a:t>
            </a:r>
          </a:p>
          <a:p>
            <a:pPr algn="ctr"/>
            <a:r>
              <a:rPr lang="en-US" b="1"/>
              <a:t>consider</a:t>
            </a:r>
          </a:p>
          <a:p>
            <a:pPr algn="ctr"/>
            <a:r>
              <a:rPr lang="en-US" b="1"/>
              <a:t> driver</a:t>
            </a:r>
          </a:p>
          <a:p>
            <a:pPr algn="ctr"/>
            <a:r>
              <a:rPr lang="en-US" b="1"/>
              <a:t> controls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wipe(up)">
                                      <p:cBhvr>
                                        <p:cTn id="7" dur="500"/>
                                        <p:tgtEl>
                                          <p:spTgt spid="83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975"/>
                                        </p:tgtEl>
                                        <p:attrNameLst>
                                          <p:attrName>style.visibility</p:attrName>
                                        </p:attrNameLst>
                                      </p:cBhvr>
                                      <p:to>
                                        <p:strVal val="visible"/>
                                      </p:to>
                                    </p:set>
                                    <p:animEffect transition="in" filter="wipe(up)">
                                      <p:cBhvr>
                                        <p:cTn id="12" dur="500"/>
                                        <p:tgtEl>
                                          <p:spTgt spid="83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3977"/>
                                        </p:tgtEl>
                                        <p:attrNameLst>
                                          <p:attrName>style.visibility</p:attrName>
                                        </p:attrNameLst>
                                      </p:cBhvr>
                                      <p:to>
                                        <p:strVal val="visible"/>
                                      </p:to>
                                    </p:set>
                                    <p:animEffect transition="in" filter="dissolve">
                                      <p:cBhvr>
                                        <p:cTn id="17" dur="500"/>
                                        <p:tgtEl>
                                          <p:spTgt spid="83977"/>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83976">
                                            <p:txEl>
                                              <p:pRg st="0" end="0"/>
                                            </p:txEl>
                                          </p:spTgt>
                                        </p:tgtEl>
                                        <p:attrNameLst>
                                          <p:attrName>style.visibility</p:attrName>
                                        </p:attrNameLst>
                                      </p:cBhvr>
                                      <p:to>
                                        <p:strVal val="visible"/>
                                      </p:to>
                                    </p:set>
                                    <p:animEffect transition="in" filter="dissolve">
                                      <p:cBhvr>
                                        <p:cTn id="21" dur="500"/>
                                        <p:tgtEl>
                                          <p:spTgt spid="8397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nodeType="clickEffect">
                                  <p:stCondLst>
                                    <p:cond delay="0"/>
                                  </p:stCondLst>
                                  <p:childTnLst>
                                    <p:set>
                                      <p:cBhvr>
                                        <p:cTn id="25" dur="1" fill="hold">
                                          <p:stCondLst>
                                            <p:cond delay="0"/>
                                          </p:stCondLst>
                                        </p:cTn>
                                        <p:tgtEl>
                                          <p:spTgt spid="83978"/>
                                        </p:tgtEl>
                                        <p:attrNameLst>
                                          <p:attrName>style.visibility</p:attrName>
                                        </p:attrNameLst>
                                      </p:cBhvr>
                                      <p:to>
                                        <p:strVal val="visible"/>
                                      </p:to>
                                    </p:set>
                                    <p:animEffect transition="in" filter="box(out)">
                                      <p:cBhvr>
                                        <p:cTn id="26" dur="500"/>
                                        <p:tgtEl>
                                          <p:spTgt spid="83978"/>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83979">
                                            <p:txEl>
                                              <p:pRg st="0" end="0"/>
                                            </p:txEl>
                                          </p:spTgt>
                                        </p:tgtEl>
                                        <p:attrNameLst>
                                          <p:attrName>style.visibility</p:attrName>
                                        </p:attrNameLst>
                                      </p:cBhvr>
                                      <p:to>
                                        <p:strVal val="visible"/>
                                      </p:to>
                                    </p:set>
                                    <p:animEffect transition="in" filter="dissolve">
                                      <p:cBhvr>
                                        <p:cTn id="30" dur="500"/>
                                        <p:tgtEl>
                                          <p:spTgt spid="83979">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83980"/>
                                        </p:tgtEl>
                                        <p:attrNameLst>
                                          <p:attrName>style.visibility</p:attrName>
                                        </p:attrNameLst>
                                      </p:cBhvr>
                                      <p:to>
                                        <p:strVal val="visible"/>
                                      </p:to>
                                    </p:set>
                                    <p:anim calcmode="lin" valueType="num">
                                      <p:cBhvr>
                                        <p:cTn id="35" dur="500" fill="hold"/>
                                        <p:tgtEl>
                                          <p:spTgt spid="83980"/>
                                        </p:tgtEl>
                                        <p:attrNameLst>
                                          <p:attrName>ppt_w</p:attrName>
                                        </p:attrNameLst>
                                      </p:cBhvr>
                                      <p:tavLst>
                                        <p:tav tm="0">
                                          <p:val>
                                            <p:strVal val="2/3*#ppt_w"/>
                                          </p:val>
                                        </p:tav>
                                        <p:tav tm="100000">
                                          <p:val>
                                            <p:strVal val="#ppt_w"/>
                                          </p:val>
                                        </p:tav>
                                      </p:tavLst>
                                    </p:anim>
                                    <p:anim calcmode="lin" valueType="num">
                                      <p:cBhvr>
                                        <p:cTn id="36" dur="500" fill="hold"/>
                                        <p:tgtEl>
                                          <p:spTgt spid="8398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utoUpdateAnimBg="0"/>
      <p:bldP spid="83975" grpId="0" autoUpdateAnimBg="0"/>
      <p:bldP spid="83976" grpId="0" build="p" autoUpdateAnimBg="0" advAuto="0"/>
      <p:bldP spid="83979" grpId="0" build="p" autoUpdateAnimBg="0" advAuto="0"/>
      <p:bldP spid="8398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a:xfrm>
            <a:off x="381000" y="1066800"/>
            <a:ext cx="6400800" cy="457200"/>
          </a:xfrm>
        </p:spPr>
        <p:txBody>
          <a:bodyPr/>
          <a:lstStyle/>
          <a:p>
            <a:pPr>
              <a:lnSpc>
                <a:spcPct val="90000"/>
              </a:lnSpc>
              <a:buFontTx/>
              <a:buNone/>
            </a:pPr>
            <a:r>
              <a:rPr lang="en-US" sz="2000" b="1" i="1">
                <a:solidFill>
                  <a:srgbClr val="660066"/>
                </a:solidFill>
              </a:rPr>
              <a:t>Vehicle Systems and components</a:t>
            </a:r>
          </a:p>
        </p:txBody>
      </p:sp>
      <p:sp>
        <p:nvSpPr>
          <p:cNvPr id="101379" name="Rectangle 3"/>
          <p:cNvSpPr>
            <a:spLocks noChangeArrowheads="1"/>
          </p:cNvSpPr>
          <p:nvPr/>
        </p:nvSpPr>
        <p:spPr bwMode="auto">
          <a:xfrm>
            <a:off x="0" y="16002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Vehicle maintenance: </a:t>
            </a:r>
            <a:r>
              <a:rPr lang="en-US" sz="2000" b="1">
                <a:solidFill>
                  <a:srgbClr val="990000"/>
                </a:solidFill>
              </a:rPr>
              <a:t>fuel system: </a:t>
            </a:r>
          </a:p>
          <a:p>
            <a:pPr marL="342900" indent="-342900">
              <a:spcBef>
                <a:spcPct val="20000"/>
              </a:spcBef>
            </a:pPr>
            <a:endParaRPr lang="en-US" sz="2000" b="1">
              <a:solidFill>
                <a:srgbClr val="990000"/>
              </a:solidFill>
            </a:endParaRPr>
          </a:p>
        </p:txBody>
      </p:sp>
      <p:sp>
        <p:nvSpPr>
          <p:cNvPr id="101380"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101381" name="Rectangle 5"/>
          <p:cNvSpPr>
            <a:spLocks noChangeArrowheads="1"/>
          </p:cNvSpPr>
          <p:nvPr/>
        </p:nvSpPr>
        <p:spPr bwMode="auto">
          <a:xfrm>
            <a:off x="0" y="2133600"/>
            <a:ext cx="5181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Leaks in your fuel system can cause fires and expose you to toxic gases. The leaks can occur in the fuel tank, fuel lines, fuel pump, carburetor, fuel injector lines and even by not having your gas cap secured attached.</a:t>
            </a:r>
          </a:p>
          <a:p>
            <a:pPr marL="342900" indent="-342900">
              <a:spcBef>
                <a:spcPct val="20000"/>
              </a:spcBef>
            </a:pPr>
            <a:endParaRPr lang="en-US" sz="2000" b="1">
              <a:solidFill>
                <a:schemeClr val="accent2"/>
              </a:solidFill>
            </a:endParaRPr>
          </a:p>
          <a:p>
            <a:pPr marL="342900" indent="-342900">
              <a:spcBef>
                <a:spcPct val="20000"/>
              </a:spcBef>
            </a:pPr>
            <a:r>
              <a:rPr lang="en-US" sz="2000" b="1">
                <a:solidFill>
                  <a:schemeClr val="accent2"/>
                </a:solidFill>
              </a:rPr>
              <a:t>     If you smell gas you should immediately stop the car, turn off the engine and determine the problem. Your fuel system should be checked for leaks as part of regular maintenance.</a:t>
            </a:r>
            <a:endParaRPr lang="en-US" b="1">
              <a:solidFill>
                <a:srgbClr val="CC0000"/>
              </a:solidFill>
            </a:endParaRPr>
          </a:p>
        </p:txBody>
      </p:sp>
      <p:sp>
        <p:nvSpPr>
          <p:cNvPr id="101383" name="Rectangle 7"/>
          <p:cNvSpPr>
            <a:spLocks noChangeArrowheads="1"/>
          </p:cNvSpPr>
          <p:nvPr/>
        </p:nvSpPr>
        <p:spPr bwMode="auto">
          <a:xfrm>
            <a:off x="5562600" y="5334000"/>
            <a:ext cx="3124200" cy="11430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Let’s now consider lights,</a:t>
            </a:r>
          </a:p>
          <a:p>
            <a:pPr algn="ctr"/>
            <a:r>
              <a:rPr lang="en-US" b="1" i="1">
                <a:solidFill>
                  <a:srgbClr val="CC0000"/>
                </a:solidFill>
              </a:rPr>
              <a:t> gauges and chimes </a:t>
            </a:r>
          </a:p>
          <a:p>
            <a:pPr algn="ctr"/>
            <a:r>
              <a:rPr lang="en-US" b="1" i="1">
                <a:solidFill>
                  <a:srgbClr val="CC0000"/>
                </a:solidFill>
              </a:rPr>
              <a:t>in more detail.</a:t>
            </a:r>
            <a:endParaRPr lang="en-US" b="1" i="1">
              <a:solidFill>
                <a:schemeClr val="accent2"/>
              </a:solidFill>
            </a:endParaRPr>
          </a:p>
        </p:txBody>
      </p:sp>
      <p:pic>
        <p:nvPicPr>
          <p:cNvPr id="101389" name="Picture 13" descr="IN0046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752600"/>
            <a:ext cx="2743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wipe(up)">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1381">
                                            <p:txEl>
                                              <p:pRg st="0" end="0"/>
                                            </p:txEl>
                                          </p:spTgt>
                                        </p:tgtEl>
                                        <p:attrNameLst>
                                          <p:attrName>style.visibility</p:attrName>
                                        </p:attrNameLst>
                                      </p:cBhvr>
                                      <p:to>
                                        <p:strVal val="visible"/>
                                      </p:to>
                                    </p:set>
                                    <p:animEffect transition="in" filter="wipe(up)">
                                      <p:cBhvr>
                                        <p:cTn id="12" dur="500"/>
                                        <p:tgtEl>
                                          <p:spTgt spid="1013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1381">
                                            <p:txEl>
                                              <p:pRg st="2" end="2"/>
                                            </p:txEl>
                                          </p:spTgt>
                                        </p:tgtEl>
                                        <p:attrNameLst>
                                          <p:attrName>style.visibility</p:attrName>
                                        </p:attrNameLst>
                                      </p:cBhvr>
                                      <p:to>
                                        <p:strVal val="visible"/>
                                      </p:to>
                                    </p:set>
                                    <p:animEffect transition="in" filter="wipe(up)">
                                      <p:cBhvr>
                                        <p:cTn id="17" dur="500"/>
                                        <p:tgtEl>
                                          <p:spTgt spid="1013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101383"/>
                                        </p:tgtEl>
                                        <p:attrNameLst>
                                          <p:attrName>style.visibility</p:attrName>
                                        </p:attrNameLst>
                                      </p:cBhvr>
                                      <p:to>
                                        <p:strVal val="visible"/>
                                      </p:to>
                                    </p:set>
                                    <p:anim calcmode="lin" valueType="num">
                                      <p:cBhvr>
                                        <p:cTn id="22" dur="500" fill="hold"/>
                                        <p:tgtEl>
                                          <p:spTgt spid="101383"/>
                                        </p:tgtEl>
                                        <p:attrNameLst>
                                          <p:attrName>ppt_w</p:attrName>
                                        </p:attrNameLst>
                                      </p:cBhvr>
                                      <p:tavLst>
                                        <p:tav tm="0">
                                          <p:val>
                                            <p:strVal val="2/3*#ppt_w"/>
                                          </p:val>
                                        </p:tav>
                                        <p:tav tm="100000">
                                          <p:val>
                                            <p:strVal val="#ppt_w"/>
                                          </p:val>
                                        </p:tav>
                                      </p:tavLst>
                                    </p:anim>
                                    <p:anim calcmode="lin" valueType="num">
                                      <p:cBhvr>
                                        <p:cTn id="23" dur="500" fill="hold"/>
                                        <p:tgtEl>
                                          <p:spTgt spid="10138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P spid="101381" grpId="0" build="p" autoUpdateAnimBg="0"/>
      <p:bldP spid="1013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body" sz="half" idx="1"/>
          </p:nvPr>
        </p:nvSpPr>
        <p:spPr>
          <a:xfrm>
            <a:off x="381000" y="1066800"/>
            <a:ext cx="6400800" cy="457200"/>
          </a:xfrm>
        </p:spPr>
        <p:txBody>
          <a:bodyPr/>
          <a:lstStyle/>
          <a:p>
            <a:pPr>
              <a:lnSpc>
                <a:spcPct val="90000"/>
              </a:lnSpc>
              <a:buFontTx/>
              <a:buNone/>
            </a:pPr>
            <a:r>
              <a:rPr lang="en-US" sz="2000" b="1" i="1">
                <a:solidFill>
                  <a:srgbClr val="660066"/>
                </a:solidFill>
              </a:rPr>
              <a:t>Vehicle Systems and components</a:t>
            </a:r>
          </a:p>
        </p:txBody>
      </p:sp>
      <p:sp>
        <p:nvSpPr>
          <p:cNvPr id="140291" name="Rectangle 3"/>
          <p:cNvSpPr>
            <a:spLocks noChangeArrowheads="1"/>
          </p:cNvSpPr>
          <p:nvPr/>
        </p:nvSpPr>
        <p:spPr bwMode="auto">
          <a:xfrm>
            <a:off x="0" y="16002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instrument panel: </a:t>
            </a:r>
            <a:r>
              <a:rPr lang="en-US" sz="2000" b="1">
                <a:solidFill>
                  <a:srgbClr val="990000"/>
                </a:solidFill>
              </a:rPr>
              <a:t>lights, gauges and chimes: </a:t>
            </a:r>
          </a:p>
          <a:p>
            <a:pPr marL="342900" indent="-342900">
              <a:spcBef>
                <a:spcPct val="20000"/>
              </a:spcBef>
            </a:pPr>
            <a:endParaRPr lang="en-US" sz="2000" b="1">
              <a:solidFill>
                <a:srgbClr val="990000"/>
              </a:solidFill>
            </a:endParaRPr>
          </a:p>
        </p:txBody>
      </p:sp>
      <p:sp>
        <p:nvSpPr>
          <p:cNvPr id="140292"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140293" name="Rectangle 5"/>
          <p:cNvSpPr>
            <a:spLocks noChangeArrowheads="1"/>
          </p:cNvSpPr>
          <p:nvPr/>
        </p:nvSpPr>
        <p:spPr bwMode="auto">
          <a:xfrm>
            <a:off x="0" y="2133600"/>
            <a:ext cx="9144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Certain gauges and lights are more important than others.</a:t>
            </a:r>
          </a:p>
          <a:p>
            <a:pPr marL="342900" indent="-342900">
              <a:spcBef>
                <a:spcPct val="20000"/>
              </a:spcBef>
            </a:pPr>
            <a:r>
              <a:rPr lang="en-US" sz="2000" b="1">
                <a:solidFill>
                  <a:schemeClr val="accent2"/>
                </a:solidFill>
              </a:rPr>
              <a:t>     An easy way to remember the most important one is to learn:          </a:t>
            </a:r>
            <a:r>
              <a:rPr lang="en-US" sz="2000" b="1">
                <a:solidFill>
                  <a:srgbClr val="CC0000"/>
                </a:solidFill>
              </a:rPr>
              <a:t>“boil, oil, and coil.”</a:t>
            </a:r>
          </a:p>
          <a:p>
            <a:pPr marL="342900" indent="-342900">
              <a:spcBef>
                <a:spcPct val="20000"/>
              </a:spcBef>
            </a:pPr>
            <a:r>
              <a:rPr lang="en-US" sz="2000" b="1">
                <a:solidFill>
                  <a:srgbClr val="CC0000"/>
                </a:solidFill>
              </a:rPr>
              <a:t>     </a:t>
            </a:r>
            <a:r>
              <a:rPr lang="en-US" b="1">
                <a:solidFill>
                  <a:srgbClr val="CC0000"/>
                </a:solidFill>
              </a:rPr>
              <a:t>The first and most important is the </a:t>
            </a:r>
            <a:r>
              <a:rPr lang="en-US" b="1">
                <a:solidFill>
                  <a:schemeClr val="accent2"/>
                </a:solidFill>
              </a:rPr>
              <a:t>temperature or “boil”.</a:t>
            </a:r>
            <a:r>
              <a:rPr lang="en-US" b="1">
                <a:solidFill>
                  <a:srgbClr val="CC0000"/>
                </a:solidFill>
              </a:rPr>
              <a:t> When this warning light is on or the gauge moves into the red, it means the temperature of the engine is too high and the engine will overheat soon.</a:t>
            </a:r>
          </a:p>
        </p:txBody>
      </p:sp>
      <p:sp>
        <p:nvSpPr>
          <p:cNvPr id="140294" name="Rectangle 6"/>
          <p:cNvSpPr>
            <a:spLocks noChangeArrowheads="1"/>
          </p:cNvSpPr>
          <p:nvPr/>
        </p:nvSpPr>
        <p:spPr bwMode="auto">
          <a:xfrm>
            <a:off x="6477000" y="4114800"/>
            <a:ext cx="2438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20000"/>
              </a:spcBef>
            </a:pPr>
            <a:r>
              <a:rPr lang="en-US" sz="1600" b="1"/>
              <a:t>      </a:t>
            </a:r>
            <a:r>
              <a:rPr lang="en-US" sz="1600" b="1">
                <a:solidFill>
                  <a:schemeClr val="accent2"/>
                </a:solidFill>
              </a:rPr>
              <a:t>The proper response is to pull over and turn off the engine so it can cool down. It would be good to then get your cooling system checked.</a:t>
            </a:r>
          </a:p>
        </p:txBody>
      </p:sp>
      <p:sp>
        <p:nvSpPr>
          <p:cNvPr id="140295" name="Rectangle 7"/>
          <p:cNvSpPr>
            <a:spLocks noChangeArrowheads="1"/>
          </p:cNvSpPr>
          <p:nvPr/>
        </p:nvSpPr>
        <p:spPr bwMode="auto">
          <a:xfrm>
            <a:off x="457200" y="4648200"/>
            <a:ext cx="3124200" cy="11430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 </a:t>
            </a:r>
            <a:r>
              <a:rPr lang="en-US" b="1" i="1">
                <a:solidFill>
                  <a:schemeClr val="accent2"/>
                </a:solidFill>
              </a:rPr>
              <a:t>What should </a:t>
            </a:r>
          </a:p>
          <a:p>
            <a:pPr algn="ctr"/>
            <a:r>
              <a:rPr lang="en-US" b="1" i="1">
                <a:solidFill>
                  <a:schemeClr val="accent2"/>
                </a:solidFill>
              </a:rPr>
              <a:t>you do if this needle </a:t>
            </a:r>
          </a:p>
          <a:p>
            <a:pPr algn="ctr"/>
            <a:r>
              <a:rPr lang="en-US" b="1" i="1">
                <a:solidFill>
                  <a:schemeClr val="accent2"/>
                </a:solidFill>
              </a:rPr>
              <a:t>goes into the red zone?</a:t>
            </a:r>
          </a:p>
        </p:txBody>
      </p:sp>
      <p:pic>
        <p:nvPicPr>
          <p:cNvPr id="140296" name="Picture 8" descr="P10105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267200"/>
            <a:ext cx="2590800" cy="2203450"/>
          </a:xfrm>
          <a:prstGeom prst="rect">
            <a:avLst/>
          </a:prstGeom>
          <a:noFill/>
          <a:extLst>
            <a:ext uri="{909E8E84-426E-40DD-AFC4-6F175D3DCCD1}">
              <a14:hiddenFill xmlns:a14="http://schemas.microsoft.com/office/drawing/2010/main">
                <a:solidFill>
                  <a:srgbClr val="FFFFFF"/>
                </a:solidFill>
              </a14:hiddenFill>
            </a:ext>
          </a:extLst>
        </p:spPr>
      </p:pic>
      <p:sp>
        <p:nvSpPr>
          <p:cNvPr id="140297" name="Line 9"/>
          <p:cNvSpPr>
            <a:spLocks noChangeShapeType="1"/>
          </p:cNvSpPr>
          <p:nvPr/>
        </p:nvSpPr>
        <p:spPr bwMode="auto">
          <a:xfrm flipH="1" flipV="1">
            <a:off x="5791200" y="5029200"/>
            <a:ext cx="152400" cy="1219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140298" name="Rectangle 10"/>
          <p:cNvSpPr>
            <a:spLocks noChangeArrowheads="1"/>
          </p:cNvSpPr>
          <p:nvPr/>
        </p:nvSpPr>
        <p:spPr bwMode="auto">
          <a:xfrm>
            <a:off x="5105400" y="6324600"/>
            <a:ext cx="1219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Red zone</a:t>
            </a:r>
          </a:p>
        </p:txBody>
      </p:sp>
      <p:sp>
        <p:nvSpPr>
          <p:cNvPr id="140299" name="Oval 11"/>
          <p:cNvSpPr>
            <a:spLocks noChangeArrowheads="1"/>
          </p:cNvSpPr>
          <p:nvPr/>
        </p:nvSpPr>
        <p:spPr bwMode="auto">
          <a:xfrm>
            <a:off x="4648200" y="4876800"/>
            <a:ext cx="609600" cy="457200"/>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up)">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0293">
                                            <p:txEl>
                                              <p:pRg st="0" end="0"/>
                                            </p:txEl>
                                          </p:spTgt>
                                        </p:tgtEl>
                                        <p:attrNameLst>
                                          <p:attrName>style.visibility</p:attrName>
                                        </p:attrNameLst>
                                      </p:cBhvr>
                                      <p:to>
                                        <p:strVal val="visible"/>
                                      </p:to>
                                    </p:set>
                                    <p:animEffect transition="in" filter="wipe(up)">
                                      <p:cBhvr>
                                        <p:cTn id="12" dur="500"/>
                                        <p:tgtEl>
                                          <p:spTgt spid="1402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0293">
                                            <p:txEl>
                                              <p:pRg st="1" end="1"/>
                                            </p:txEl>
                                          </p:spTgt>
                                        </p:tgtEl>
                                        <p:attrNameLst>
                                          <p:attrName>style.visibility</p:attrName>
                                        </p:attrNameLst>
                                      </p:cBhvr>
                                      <p:to>
                                        <p:strVal val="visible"/>
                                      </p:to>
                                    </p:set>
                                    <p:animEffect transition="in" filter="wipe(up)">
                                      <p:cBhvr>
                                        <p:cTn id="17" dur="500"/>
                                        <p:tgtEl>
                                          <p:spTgt spid="1402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0293">
                                            <p:txEl>
                                              <p:pRg st="2" end="2"/>
                                            </p:txEl>
                                          </p:spTgt>
                                        </p:tgtEl>
                                        <p:attrNameLst>
                                          <p:attrName>style.visibility</p:attrName>
                                        </p:attrNameLst>
                                      </p:cBhvr>
                                      <p:to>
                                        <p:strVal val="visible"/>
                                      </p:to>
                                    </p:set>
                                    <p:animEffect transition="in" filter="wipe(up)">
                                      <p:cBhvr>
                                        <p:cTn id="22" dur="500"/>
                                        <p:tgtEl>
                                          <p:spTgt spid="140293">
                                            <p:txEl>
                                              <p:pRg st="2" end="2"/>
                                            </p:txEl>
                                          </p:spTgt>
                                        </p:tgtEl>
                                      </p:cBhvr>
                                    </p:animEffect>
                                  </p:childTnLst>
                                </p:cTn>
                              </p:par>
                            </p:childTnLst>
                          </p:cTn>
                        </p:par>
                        <p:par>
                          <p:cTn id="23" fill="hold" nodeType="afterGroup">
                            <p:stCondLst>
                              <p:cond delay="500"/>
                            </p:stCondLst>
                            <p:childTnLst>
                              <p:par>
                                <p:cTn id="24" presetID="23" presetClass="entr" presetSubtype="272" fill="hold" nodeType="afterEffect">
                                  <p:stCondLst>
                                    <p:cond delay="4000"/>
                                  </p:stCondLst>
                                  <p:childTnLst>
                                    <p:set>
                                      <p:cBhvr>
                                        <p:cTn id="25" dur="1" fill="hold">
                                          <p:stCondLst>
                                            <p:cond delay="0"/>
                                          </p:stCondLst>
                                        </p:cTn>
                                        <p:tgtEl>
                                          <p:spTgt spid="140296"/>
                                        </p:tgtEl>
                                        <p:attrNameLst>
                                          <p:attrName>style.visibility</p:attrName>
                                        </p:attrNameLst>
                                      </p:cBhvr>
                                      <p:to>
                                        <p:strVal val="visible"/>
                                      </p:to>
                                    </p:set>
                                    <p:anim calcmode="lin" valueType="num">
                                      <p:cBhvr>
                                        <p:cTn id="26" dur="500" fill="hold"/>
                                        <p:tgtEl>
                                          <p:spTgt spid="140296"/>
                                        </p:tgtEl>
                                        <p:attrNameLst>
                                          <p:attrName>ppt_w</p:attrName>
                                        </p:attrNameLst>
                                      </p:cBhvr>
                                      <p:tavLst>
                                        <p:tav tm="0">
                                          <p:val>
                                            <p:strVal val="2/3*#ppt_w"/>
                                          </p:val>
                                        </p:tav>
                                        <p:tav tm="100000">
                                          <p:val>
                                            <p:strVal val="#ppt_w"/>
                                          </p:val>
                                        </p:tav>
                                      </p:tavLst>
                                    </p:anim>
                                    <p:anim calcmode="lin" valueType="num">
                                      <p:cBhvr>
                                        <p:cTn id="27" dur="500" fill="hold"/>
                                        <p:tgtEl>
                                          <p:spTgt spid="140296"/>
                                        </p:tgtEl>
                                        <p:attrNameLst>
                                          <p:attrName>ppt_h</p:attrName>
                                        </p:attrNameLst>
                                      </p:cBhvr>
                                      <p:tavLst>
                                        <p:tav tm="0">
                                          <p:val>
                                            <p:strVal val="2/3*#ppt_h"/>
                                          </p:val>
                                        </p:tav>
                                        <p:tav tm="100000">
                                          <p:val>
                                            <p:strVal val="#ppt_h"/>
                                          </p:val>
                                        </p:tav>
                                      </p:tavLst>
                                    </p:anim>
                                  </p:childTnLst>
                                </p:cTn>
                              </p:par>
                            </p:childTnLst>
                          </p:cTn>
                        </p:par>
                        <p:par>
                          <p:cTn id="28" fill="hold" nodeType="afterGroup">
                            <p:stCondLst>
                              <p:cond delay="5000"/>
                            </p:stCondLst>
                            <p:childTnLst>
                              <p:par>
                                <p:cTn id="29" presetID="9" presetClass="entr" presetSubtype="0" fill="hold" grpId="0" nodeType="afterEffect">
                                  <p:stCondLst>
                                    <p:cond delay="1000"/>
                                  </p:stCondLst>
                                  <p:childTnLst>
                                    <p:set>
                                      <p:cBhvr>
                                        <p:cTn id="30" dur="1" fill="hold">
                                          <p:stCondLst>
                                            <p:cond delay="0"/>
                                          </p:stCondLst>
                                        </p:cTn>
                                        <p:tgtEl>
                                          <p:spTgt spid="140299"/>
                                        </p:tgtEl>
                                        <p:attrNameLst>
                                          <p:attrName>style.visibility</p:attrName>
                                        </p:attrNameLst>
                                      </p:cBhvr>
                                      <p:to>
                                        <p:strVal val="visible"/>
                                      </p:to>
                                    </p:set>
                                    <p:animEffect transition="in" filter="dissolve">
                                      <p:cBhvr>
                                        <p:cTn id="31" dur="500"/>
                                        <p:tgtEl>
                                          <p:spTgt spid="140299"/>
                                        </p:tgtEl>
                                      </p:cBhvr>
                                    </p:animEffect>
                                  </p:childTnLst>
                                </p:cTn>
                              </p:par>
                            </p:childTnLst>
                          </p:cTn>
                        </p:par>
                        <p:par>
                          <p:cTn id="32" fill="hold" nodeType="afterGroup">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140298"/>
                                        </p:tgtEl>
                                        <p:attrNameLst>
                                          <p:attrName>style.visibility</p:attrName>
                                        </p:attrNameLst>
                                      </p:cBhvr>
                                      <p:to>
                                        <p:strVal val="visible"/>
                                      </p:to>
                                    </p:set>
                                    <p:animEffect transition="in" filter="wipe(left)">
                                      <p:cBhvr>
                                        <p:cTn id="35" dur="500"/>
                                        <p:tgtEl>
                                          <p:spTgt spid="1402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272" fill="hold" nodeType="clickEffect">
                                  <p:stCondLst>
                                    <p:cond delay="0"/>
                                  </p:stCondLst>
                                  <p:childTnLst>
                                    <p:set>
                                      <p:cBhvr>
                                        <p:cTn id="39" dur="1" fill="hold">
                                          <p:stCondLst>
                                            <p:cond delay="0"/>
                                          </p:stCondLst>
                                        </p:cTn>
                                        <p:tgtEl>
                                          <p:spTgt spid="140295"/>
                                        </p:tgtEl>
                                        <p:attrNameLst>
                                          <p:attrName>style.visibility</p:attrName>
                                        </p:attrNameLst>
                                      </p:cBhvr>
                                      <p:to>
                                        <p:strVal val="visible"/>
                                      </p:to>
                                    </p:set>
                                    <p:anim calcmode="lin" valueType="num">
                                      <p:cBhvr>
                                        <p:cTn id="40" dur="500" fill="hold"/>
                                        <p:tgtEl>
                                          <p:spTgt spid="140295"/>
                                        </p:tgtEl>
                                        <p:attrNameLst>
                                          <p:attrName>ppt_w</p:attrName>
                                        </p:attrNameLst>
                                      </p:cBhvr>
                                      <p:tavLst>
                                        <p:tav tm="0">
                                          <p:val>
                                            <p:strVal val="2/3*#ppt_w"/>
                                          </p:val>
                                        </p:tav>
                                        <p:tav tm="100000">
                                          <p:val>
                                            <p:strVal val="#ppt_w"/>
                                          </p:val>
                                        </p:tav>
                                      </p:tavLst>
                                    </p:anim>
                                    <p:anim calcmode="lin" valueType="num">
                                      <p:cBhvr>
                                        <p:cTn id="41" dur="500" fill="hold"/>
                                        <p:tgtEl>
                                          <p:spTgt spid="140295"/>
                                        </p:tgtEl>
                                        <p:attrNameLst>
                                          <p:attrName>ppt_h</p:attrName>
                                        </p:attrNameLst>
                                      </p:cBhvr>
                                      <p:tavLst>
                                        <p:tav tm="0">
                                          <p:val>
                                            <p:strVal val="2/3*#ppt_h"/>
                                          </p:val>
                                        </p:tav>
                                        <p:tav tm="100000">
                                          <p:val>
                                            <p:strVal val="#ppt_h"/>
                                          </p:val>
                                        </p:tav>
                                      </p:tavLst>
                                    </p:anim>
                                  </p:childTnLst>
                                </p:cTn>
                              </p:par>
                            </p:childTnLst>
                          </p:cTn>
                        </p:par>
                        <p:par>
                          <p:cTn id="42" fill="hold" nodeType="afterGroup">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40297"/>
                                        </p:tgtEl>
                                        <p:attrNameLst>
                                          <p:attrName>style.visibility</p:attrName>
                                        </p:attrNameLst>
                                      </p:cBhvr>
                                      <p:to>
                                        <p:strVal val="visible"/>
                                      </p:to>
                                    </p:set>
                                    <p:animEffect transition="in" filter="wipe(right)">
                                      <p:cBhvr>
                                        <p:cTn id="45" dur="500"/>
                                        <p:tgtEl>
                                          <p:spTgt spid="1402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0294"/>
                                        </p:tgtEl>
                                        <p:attrNameLst>
                                          <p:attrName>style.visibility</p:attrName>
                                        </p:attrNameLst>
                                      </p:cBhvr>
                                      <p:to>
                                        <p:strVal val="visible"/>
                                      </p:to>
                                    </p:set>
                                    <p:animEffect transition="in" filter="wipe(up)">
                                      <p:cBhvr>
                                        <p:cTn id="50" dur="500"/>
                                        <p:tgtEl>
                                          <p:spTgt spid="14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P spid="140293" grpId="0" build="p" autoUpdateAnimBg="0"/>
      <p:bldP spid="140294" grpId="0" autoUpdateAnimBg="0"/>
      <p:bldP spid="140297" grpId="0" animBg="1"/>
      <p:bldP spid="140298" grpId="0" animBg="1" autoUpdateAnimBg="0"/>
      <p:bldP spid="140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66"/>
            </a:gs>
          </a:gsLst>
          <a:lin ang="2700000" scaled="1"/>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762000"/>
            <a:ext cx="8305800" cy="3124200"/>
          </a:xfrm>
          <a:noFill/>
          <a:ln/>
        </p:spPr>
        <p:txBody>
          <a:bodyPr/>
          <a:lstStyle/>
          <a:p>
            <a:r>
              <a:rPr lang="en-US" sz="2000" b="1">
                <a:solidFill>
                  <a:srgbClr val="660066"/>
                </a:solidFill>
              </a:rPr>
              <a:t>Vehicle Components and Systems </a:t>
            </a:r>
            <a:r>
              <a:rPr lang="en-US" sz="1800" b="1"/>
              <a:t/>
            </a:r>
            <a:br>
              <a:rPr lang="en-US" sz="1800" b="1"/>
            </a:br>
            <a:r>
              <a:rPr lang="en-US" sz="2000" b="1" i="1">
                <a:solidFill>
                  <a:schemeClr val="accent2"/>
                </a:solidFill>
              </a:rPr>
              <a:t>Purpose:</a:t>
            </a:r>
            <a:r>
              <a:rPr lang="en-US" sz="2000" b="1"/>
              <a:t> Become acquainted with a vehicle’s main systems and components in terms of their purpose, safe and legal use, maintenance, and certain economic considerations. Includes vehicle purchase issues.</a:t>
            </a:r>
            <a:endParaRPr lang="en-US" sz="2000" b="1">
              <a:solidFill>
                <a:srgbClr val="CC0000"/>
              </a:solidFill>
            </a:endParaRPr>
          </a:p>
        </p:txBody>
      </p:sp>
      <p:pic>
        <p:nvPicPr>
          <p:cNvPr id="696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191000"/>
            <a:ext cx="2136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body" sz="half" idx="1"/>
          </p:nvPr>
        </p:nvSpPr>
        <p:spPr>
          <a:xfrm>
            <a:off x="381000" y="1066800"/>
            <a:ext cx="6096000" cy="457200"/>
          </a:xfrm>
        </p:spPr>
        <p:txBody>
          <a:bodyPr/>
          <a:lstStyle/>
          <a:p>
            <a:pPr>
              <a:lnSpc>
                <a:spcPct val="90000"/>
              </a:lnSpc>
              <a:buFontTx/>
              <a:buNone/>
            </a:pPr>
            <a:r>
              <a:rPr lang="en-US" sz="2000" b="1" i="1">
                <a:solidFill>
                  <a:srgbClr val="660066"/>
                </a:solidFill>
              </a:rPr>
              <a:t>Vehicle Systems and components</a:t>
            </a:r>
          </a:p>
        </p:txBody>
      </p:sp>
      <p:sp>
        <p:nvSpPr>
          <p:cNvPr id="102403" name="Rectangle 3"/>
          <p:cNvSpPr>
            <a:spLocks noChangeArrowheads="1"/>
          </p:cNvSpPr>
          <p:nvPr/>
        </p:nvSpPr>
        <p:spPr bwMode="auto">
          <a:xfrm>
            <a:off x="0" y="16002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instrument panel: </a:t>
            </a:r>
            <a:r>
              <a:rPr lang="en-US" sz="2000" b="1">
                <a:solidFill>
                  <a:srgbClr val="990000"/>
                </a:solidFill>
              </a:rPr>
              <a:t>lights, gauges and chimes: </a:t>
            </a:r>
          </a:p>
          <a:p>
            <a:pPr marL="342900" indent="-342900">
              <a:spcBef>
                <a:spcPct val="20000"/>
              </a:spcBef>
            </a:pPr>
            <a:endParaRPr lang="en-US" sz="2000" b="1">
              <a:solidFill>
                <a:srgbClr val="990000"/>
              </a:solidFill>
            </a:endParaRPr>
          </a:p>
        </p:txBody>
      </p:sp>
      <p:sp>
        <p:nvSpPr>
          <p:cNvPr id="102404"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102405" name="Rectangle 5"/>
          <p:cNvSpPr>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Certain gauges and lights are more important than others.</a:t>
            </a:r>
          </a:p>
          <a:p>
            <a:pPr marL="342900" indent="-342900">
              <a:spcBef>
                <a:spcPct val="20000"/>
              </a:spcBef>
            </a:pPr>
            <a:r>
              <a:rPr lang="en-US" sz="2000" b="1">
                <a:solidFill>
                  <a:schemeClr val="accent2"/>
                </a:solidFill>
              </a:rPr>
              <a:t>     An easy way to remember the most important one is to learn:          </a:t>
            </a:r>
            <a:r>
              <a:rPr lang="en-US" sz="2000" b="1">
                <a:solidFill>
                  <a:srgbClr val="CC0000"/>
                </a:solidFill>
              </a:rPr>
              <a:t>“boil, oil, and coil.”</a:t>
            </a:r>
          </a:p>
          <a:p>
            <a:pPr marL="342900" indent="-342900">
              <a:spcBef>
                <a:spcPct val="20000"/>
              </a:spcBef>
            </a:pPr>
            <a:r>
              <a:rPr lang="en-US" sz="2000" b="1">
                <a:solidFill>
                  <a:srgbClr val="CC0000"/>
                </a:solidFill>
              </a:rPr>
              <a:t>     </a:t>
            </a:r>
            <a:endParaRPr lang="en-US" b="1">
              <a:solidFill>
                <a:srgbClr val="CC0000"/>
              </a:solidFill>
            </a:endParaRPr>
          </a:p>
        </p:txBody>
      </p:sp>
      <p:sp>
        <p:nvSpPr>
          <p:cNvPr id="102406" name="Rectangle 6"/>
          <p:cNvSpPr>
            <a:spLocks noChangeArrowheads="1"/>
          </p:cNvSpPr>
          <p:nvPr/>
        </p:nvSpPr>
        <p:spPr bwMode="auto">
          <a:xfrm>
            <a:off x="5943600" y="4343400"/>
            <a:ext cx="2743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lang="en-US" sz="1600" b="1"/>
              <a:t>      </a:t>
            </a:r>
            <a:r>
              <a:rPr lang="en-US" sz="1600" b="1">
                <a:solidFill>
                  <a:schemeClr val="accent2"/>
                </a:solidFill>
              </a:rPr>
              <a:t>The proper response   is to check and add oil     to the recommended level. The vehicle should   be checked out to   find out why the oil level was low.</a:t>
            </a:r>
          </a:p>
        </p:txBody>
      </p:sp>
      <p:sp>
        <p:nvSpPr>
          <p:cNvPr id="102407" name="Rectangle 7"/>
          <p:cNvSpPr>
            <a:spLocks noChangeArrowheads="1"/>
          </p:cNvSpPr>
          <p:nvPr/>
        </p:nvSpPr>
        <p:spPr bwMode="auto">
          <a:xfrm>
            <a:off x="304800" y="4343400"/>
            <a:ext cx="3124200" cy="10668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 </a:t>
            </a:r>
            <a:r>
              <a:rPr lang="en-US" b="1" i="1">
                <a:solidFill>
                  <a:schemeClr val="accent2"/>
                </a:solidFill>
              </a:rPr>
              <a:t>What should </a:t>
            </a:r>
          </a:p>
          <a:p>
            <a:pPr algn="ctr"/>
            <a:r>
              <a:rPr lang="en-US" b="1" i="1">
                <a:solidFill>
                  <a:schemeClr val="accent2"/>
                </a:solidFill>
              </a:rPr>
              <a:t>you do if this needle </a:t>
            </a:r>
          </a:p>
          <a:p>
            <a:pPr algn="ctr"/>
            <a:r>
              <a:rPr lang="en-US" b="1" i="1">
                <a:solidFill>
                  <a:schemeClr val="accent2"/>
                </a:solidFill>
              </a:rPr>
              <a:t>gets any lower?</a:t>
            </a:r>
          </a:p>
        </p:txBody>
      </p:sp>
      <p:sp>
        <p:nvSpPr>
          <p:cNvPr id="102410" name="Rectangle 10"/>
          <p:cNvSpPr>
            <a:spLocks noChangeArrowheads="1"/>
          </p:cNvSpPr>
          <p:nvPr/>
        </p:nvSpPr>
        <p:spPr bwMode="auto">
          <a:xfrm>
            <a:off x="0" y="32004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a:solidFill>
                  <a:srgbClr val="CC0000"/>
                </a:solidFill>
              </a:rPr>
              <a:t>      Next, is the </a:t>
            </a:r>
            <a:r>
              <a:rPr lang="en-US" b="1">
                <a:solidFill>
                  <a:schemeClr val="accent2"/>
                </a:solidFill>
              </a:rPr>
              <a:t>oil gauge or warning light.</a:t>
            </a:r>
            <a:r>
              <a:rPr lang="en-US" b="1">
                <a:solidFill>
                  <a:srgbClr val="CC0000"/>
                </a:solidFill>
              </a:rPr>
              <a:t> It signifies that the oil level is low. Without oil, the parts that need lubrication would heat up, expand and not move freely. This will cause permanent damage to the engine.</a:t>
            </a:r>
          </a:p>
        </p:txBody>
      </p:sp>
      <p:pic>
        <p:nvPicPr>
          <p:cNvPr id="102412" name="Picture 12" descr="P1010503"/>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3657600" y="4267200"/>
            <a:ext cx="2362200" cy="2292350"/>
          </a:xfrm>
          <a:prstGeom prst="rect">
            <a:avLst/>
          </a:prstGeom>
          <a:noFill/>
          <a:extLst>
            <a:ext uri="{909E8E84-426E-40DD-AFC4-6F175D3DCCD1}">
              <a14:hiddenFill xmlns:a14="http://schemas.microsoft.com/office/drawing/2010/main">
                <a:solidFill>
                  <a:srgbClr val="FFFFFF"/>
                </a:solidFill>
              </a14:hiddenFill>
            </a:ext>
          </a:extLst>
        </p:spPr>
      </p:pic>
      <p:sp>
        <p:nvSpPr>
          <p:cNvPr id="102413" name="Rectangle 13"/>
          <p:cNvSpPr>
            <a:spLocks noChangeArrowheads="1"/>
          </p:cNvSpPr>
          <p:nvPr/>
        </p:nvSpPr>
        <p:spPr bwMode="auto">
          <a:xfrm>
            <a:off x="457200" y="5562600"/>
            <a:ext cx="2743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600" b="1"/>
              <a:t>      </a:t>
            </a:r>
            <a:r>
              <a:rPr lang="en-US" sz="1600" b="1">
                <a:solidFill>
                  <a:schemeClr val="accent2"/>
                </a:solidFill>
              </a:rPr>
              <a:t>It’s a good idea to frequently check your oil level anyway.</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10">
                                            <p:txEl>
                                              <p:pRg st="0" end="0"/>
                                            </p:txEl>
                                          </p:spTgt>
                                        </p:tgtEl>
                                        <p:attrNameLst>
                                          <p:attrName>style.visibility</p:attrName>
                                        </p:attrNameLst>
                                      </p:cBhvr>
                                      <p:to>
                                        <p:strVal val="visible"/>
                                      </p:to>
                                    </p:set>
                                    <p:animEffect transition="in" filter="wipe(up)">
                                      <p:cBhvr>
                                        <p:cTn id="7" dur="500"/>
                                        <p:tgtEl>
                                          <p:spTgt spid="102410">
                                            <p:txEl>
                                              <p:pRg st="0" end="0"/>
                                            </p:txEl>
                                          </p:spTgt>
                                        </p:tgtEl>
                                      </p:cBhvr>
                                    </p:animEffect>
                                  </p:childTnLst>
                                </p:cTn>
                              </p:par>
                            </p:childTnLst>
                          </p:cTn>
                        </p:par>
                        <p:par>
                          <p:cTn id="8" fill="hold" nodeType="afterGroup">
                            <p:stCondLst>
                              <p:cond delay="500"/>
                            </p:stCondLst>
                            <p:childTnLst>
                              <p:par>
                                <p:cTn id="9" presetID="23" presetClass="entr" presetSubtype="272" fill="hold" nodeType="afterEffect">
                                  <p:stCondLst>
                                    <p:cond delay="4000"/>
                                  </p:stCondLst>
                                  <p:childTnLst>
                                    <p:set>
                                      <p:cBhvr>
                                        <p:cTn id="10" dur="1" fill="hold">
                                          <p:stCondLst>
                                            <p:cond delay="0"/>
                                          </p:stCondLst>
                                        </p:cTn>
                                        <p:tgtEl>
                                          <p:spTgt spid="102412"/>
                                        </p:tgtEl>
                                        <p:attrNameLst>
                                          <p:attrName>style.visibility</p:attrName>
                                        </p:attrNameLst>
                                      </p:cBhvr>
                                      <p:to>
                                        <p:strVal val="visible"/>
                                      </p:to>
                                    </p:set>
                                    <p:anim calcmode="lin" valueType="num">
                                      <p:cBhvr>
                                        <p:cTn id="11" dur="500" fill="hold"/>
                                        <p:tgtEl>
                                          <p:spTgt spid="102412"/>
                                        </p:tgtEl>
                                        <p:attrNameLst>
                                          <p:attrName>ppt_w</p:attrName>
                                        </p:attrNameLst>
                                      </p:cBhvr>
                                      <p:tavLst>
                                        <p:tav tm="0">
                                          <p:val>
                                            <p:strVal val="2/3*#ppt_w"/>
                                          </p:val>
                                        </p:tav>
                                        <p:tav tm="100000">
                                          <p:val>
                                            <p:strVal val="#ppt_w"/>
                                          </p:val>
                                        </p:tav>
                                      </p:tavLst>
                                    </p:anim>
                                    <p:anim calcmode="lin" valueType="num">
                                      <p:cBhvr>
                                        <p:cTn id="12" dur="500" fill="hold"/>
                                        <p:tgtEl>
                                          <p:spTgt spid="102412"/>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102407"/>
                                        </p:tgtEl>
                                        <p:attrNameLst>
                                          <p:attrName>style.visibility</p:attrName>
                                        </p:attrNameLst>
                                      </p:cBhvr>
                                      <p:to>
                                        <p:strVal val="visible"/>
                                      </p:to>
                                    </p:set>
                                    <p:anim calcmode="lin" valueType="num">
                                      <p:cBhvr>
                                        <p:cTn id="17" dur="500" fill="hold"/>
                                        <p:tgtEl>
                                          <p:spTgt spid="102407"/>
                                        </p:tgtEl>
                                        <p:attrNameLst>
                                          <p:attrName>ppt_w</p:attrName>
                                        </p:attrNameLst>
                                      </p:cBhvr>
                                      <p:tavLst>
                                        <p:tav tm="0">
                                          <p:val>
                                            <p:strVal val="2/3*#ppt_w"/>
                                          </p:val>
                                        </p:tav>
                                        <p:tav tm="100000">
                                          <p:val>
                                            <p:strVal val="#ppt_w"/>
                                          </p:val>
                                        </p:tav>
                                      </p:tavLst>
                                    </p:anim>
                                    <p:anim calcmode="lin" valueType="num">
                                      <p:cBhvr>
                                        <p:cTn id="18" dur="500" fill="hold"/>
                                        <p:tgtEl>
                                          <p:spTgt spid="102407"/>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2406"/>
                                        </p:tgtEl>
                                        <p:attrNameLst>
                                          <p:attrName>style.visibility</p:attrName>
                                        </p:attrNameLst>
                                      </p:cBhvr>
                                      <p:to>
                                        <p:strVal val="visible"/>
                                      </p:to>
                                    </p:set>
                                    <p:animEffect transition="in" filter="wipe(up)">
                                      <p:cBhvr>
                                        <p:cTn id="23" dur="500"/>
                                        <p:tgtEl>
                                          <p:spTgt spid="1024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2413"/>
                                        </p:tgtEl>
                                        <p:attrNameLst>
                                          <p:attrName>style.visibility</p:attrName>
                                        </p:attrNameLst>
                                      </p:cBhvr>
                                      <p:to>
                                        <p:strVal val="visible"/>
                                      </p:to>
                                    </p:set>
                                    <p:animEffect transition="in" filter="wipe(up)">
                                      <p:cBhvr>
                                        <p:cTn id="28" dur="5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utoUpdateAnimBg="0"/>
      <p:bldP spid="102407" grpId="0" animBg="1" autoUpdateAnimBg="0"/>
      <p:bldP spid="102410" grpId="0" build="p" autoUpdateAnimBg="0"/>
      <p:bldP spid="10241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body" sz="half" idx="1"/>
          </p:nvPr>
        </p:nvSpPr>
        <p:spPr>
          <a:xfrm>
            <a:off x="381000" y="1066800"/>
            <a:ext cx="6248400" cy="457200"/>
          </a:xfrm>
        </p:spPr>
        <p:txBody>
          <a:bodyPr/>
          <a:lstStyle/>
          <a:p>
            <a:pPr>
              <a:lnSpc>
                <a:spcPct val="90000"/>
              </a:lnSpc>
              <a:buFontTx/>
              <a:buNone/>
            </a:pPr>
            <a:r>
              <a:rPr lang="en-US" sz="2000" b="1" i="1">
                <a:solidFill>
                  <a:srgbClr val="660066"/>
                </a:solidFill>
              </a:rPr>
              <a:t>Vehicle Systems and components</a:t>
            </a:r>
          </a:p>
        </p:txBody>
      </p:sp>
      <p:sp>
        <p:nvSpPr>
          <p:cNvPr id="103427" name="Rectangle 3"/>
          <p:cNvSpPr>
            <a:spLocks noChangeArrowheads="1"/>
          </p:cNvSpPr>
          <p:nvPr/>
        </p:nvSpPr>
        <p:spPr bwMode="auto">
          <a:xfrm>
            <a:off x="0" y="1600200"/>
            <a:ext cx="662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instrument panel: </a:t>
            </a:r>
            <a:r>
              <a:rPr lang="en-US" sz="2000" b="1">
                <a:solidFill>
                  <a:srgbClr val="990000"/>
                </a:solidFill>
              </a:rPr>
              <a:t>lights, gauges and chimes: </a:t>
            </a:r>
          </a:p>
          <a:p>
            <a:pPr marL="342900" indent="-342900">
              <a:spcBef>
                <a:spcPct val="20000"/>
              </a:spcBef>
            </a:pPr>
            <a:endParaRPr lang="en-US" sz="2000" b="1">
              <a:solidFill>
                <a:srgbClr val="990000"/>
              </a:solidFill>
            </a:endParaRPr>
          </a:p>
        </p:txBody>
      </p:sp>
      <p:sp>
        <p:nvSpPr>
          <p:cNvPr id="103428"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103429" name="Rectangle 5"/>
          <p:cNvSpPr>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solidFill>
                  <a:schemeClr val="accent2"/>
                </a:solidFill>
              </a:rPr>
              <a:t>     Certain gauges and lights are more important than others.</a:t>
            </a:r>
          </a:p>
          <a:p>
            <a:pPr marL="342900" indent="-342900">
              <a:spcBef>
                <a:spcPct val="20000"/>
              </a:spcBef>
            </a:pPr>
            <a:r>
              <a:rPr lang="en-US" sz="2000" b="1">
                <a:solidFill>
                  <a:schemeClr val="accent2"/>
                </a:solidFill>
              </a:rPr>
              <a:t>     An easy way to remember the most important one is to learn:          </a:t>
            </a:r>
            <a:r>
              <a:rPr lang="en-US" sz="2000" b="1">
                <a:solidFill>
                  <a:srgbClr val="CC0000"/>
                </a:solidFill>
              </a:rPr>
              <a:t>“boil, oil, and coil.”</a:t>
            </a:r>
          </a:p>
          <a:p>
            <a:pPr marL="342900" indent="-342900">
              <a:spcBef>
                <a:spcPct val="20000"/>
              </a:spcBef>
            </a:pPr>
            <a:r>
              <a:rPr lang="en-US" sz="2000" b="1">
                <a:solidFill>
                  <a:srgbClr val="CC0000"/>
                </a:solidFill>
              </a:rPr>
              <a:t>     </a:t>
            </a:r>
            <a:endParaRPr lang="en-US" b="1">
              <a:solidFill>
                <a:srgbClr val="CC0000"/>
              </a:solidFill>
            </a:endParaRPr>
          </a:p>
        </p:txBody>
      </p:sp>
      <p:sp>
        <p:nvSpPr>
          <p:cNvPr id="103431" name="Rectangle 7"/>
          <p:cNvSpPr>
            <a:spLocks noChangeArrowheads="1"/>
          </p:cNvSpPr>
          <p:nvPr/>
        </p:nvSpPr>
        <p:spPr bwMode="auto">
          <a:xfrm>
            <a:off x="990600" y="4572000"/>
            <a:ext cx="3124200" cy="10668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 </a:t>
            </a:r>
            <a:r>
              <a:rPr lang="en-US" b="1" i="1">
                <a:solidFill>
                  <a:schemeClr val="accent2"/>
                </a:solidFill>
              </a:rPr>
              <a:t>What should </a:t>
            </a:r>
          </a:p>
          <a:p>
            <a:pPr algn="ctr"/>
            <a:r>
              <a:rPr lang="en-US" b="1" i="1">
                <a:solidFill>
                  <a:schemeClr val="accent2"/>
                </a:solidFill>
              </a:rPr>
              <a:t>you do if this needle </a:t>
            </a:r>
          </a:p>
          <a:p>
            <a:pPr algn="ctr"/>
            <a:r>
              <a:rPr lang="en-US" b="1" i="1">
                <a:solidFill>
                  <a:schemeClr val="accent2"/>
                </a:solidFill>
              </a:rPr>
              <a:t>drops into the red zone?</a:t>
            </a:r>
          </a:p>
        </p:txBody>
      </p:sp>
      <p:sp>
        <p:nvSpPr>
          <p:cNvPr id="103432" name="Rectangle 8"/>
          <p:cNvSpPr>
            <a:spLocks noChangeArrowheads="1"/>
          </p:cNvSpPr>
          <p:nvPr/>
        </p:nvSpPr>
        <p:spPr bwMode="auto">
          <a:xfrm>
            <a:off x="4876800" y="6400800"/>
            <a:ext cx="1219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Red zone</a:t>
            </a:r>
          </a:p>
        </p:txBody>
      </p:sp>
      <p:sp>
        <p:nvSpPr>
          <p:cNvPr id="103434" name="Rectangle 10"/>
          <p:cNvSpPr>
            <a:spLocks noChangeArrowheads="1"/>
          </p:cNvSpPr>
          <p:nvPr/>
        </p:nvSpPr>
        <p:spPr bwMode="auto">
          <a:xfrm>
            <a:off x="0" y="32004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a:solidFill>
                  <a:srgbClr val="CC0000"/>
                </a:solidFill>
              </a:rPr>
              <a:t>      “Coil” relates to </a:t>
            </a:r>
            <a:r>
              <a:rPr lang="en-US" b="1">
                <a:solidFill>
                  <a:schemeClr val="accent2"/>
                </a:solidFill>
              </a:rPr>
              <a:t>the battery or alternator light or voltage gauge.</a:t>
            </a:r>
            <a:r>
              <a:rPr lang="en-US" b="1">
                <a:solidFill>
                  <a:srgbClr val="CC0000"/>
                </a:solidFill>
              </a:rPr>
              <a:t> If trouble is indicated, it means the battery is not being charged. This is the least urgent    of the three warnings. The problem will eventually bring things to a stop,      but it does not require immediate or emergency attention.</a:t>
            </a:r>
          </a:p>
        </p:txBody>
      </p:sp>
      <p:sp>
        <p:nvSpPr>
          <p:cNvPr id="103436" name="Rectangle 12"/>
          <p:cNvSpPr>
            <a:spLocks noChangeArrowheads="1"/>
          </p:cNvSpPr>
          <p:nvPr/>
        </p:nvSpPr>
        <p:spPr bwMode="auto">
          <a:xfrm>
            <a:off x="5029200" y="609600"/>
            <a:ext cx="3733800" cy="7620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i="1"/>
              <a:t>Let’s now consider the legal </a:t>
            </a:r>
          </a:p>
          <a:p>
            <a:pPr algn="ctr"/>
            <a:r>
              <a:rPr lang="en-US" sz="2000" b="1" i="1"/>
              <a:t>use of safety equipment.</a:t>
            </a:r>
          </a:p>
        </p:txBody>
      </p:sp>
      <p:sp>
        <p:nvSpPr>
          <p:cNvPr id="103430" name="Rectangle 6"/>
          <p:cNvSpPr>
            <a:spLocks noChangeArrowheads="1"/>
          </p:cNvSpPr>
          <p:nvPr/>
        </p:nvSpPr>
        <p:spPr bwMode="auto">
          <a:xfrm>
            <a:off x="6400800" y="4419600"/>
            <a:ext cx="2743200" cy="2057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lang="en-US" sz="1600" b="1">
                <a:solidFill>
                  <a:schemeClr val="accent2"/>
                </a:solidFill>
              </a:rPr>
              <a:t>      The proper response  is to get the system checked out. It could  be a bad battery, alternator, or other related electrical problem.</a:t>
            </a:r>
          </a:p>
        </p:txBody>
      </p:sp>
      <p:pic>
        <p:nvPicPr>
          <p:cNvPr id="103437" name="Picture 13" descr="P1010505"/>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4648200" y="4495800"/>
            <a:ext cx="1905000" cy="1792288"/>
          </a:xfrm>
          <a:prstGeom prst="rect">
            <a:avLst/>
          </a:prstGeom>
          <a:noFill/>
          <a:extLst>
            <a:ext uri="{909E8E84-426E-40DD-AFC4-6F175D3DCCD1}">
              <a14:hiddenFill xmlns:a14="http://schemas.microsoft.com/office/drawing/2010/main">
                <a:solidFill>
                  <a:srgbClr val="FFFFFF"/>
                </a:solidFill>
              </a14:hiddenFill>
            </a:ext>
          </a:extLst>
        </p:spPr>
      </p:pic>
      <p:sp>
        <p:nvSpPr>
          <p:cNvPr id="103433" name="Line 9"/>
          <p:cNvSpPr>
            <a:spLocks noChangeShapeType="1"/>
          </p:cNvSpPr>
          <p:nvPr/>
        </p:nvSpPr>
        <p:spPr bwMode="auto">
          <a:xfrm flipV="1">
            <a:off x="5943600" y="5715000"/>
            <a:ext cx="304800" cy="533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endParaRPr lang="en-US"/>
          </a:p>
        </p:txBody>
      </p:sp>
      <p:sp>
        <p:nvSpPr>
          <p:cNvPr id="103438" name="Rectangle 14"/>
          <p:cNvSpPr>
            <a:spLocks noChangeArrowheads="1"/>
          </p:cNvSpPr>
          <p:nvPr/>
        </p:nvSpPr>
        <p:spPr bwMode="auto">
          <a:xfrm>
            <a:off x="1066800" y="5715000"/>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600" b="1"/>
              <a:t>      </a:t>
            </a:r>
            <a:r>
              <a:rPr lang="en-US" sz="1600" b="1">
                <a:solidFill>
                  <a:schemeClr val="accent2"/>
                </a:solidFill>
              </a:rPr>
              <a:t>Generally the needle of a well charged battery will be in the center of the gauge.</a:t>
            </a:r>
          </a:p>
        </p:txBody>
      </p:sp>
      <p:sp>
        <p:nvSpPr>
          <p:cNvPr id="103439" name="Oval 15"/>
          <p:cNvSpPr>
            <a:spLocks noChangeArrowheads="1"/>
          </p:cNvSpPr>
          <p:nvPr/>
        </p:nvSpPr>
        <p:spPr bwMode="auto">
          <a:xfrm>
            <a:off x="5486400" y="4800600"/>
            <a:ext cx="533400" cy="533400"/>
          </a:xfrm>
          <a:prstGeom prst="ellipse">
            <a:avLst/>
          </a:prstGeom>
          <a:noFill/>
          <a:ln w="190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3434">
                                            <p:txEl>
                                              <p:pRg st="0" end="0"/>
                                            </p:txEl>
                                          </p:spTgt>
                                        </p:tgtEl>
                                        <p:attrNameLst>
                                          <p:attrName>style.visibility</p:attrName>
                                        </p:attrNameLst>
                                      </p:cBhvr>
                                      <p:to>
                                        <p:strVal val="visible"/>
                                      </p:to>
                                    </p:set>
                                    <p:animEffect transition="in" filter="wipe(up)">
                                      <p:cBhvr>
                                        <p:cTn id="7" dur="500"/>
                                        <p:tgtEl>
                                          <p:spTgt spid="103434">
                                            <p:txEl>
                                              <p:pRg st="0" end="0"/>
                                            </p:txEl>
                                          </p:spTgt>
                                        </p:tgtEl>
                                      </p:cBhvr>
                                    </p:animEffect>
                                  </p:childTnLst>
                                </p:cTn>
                              </p:par>
                            </p:childTnLst>
                          </p:cTn>
                        </p:par>
                        <p:par>
                          <p:cTn id="8" fill="hold" nodeType="afterGroup">
                            <p:stCondLst>
                              <p:cond delay="500"/>
                            </p:stCondLst>
                            <p:childTnLst>
                              <p:par>
                                <p:cTn id="9" presetID="23" presetClass="entr" presetSubtype="272" fill="hold" nodeType="afterEffect">
                                  <p:stCondLst>
                                    <p:cond delay="4000"/>
                                  </p:stCondLst>
                                  <p:childTnLst>
                                    <p:set>
                                      <p:cBhvr>
                                        <p:cTn id="10" dur="1" fill="hold">
                                          <p:stCondLst>
                                            <p:cond delay="0"/>
                                          </p:stCondLst>
                                        </p:cTn>
                                        <p:tgtEl>
                                          <p:spTgt spid="103437"/>
                                        </p:tgtEl>
                                        <p:attrNameLst>
                                          <p:attrName>style.visibility</p:attrName>
                                        </p:attrNameLst>
                                      </p:cBhvr>
                                      <p:to>
                                        <p:strVal val="visible"/>
                                      </p:to>
                                    </p:set>
                                    <p:anim calcmode="lin" valueType="num">
                                      <p:cBhvr>
                                        <p:cTn id="11" dur="500" fill="hold"/>
                                        <p:tgtEl>
                                          <p:spTgt spid="103437"/>
                                        </p:tgtEl>
                                        <p:attrNameLst>
                                          <p:attrName>ppt_w</p:attrName>
                                        </p:attrNameLst>
                                      </p:cBhvr>
                                      <p:tavLst>
                                        <p:tav tm="0">
                                          <p:val>
                                            <p:strVal val="2/3*#ppt_w"/>
                                          </p:val>
                                        </p:tav>
                                        <p:tav tm="100000">
                                          <p:val>
                                            <p:strVal val="#ppt_w"/>
                                          </p:val>
                                        </p:tav>
                                      </p:tavLst>
                                    </p:anim>
                                    <p:anim calcmode="lin" valueType="num">
                                      <p:cBhvr>
                                        <p:cTn id="12" dur="500" fill="hold"/>
                                        <p:tgtEl>
                                          <p:spTgt spid="103437"/>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5000"/>
                            </p:stCondLst>
                            <p:childTnLst>
                              <p:par>
                                <p:cTn id="14" presetID="23" presetClass="entr" presetSubtype="288" fill="hold" grpId="0" nodeType="afterEffect">
                                  <p:stCondLst>
                                    <p:cond delay="2000"/>
                                  </p:stCondLst>
                                  <p:childTnLst>
                                    <p:set>
                                      <p:cBhvr>
                                        <p:cTn id="15" dur="1" fill="hold">
                                          <p:stCondLst>
                                            <p:cond delay="0"/>
                                          </p:stCondLst>
                                        </p:cTn>
                                        <p:tgtEl>
                                          <p:spTgt spid="103439"/>
                                        </p:tgtEl>
                                        <p:attrNameLst>
                                          <p:attrName>style.visibility</p:attrName>
                                        </p:attrNameLst>
                                      </p:cBhvr>
                                      <p:to>
                                        <p:strVal val="visible"/>
                                      </p:to>
                                    </p:set>
                                    <p:anim calcmode="lin" valueType="num">
                                      <p:cBhvr>
                                        <p:cTn id="16" dur="500" fill="hold"/>
                                        <p:tgtEl>
                                          <p:spTgt spid="103439"/>
                                        </p:tgtEl>
                                        <p:attrNameLst>
                                          <p:attrName>ppt_w</p:attrName>
                                        </p:attrNameLst>
                                      </p:cBhvr>
                                      <p:tavLst>
                                        <p:tav tm="0">
                                          <p:val>
                                            <p:strVal val="4/3*#ppt_w"/>
                                          </p:val>
                                        </p:tav>
                                        <p:tav tm="100000">
                                          <p:val>
                                            <p:strVal val="#ppt_w"/>
                                          </p:val>
                                        </p:tav>
                                      </p:tavLst>
                                    </p:anim>
                                    <p:anim calcmode="lin" valueType="num">
                                      <p:cBhvr>
                                        <p:cTn id="17" dur="500" fill="hold"/>
                                        <p:tgtEl>
                                          <p:spTgt spid="103439"/>
                                        </p:tgtEl>
                                        <p:attrNameLst>
                                          <p:attrName>ppt_h</p:attrName>
                                        </p:attrNameLst>
                                      </p:cBhvr>
                                      <p:tavLst>
                                        <p:tav tm="0">
                                          <p:val>
                                            <p:strVal val="4/3*#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72" fill="hold" grpId="0" nodeType="clickEffect">
                                  <p:stCondLst>
                                    <p:cond delay="0"/>
                                  </p:stCondLst>
                                  <p:childTnLst>
                                    <p:set>
                                      <p:cBhvr>
                                        <p:cTn id="21" dur="1" fill="hold">
                                          <p:stCondLst>
                                            <p:cond delay="0"/>
                                          </p:stCondLst>
                                        </p:cTn>
                                        <p:tgtEl>
                                          <p:spTgt spid="103431"/>
                                        </p:tgtEl>
                                        <p:attrNameLst>
                                          <p:attrName>style.visibility</p:attrName>
                                        </p:attrNameLst>
                                      </p:cBhvr>
                                      <p:to>
                                        <p:strVal val="visible"/>
                                      </p:to>
                                    </p:set>
                                    <p:anim calcmode="lin" valueType="num">
                                      <p:cBhvr>
                                        <p:cTn id="22" dur="500" fill="hold"/>
                                        <p:tgtEl>
                                          <p:spTgt spid="103431"/>
                                        </p:tgtEl>
                                        <p:attrNameLst>
                                          <p:attrName>ppt_w</p:attrName>
                                        </p:attrNameLst>
                                      </p:cBhvr>
                                      <p:tavLst>
                                        <p:tav tm="0">
                                          <p:val>
                                            <p:strVal val="2/3*#ppt_w"/>
                                          </p:val>
                                        </p:tav>
                                        <p:tav tm="100000">
                                          <p:val>
                                            <p:strVal val="#ppt_w"/>
                                          </p:val>
                                        </p:tav>
                                      </p:tavLst>
                                    </p:anim>
                                    <p:anim calcmode="lin" valueType="num">
                                      <p:cBhvr>
                                        <p:cTn id="23" dur="500" fill="hold"/>
                                        <p:tgtEl>
                                          <p:spTgt spid="10343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3432"/>
                                        </p:tgtEl>
                                        <p:attrNameLst>
                                          <p:attrName>style.visibility</p:attrName>
                                        </p:attrNameLst>
                                      </p:cBhvr>
                                      <p:to>
                                        <p:strVal val="visible"/>
                                      </p:to>
                                    </p:set>
                                    <p:animEffect transition="in" filter="wipe(left)">
                                      <p:cBhvr>
                                        <p:cTn id="27" dur="500"/>
                                        <p:tgtEl>
                                          <p:spTgt spid="103432"/>
                                        </p:tgtEl>
                                      </p:cBhvr>
                                    </p:animEffect>
                                  </p:childTnLst>
                                </p:cTn>
                              </p:par>
                            </p:childTnLst>
                          </p:cTn>
                        </p:par>
                        <p:par>
                          <p:cTn id="28" fill="hold" nodeType="afterGroup">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03433"/>
                                        </p:tgtEl>
                                        <p:attrNameLst>
                                          <p:attrName>style.visibility</p:attrName>
                                        </p:attrNameLst>
                                      </p:cBhvr>
                                      <p:to>
                                        <p:strVal val="visible"/>
                                      </p:to>
                                    </p:set>
                                    <p:animEffect transition="in" filter="wipe(right)">
                                      <p:cBhvr>
                                        <p:cTn id="31" dur="500"/>
                                        <p:tgtEl>
                                          <p:spTgt spid="1034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03430"/>
                                        </p:tgtEl>
                                        <p:attrNameLst>
                                          <p:attrName>style.visibility</p:attrName>
                                        </p:attrNameLst>
                                      </p:cBhvr>
                                      <p:to>
                                        <p:strVal val="visible"/>
                                      </p:to>
                                    </p:set>
                                    <p:animEffect transition="in" filter="wipe(up)">
                                      <p:cBhvr>
                                        <p:cTn id="36" dur="500"/>
                                        <p:tgtEl>
                                          <p:spTgt spid="1034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3438"/>
                                        </p:tgtEl>
                                        <p:attrNameLst>
                                          <p:attrName>style.visibility</p:attrName>
                                        </p:attrNameLst>
                                      </p:cBhvr>
                                      <p:to>
                                        <p:strVal val="visible"/>
                                      </p:to>
                                    </p:set>
                                    <p:animEffect transition="in" filter="wipe(up)">
                                      <p:cBhvr>
                                        <p:cTn id="41" dur="500"/>
                                        <p:tgtEl>
                                          <p:spTgt spid="1034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272" fill="hold" grpId="0" nodeType="clickEffect">
                                  <p:stCondLst>
                                    <p:cond delay="0"/>
                                  </p:stCondLst>
                                  <p:childTnLst>
                                    <p:set>
                                      <p:cBhvr>
                                        <p:cTn id="45" dur="1" fill="hold">
                                          <p:stCondLst>
                                            <p:cond delay="0"/>
                                          </p:stCondLst>
                                        </p:cTn>
                                        <p:tgtEl>
                                          <p:spTgt spid="103436"/>
                                        </p:tgtEl>
                                        <p:attrNameLst>
                                          <p:attrName>style.visibility</p:attrName>
                                        </p:attrNameLst>
                                      </p:cBhvr>
                                      <p:to>
                                        <p:strVal val="visible"/>
                                      </p:to>
                                    </p:set>
                                    <p:anim calcmode="lin" valueType="num">
                                      <p:cBhvr>
                                        <p:cTn id="46" dur="500" fill="hold"/>
                                        <p:tgtEl>
                                          <p:spTgt spid="103436"/>
                                        </p:tgtEl>
                                        <p:attrNameLst>
                                          <p:attrName>ppt_w</p:attrName>
                                        </p:attrNameLst>
                                      </p:cBhvr>
                                      <p:tavLst>
                                        <p:tav tm="0">
                                          <p:val>
                                            <p:strVal val="2/3*#ppt_w"/>
                                          </p:val>
                                        </p:tav>
                                        <p:tav tm="100000">
                                          <p:val>
                                            <p:strVal val="#ppt_w"/>
                                          </p:val>
                                        </p:tav>
                                      </p:tavLst>
                                    </p:anim>
                                    <p:anim calcmode="lin" valueType="num">
                                      <p:cBhvr>
                                        <p:cTn id="47" dur="500" fill="hold"/>
                                        <p:tgtEl>
                                          <p:spTgt spid="10343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autoUpdateAnimBg="0"/>
      <p:bldP spid="103432" grpId="0" animBg="1" autoUpdateAnimBg="0"/>
      <p:bldP spid="103434" grpId="0" build="p" autoUpdateAnimBg="0"/>
      <p:bldP spid="103436" grpId="0" animBg="1" autoUpdateAnimBg="0"/>
      <p:bldP spid="103430" grpId="0" autoUpdateAnimBg="0"/>
      <p:bldP spid="103433" grpId="0" animBg="1"/>
      <p:bldP spid="103438" grpId="0" autoUpdateAnimBg="0"/>
      <p:bldP spid="1034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sz="half" idx="1"/>
          </p:nvPr>
        </p:nvSpPr>
        <p:spPr>
          <a:xfrm>
            <a:off x="381000" y="1066800"/>
            <a:ext cx="5181600" cy="457200"/>
          </a:xfrm>
        </p:spPr>
        <p:txBody>
          <a:bodyPr/>
          <a:lstStyle/>
          <a:p>
            <a:pPr>
              <a:buFontTx/>
              <a:buNone/>
            </a:pPr>
            <a:r>
              <a:rPr lang="en-US" sz="2000" b="1" i="1">
                <a:solidFill>
                  <a:srgbClr val="660066"/>
                </a:solidFill>
              </a:rPr>
              <a:t>Vehicle Systems and components</a:t>
            </a:r>
          </a:p>
        </p:txBody>
      </p:sp>
      <p:sp>
        <p:nvSpPr>
          <p:cNvPr id="70659" name="Rectangle 3"/>
          <p:cNvSpPr>
            <a:spLocks noChangeArrowheads="1"/>
          </p:cNvSpPr>
          <p:nvPr/>
        </p:nvSpPr>
        <p:spPr bwMode="auto">
          <a:xfrm>
            <a:off x="228600" y="1828800"/>
            <a:ext cx="4038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Vehicle frame and body:</a:t>
            </a:r>
          </a:p>
          <a:p>
            <a:pPr marL="342900" indent="-342900">
              <a:spcBef>
                <a:spcPct val="20000"/>
              </a:spcBef>
            </a:pPr>
            <a:r>
              <a:rPr lang="en-US" sz="2000" b="1"/>
              <a:t>     </a:t>
            </a:r>
            <a:r>
              <a:rPr lang="en-US" sz="2000" b="1">
                <a:solidFill>
                  <a:srgbClr val="CC0000"/>
                </a:solidFill>
              </a:rPr>
              <a:t>The purpose of a </a:t>
            </a:r>
            <a:r>
              <a:rPr lang="en-US" sz="2000" b="1" i="1">
                <a:solidFill>
                  <a:srgbClr val="CC0000"/>
                </a:solidFill>
              </a:rPr>
              <a:t>vehicle’s frame</a:t>
            </a:r>
            <a:r>
              <a:rPr lang="en-US" sz="2000" b="1">
                <a:solidFill>
                  <a:srgbClr val="CC0000"/>
                </a:solidFill>
              </a:rPr>
              <a:t> is to support the body, engine, and other components.</a:t>
            </a:r>
          </a:p>
        </p:txBody>
      </p:sp>
      <p:sp>
        <p:nvSpPr>
          <p:cNvPr id="70660" name="Rectangle 4"/>
          <p:cNvSpPr>
            <a:spLocks noChangeArrowheads="1"/>
          </p:cNvSpPr>
          <p:nvPr/>
        </p:nvSpPr>
        <p:spPr bwMode="auto">
          <a:xfrm>
            <a:off x="228600" y="3810000"/>
            <a:ext cx="4114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The frame itself is supported by the wheels and tires through the vehicles suspension system.</a:t>
            </a:r>
          </a:p>
        </p:txBody>
      </p:sp>
      <p:sp>
        <p:nvSpPr>
          <p:cNvPr id="70661" name="Rectangle 5"/>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pic>
        <p:nvPicPr>
          <p:cNvPr id="70662" name="Picture 6" descr="seriesi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81200"/>
            <a:ext cx="4267200" cy="19272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7" descr="sy005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343400"/>
            <a:ext cx="738188" cy="838200"/>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sy005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43400"/>
            <a:ext cx="738188" cy="838200"/>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sy005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343400"/>
            <a:ext cx="738188" cy="838200"/>
          </a:xfrm>
          <a:prstGeom prst="rect">
            <a:avLst/>
          </a:prstGeom>
          <a:noFill/>
          <a:extLst>
            <a:ext uri="{909E8E84-426E-40DD-AFC4-6F175D3DCCD1}">
              <a14:hiddenFill xmlns:a14="http://schemas.microsoft.com/office/drawing/2010/main">
                <a:solidFill>
                  <a:srgbClr val="FFFFFF"/>
                </a:solidFill>
              </a14:hiddenFill>
            </a:ext>
          </a:extLst>
        </p:spPr>
      </p:pic>
      <p:pic>
        <p:nvPicPr>
          <p:cNvPr id="70666" name="Picture 10" descr="sy005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343400"/>
            <a:ext cx="738188" cy="838200"/>
          </a:xfrm>
          <a:prstGeom prst="rect">
            <a:avLst/>
          </a:prstGeom>
          <a:noFill/>
          <a:extLst>
            <a:ext uri="{909E8E84-426E-40DD-AFC4-6F175D3DCCD1}">
              <a14:hiddenFill xmlns:a14="http://schemas.microsoft.com/office/drawing/2010/main">
                <a:solidFill>
                  <a:srgbClr val="FFFFFF"/>
                </a:solidFill>
              </a14:hiddenFill>
            </a:ext>
          </a:extLst>
        </p:spPr>
      </p:pic>
      <p:sp>
        <p:nvSpPr>
          <p:cNvPr id="70667" name="Rectangle 11"/>
          <p:cNvSpPr>
            <a:spLocks noChangeArrowheads="1"/>
          </p:cNvSpPr>
          <p:nvPr/>
        </p:nvSpPr>
        <p:spPr bwMode="auto">
          <a:xfrm>
            <a:off x="5486400" y="35814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Vehicle Frame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up)">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wipe(up)">
                                      <p:cBhvr>
                                        <p:cTn id="12" dur="500"/>
                                        <p:tgtEl>
                                          <p:spTgt spid="70660"/>
                                        </p:tgtEl>
                                      </p:cBhvr>
                                    </p:animEffect>
                                  </p:childTnLst>
                                </p:cTn>
                              </p:par>
                            </p:childTnLst>
                          </p:cTn>
                        </p:par>
                        <p:par>
                          <p:cTn id="13" fill="hold" nodeType="afterGroup">
                            <p:stCondLst>
                              <p:cond delay="500"/>
                            </p:stCondLst>
                            <p:childTnLst>
                              <p:par>
                                <p:cTn id="14" presetID="22" presetClass="entr" presetSubtype="8" fill="hold" nodeType="afterEffect">
                                  <p:stCondLst>
                                    <p:cond delay="4000"/>
                                  </p:stCondLst>
                                  <p:childTnLst>
                                    <p:set>
                                      <p:cBhvr>
                                        <p:cTn id="15" dur="1" fill="hold">
                                          <p:stCondLst>
                                            <p:cond delay="0"/>
                                          </p:stCondLst>
                                        </p:cTn>
                                        <p:tgtEl>
                                          <p:spTgt spid="70663"/>
                                        </p:tgtEl>
                                        <p:attrNameLst>
                                          <p:attrName>style.visibility</p:attrName>
                                        </p:attrNameLst>
                                      </p:cBhvr>
                                      <p:to>
                                        <p:strVal val="visible"/>
                                      </p:to>
                                    </p:set>
                                    <p:animEffect transition="in" filter="wipe(left)">
                                      <p:cBhvr>
                                        <p:cTn id="16" dur="500"/>
                                        <p:tgtEl>
                                          <p:spTgt spid="70663"/>
                                        </p:tgtEl>
                                      </p:cBhvr>
                                    </p:animEffect>
                                  </p:childTnLst>
                                </p:cTn>
                              </p:par>
                            </p:childTnLst>
                          </p:cTn>
                        </p:par>
                        <p:par>
                          <p:cTn id="17" fill="hold" nodeType="afterGroup">
                            <p:stCondLst>
                              <p:cond delay="5000"/>
                            </p:stCondLst>
                            <p:childTnLst>
                              <p:par>
                                <p:cTn id="18" presetID="22" presetClass="entr" presetSubtype="8" fill="hold" nodeType="afterEffect">
                                  <p:stCondLst>
                                    <p:cond delay="0"/>
                                  </p:stCondLst>
                                  <p:childTnLst>
                                    <p:set>
                                      <p:cBhvr>
                                        <p:cTn id="19" dur="1" fill="hold">
                                          <p:stCondLst>
                                            <p:cond delay="0"/>
                                          </p:stCondLst>
                                        </p:cTn>
                                        <p:tgtEl>
                                          <p:spTgt spid="70664"/>
                                        </p:tgtEl>
                                        <p:attrNameLst>
                                          <p:attrName>style.visibility</p:attrName>
                                        </p:attrNameLst>
                                      </p:cBhvr>
                                      <p:to>
                                        <p:strVal val="visible"/>
                                      </p:to>
                                    </p:set>
                                    <p:animEffect transition="in" filter="wipe(left)">
                                      <p:cBhvr>
                                        <p:cTn id="20" dur="500"/>
                                        <p:tgtEl>
                                          <p:spTgt spid="70664"/>
                                        </p:tgtEl>
                                      </p:cBhvr>
                                    </p:animEffect>
                                  </p:childTnLst>
                                </p:cTn>
                              </p:par>
                            </p:childTnLst>
                          </p:cTn>
                        </p:par>
                        <p:par>
                          <p:cTn id="21" fill="hold" nodeType="afterGroup">
                            <p:stCondLst>
                              <p:cond delay="5500"/>
                            </p:stCondLst>
                            <p:childTnLst>
                              <p:par>
                                <p:cTn id="22" presetID="22" presetClass="entr" presetSubtype="8" fill="hold" nodeType="afterEffect">
                                  <p:stCondLst>
                                    <p:cond delay="0"/>
                                  </p:stCondLst>
                                  <p:childTnLst>
                                    <p:set>
                                      <p:cBhvr>
                                        <p:cTn id="23" dur="1" fill="hold">
                                          <p:stCondLst>
                                            <p:cond delay="0"/>
                                          </p:stCondLst>
                                        </p:cTn>
                                        <p:tgtEl>
                                          <p:spTgt spid="70665"/>
                                        </p:tgtEl>
                                        <p:attrNameLst>
                                          <p:attrName>style.visibility</p:attrName>
                                        </p:attrNameLst>
                                      </p:cBhvr>
                                      <p:to>
                                        <p:strVal val="visible"/>
                                      </p:to>
                                    </p:set>
                                    <p:animEffect transition="in" filter="wipe(left)">
                                      <p:cBhvr>
                                        <p:cTn id="24" dur="500"/>
                                        <p:tgtEl>
                                          <p:spTgt spid="70665"/>
                                        </p:tgtEl>
                                      </p:cBhvr>
                                    </p:animEffect>
                                  </p:childTnLst>
                                </p:cTn>
                              </p:par>
                            </p:childTnLst>
                          </p:cTn>
                        </p:par>
                        <p:par>
                          <p:cTn id="25" fill="hold" nodeType="afterGroup">
                            <p:stCondLst>
                              <p:cond delay="6000"/>
                            </p:stCondLst>
                            <p:childTnLst>
                              <p:par>
                                <p:cTn id="26" presetID="22" presetClass="entr" presetSubtype="8" fill="hold" nodeType="afterEffect">
                                  <p:stCondLst>
                                    <p:cond delay="0"/>
                                  </p:stCondLst>
                                  <p:childTnLst>
                                    <p:set>
                                      <p:cBhvr>
                                        <p:cTn id="27" dur="1" fill="hold">
                                          <p:stCondLst>
                                            <p:cond delay="0"/>
                                          </p:stCondLst>
                                        </p:cTn>
                                        <p:tgtEl>
                                          <p:spTgt spid="70666"/>
                                        </p:tgtEl>
                                        <p:attrNameLst>
                                          <p:attrName>style.visibility</p:attrName>
                                        </p:attrNameLst>
                                      </p:cBhvr>
                                      <p:to>
                                        <p:strVal val="visible"/>
                                      </p:to>
                                    </p:set>
                                    <p:animEffect transition="in" filter="wipe(left)">
                                      <p:cBhvr>
                                        <p:cTn id="28" dur="500"/>
                                        <p:tgtEl>
                                          <p:spTgt spid="7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body" sz="half" idx="1"/>
          </p:nvPr>
        </p:nvSpPr>
        <p:spPr>
          <a:xfrm>
            <a:off x="381000" y="1066800"/>
            <a:ext cx="5486400" cy="457200"/>
          </a:xfrm>
        </p:spPr>
        <p:txBody>
          <a:bodyPr/>
          <a:lstStyle/>
          <a:p>
            <a:pPr>
              <a:buFontTx/>
              <a:buNone/>
            </a:pPr>
            <a:r>
              <a:rPr lang="en-US" sz="2000" b="1" i="1">
                <a:solidFill>
                  <a:srgbClr val="660066"/>
                </a:solidFill>
              </a:rPr>
              <a:t>Vehicle Systems and components</a:t>
            </a:r>
          </a:p>
        </p:txBody>
      </p:sp>
      <p:sp>
        <p:nvSpPr>
          <p:cNvPr id="71683" name="Rectangle 3"/>
          <p:cNvSpPr>
            <a:spLocks noChangeArrowheads="1"/>
          </p:cNvSpPr>
          <p:nvPr/>
        </p:nvSpPr>
        <p:spPr bwMode="auto">
          <a:xfrm>
            <a:off x="0" y="1828800"/>
            <a:ext cx="510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engine: </a:t>
            </a:r>
          </a:p>
          <a:p>
            <a:pPr marL="342900" indent="-342900">
              <a:spcBef>
                <a:spcPct val="20000"/>
              </a:spcBef>
            </a:pPr>
            <a:r>
              <a:rPr lang="en-US" sz="2000" b="1"/>
              <a:t>     </a:t>
            </a:r>
            <a:r>
              <a:rPr lang="en-US" sz="2000" b="1">
                <a:solidFill>
                  <a:srgbClr val="CC0000"/>
                </a:solidFill>
              </a:rPr>
              <a:t>When you start your car:</a:t>
            </a:r>
            <a:r>
              <a:rPr lang="en-US" sz="2000" b="1">
                <a:solidFill>
                  <a:schemeClr val="accent2"/>
                </a:solidFill>
              </a:rPr>
              <a:t> (a) power from your</a:t>
            </a:r>
            <a:r>
              <a:rPr lang="en-US" sz="2000" b="1" i="1">
                <a:solidFill>
                  <a:schemeClr val="accent2"/>
                </a:solidFill>
              </a:rPr>
              <a:t> battery</a:t>
            </a:r>
            <a:r>
              <a:rPr lang="en-US" sz="2000" b="1">
                <a:solidFill>
                  <a:schemeClr val="accent2"/>
                </a:solidFill>
              </a:rPr>
              <a:t> is used to operate  a small electric motor called the </a:t>
            </a:r>
            <a:r>
              <a:rPr lang="en-US" sz="2000" b="1" i="1">
                <a:solidFill>
                  <a:schemeClr val="accent2"/>
                </a:solidFill>
              </a:rPr>
              <a:t>starter motor,</a:t>
            </a:r>
            <a:r>
              <a:rPr lang="en-US" sz="2000" b="1">
                <a:solidFill>
                  <a:schemeClr val="accent2"/>
                </a:solidFill>
              </a:rPr>
              <a:t> (b) the starter motor turns the </a:t>
            </a:r>
            <a:r>
              <a:rPr lang="en-US" sz="2000" b="1" i="1">
                <a:solidFill>
                  <a:schemeClr val="accent2"/>
                </a:solidFill>
              </a:rPr>
              <a:t>flywheel and crankshaft</a:t>
            </a:r>
            <a:r>
              <a:rPr lang="en-US" sz="2000" b="1">
                <a:solidFill>
                  <a:schemeClr val="accent2"/>
                </a:solidFill>
              </a:rPr>
              <a:t> of the engine so that the engine can attain sufficient momentum and speed to start and run on its own,    (c) delivering rotational power to the crankshaft which supplies power to the remainder of the power train.</a:t>
            </a:r>
          </a:p>
        </p:txBody>
      </p:sp>
      <p:pic>
        <p:nvPicPr>
          <p:cNvPr id="716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343400"/>
            <a:ext cx="1960563"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
            <a:ext cx="14208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905000"/>
            <a:ext cx="1177925"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8" descr="Crankshaf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743200"/>
            <a:ext cx="1295400" cy="11795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9" name="Rectangle 9"/>
          <p:cNvSpPr>
            <a:spLocks noChangeArrowheads="1"/>
          </p:cNvSpPr>
          <p:nvPr/>
        </p:nvSpPr>
        <p:spPr bwMode="auto">
          <a:xfrm>
            <a:off x="5715000" y="38862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Crankshaft</a:t>
            </a:r>
          </a:p>
        </p:txBody>
      </p:sp>
      <p:sp>
        <p:nvSpPr>
          <p:cNvPr id="71690" name="Rectangle 10"/>
          <p:cNvSpPr>
            <a:spLocks noChangeArrowheads="1"/>
          </p:cNvSpPr>
          <p:nvPr/>
        </p:nvSpPr>
        <p:spPr bwMode="auto">
          <a:xfrm>
            <a:off x="7620000" y="33528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Spark Plug</a:t>
            </a:r>
          </a:p>
        </p:txBody>
      </p:sp>
      <p:sp>
        <p:nvSpPr>
          <p:cNvPr id="71691" name="Rectangle 11"/>
          <p:cNvSpPr>
            <a:spLocks noChangeArrowheads="1"/>
          </p:cNvSpPr>
          <p:nvPr/>
        </p:nvSpPr>
        <p:spPr bwMode="auto">
          <a:xfrm>
            <a:off x="6096000" y="1981200"/>
            <a:ext cx="10668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Battery</a:t>
            </a:r>
          </a:p>
        </p:txBody>
      </p:sp>
      <p:sp>
        <p:nvSpPr>
          <p:cNvPr id="71692" name="Rectangle 12"/>
          <p:cNvSpPr>
            <a:spLocks noChangeArrowheads="1"/>
          </p:cNvSpPr>
          <p:nvPr/>
        </p:nvSpPr>
        <p:spPr bwMode="auto">
          <a:xfrm>
            <a:off x="6705600" y="5867400"/>
            <a:ext cx="12954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Engine</a:t>
            </a:r>
          </a:p>
        </p:txBody>
      </p:sp>
      <p:sp>
        <p:nvSpPr>
          <p:cNvPr id="71695" name="Rectangle 15"/>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800" b="1"/>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up)">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up)">
                                      <p:cBhvr>
                                        <p:cTn id="12" dur="500"/>
                                        <p:tgtEl>
                                          <p:spTgt spid="71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381000" y="1066800"/>
            <a:ext cx="5257800" cy="457200"/>
          </a:xfrm>
        </p:spPr>
        <p:txBody>
          <a:bodyPr/>
          <a:lstStyle/>
          <a:p>
            <a:pPr>
              <a:buFontTx/>
              <a:buNone/>
            </a:pPr>
            <a:r>
              <a:rPr lang="en-US" sz="2000" b="1" i="1">
                <a:solidFill>
                  <a:srgbClr val="660066"/>
                </a:solidFill>
              </a:rPr>
              <a:t>Vehicle Systems and components</a:t>
            </a:r>
          </a:p>
        </p:txBody>
      </p:sp>
      <p:sp>
        <p:nvSpPr>
          <p:cNvPr id="72707" name="Rectangle 3"/>
          <p:cNvSpPr>
            <a:spLocks noChangeArrowheads="1"/>
          </p:cNvSpPr>
          <p:nvPr/>
        </p:nvSpPr>
        <p:spPr bwMode="auto">
          <a:xfrm>
            <a:off x="0" y="1828800"/>
            <a:ext cx="4800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engine: </a:t>
            </a:r>
          </a:p>
          <a:p>
            <a:pPr marL="342900" indent="-342900">
              <a:spcBef>
                <a:spcPct val="20000"/>
              </a:spcBef>
            </a:pPr>
            <a:r>
              <a:rPr lang="en-US" sz="2000" b="1"/>
              <a:t>     </a:t>
            </a:r>
            <a:r>
              <a:rPr lang="en-US" sz="2000" b="1">
                <a:solidFill>
                  <a:srgbClr val="CC0000"/>
                </a:solidFill>
              </a:rPr>
              <a:t>This power is ignited by exploding gas inside </a:t>
            </a:r>
            <a:r>
              <a:rPr lang="en-US" sz="2000" b="1" i="1">
                <a:solidFill>
                  <a:srgbClr val="CC0000"/>
                </a:solidFill>
              </a:rPr>
              <a:t>cylinders </a:t>
            </a:r>
            <a:r>
              <a:rPr lang="en-US" sz="2000" b="1">
                <a:solidFill>
                  <a:srgbClr val="CC0000"/>
                </a:solidFill>
              </a:rPr>
              <a:t>which drives pistons up and down, through </a:t>
            </a:r>
            <a:r>
              <a:rPr lang="en-US" sz="2000" b="1" i="1">
                <a:solidFill>
                  <a:srgbClr val="CC0000"/>
                </a:solidFill>
              </a:rPr>
              <a:t>connecting rods.</a:t>
            </a:r>
            <a:r>
              <a:rPr lang="en-US" sz="2000" b="1">
                <a:solidFill>
                  <a:srgbClr val="CC0000"/>
                </a:solidFill>
              </a:rPr>
              <a:t> Inside the</a:t>
            </a:r>
            <a:r>
              <a:rPr lang="en-US" sz="2000" b="1" i="1">
                <a:solidFill>
                  <a:srgbClr val="CC0000"/>
                </a:solidFill>
              </a:rPr>
              <a:t> pistons</a:t>
            </a:r>
            <a:r>
              <a:rPr lang="en-US" sz="2000" b="1">
                <a:solidFill>
                  <a:srgbClr val="CC0000"/>
                </a:solidFill>
              </a:rPr>
              <a:t> a mixture of compressed air and gas is delivered to the cylinders by </a:t>
            </a:r>
            <a:r>
              <a:rPr lang="en-US" sz="2000" b="1" i="1">
                <a:solidFill>
                  <a:srgbClr val="CC0000"/>
                </a:solidFill>
              </a:rPr>
              <a:t>a carburetor and intake manifold or a fuel injection system.</a:t>
            </a:r>
          </a:p>
          <a:p>
            <a:pPr marL="342900" indent="-342900">
              <a:spcBef>
                <a:spcPct val="20000"/>
              </a:spcBef>
            </a:pPr>
            <a:r>
              <a:rPr lang="en-US" sz="2000" b="1">
                <a:solidFill>
                  <a:srgbClr val="CC0000"/>
                </a:solidFill>
              </a:rPr>
              <a:t>     </a:t>
            </a:r>
            <a:endParaRPr lang="en-US" sz="2000" b="1">
              <a:solidFill>
                <a:schemeClr val="accent2"/>
              </a:solidFill>
            </a:endParaRPr>
          </a:p>
        </p:txBody>
      </p:sp>
      <p:sp>
        <p:nvSpPr>
          <p:cNvPr id="72708" name="Rectangle 4"/>
          <p:cNvSpPr>
            <a:spLocks noGrp="1" noChangeArrowheads="1"/>
          </p:cNvSpPr>
          <p:nvPr>
            <p:ph type="title"/>
          </p:nvPr>
        </p:nvSpPr>
        <p:spPr>
          <a:xfrm>
            <a:off x="0" y="228600"/>
            <a:ext cx="1905000" cy="685800"/>
          </a:xfrm>
          <a:noFill/>
          <a:ln/>
        </p:spPr>
        <p:txBody>
          <a:bodyPr/>
          <a:lstStyle/>
          <a:p>
            <a:r>
              <a:rPr lang="en-US" sz="1200" b="1"/>
              <a:t>Vehicle Components </a:t>
            </a:r>
            <a:br>
              <a:rPr lang="en-US" sz="1200" b="1"/>
            </a:br>
            <a:r>
              <a:rPr lang="en-US" sz="1200" b="1"/>
              <a:t>and Systems </a:t>
            </a:r>
            <a:r>
              <a:rPr lang="en-US" sz="900" b="1"/>
              <a:t/>
            </a:r>
            <a:br>
              <a:rPr lang="en-US" sz="900" b="1"/>
            </a:br>
            <a:endParaRPr lang="en-US" sz="1200" b="1">
              <a:solidFill>
                <a:srgbClr val="CC0000"/>
              </a:solidFill>
            </a:endParaRPr>
          </a:p>
        </p:txBody>
      </p:sp>
      <p:pic>
        <p:nvPicPr>
          <p:cNvPr id="727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33400"/>
            <a:ext cx="1177925"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328295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1" name="AutoShape 7"/>
          <p:cNvSpPr>
            <a:spLocks noChangeArrowheads="1"/>
          </p:cNvSpPr>
          <p:nvPr/>
        </p:nvSpPr>
        <p:spPr bwMode="auto">
          <a:xfrm>
            <a:off x="6019800" y="35814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2" name="AutoShape 8"/>
          <p:cNvSpPr>
            <a:spLocks noChangeArrowheads="1"/>
          </p:cNvSpPr>
          <p:nvPr/>
        </p:nvSpPr>
        <p:spPr bwMode="auto">
          <a:xfrm>
            <a:off x="6553200" y="32004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13" name="AutoShape 9"/>
          <p:cNvSpPr>
            <a:spLocks noChangeArrowheads="1"/>
          </p:cNvSpPr>
          <p:nvPr/>
        </p:nvSpPr>
        <p:spPr bwMode="auto">
          <a:xfrm>
            <a:off x="7162800" y="35052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271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876800"/>
            <a:ext cx="10953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5" name="Rectangle 11"/>
          <p:cNvSpPr>
            <a:spLocks noChangeArrowheads="1"/>
          </p:cNvSpPr>
          <p:nvPr/>
        </p:nvSpPr>
        <p:spPr bwMode="auto">
          <a:xfrm>
            <a:off x="0" y="4800600"/>
            <a:ext cx="5105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The moving parts of the engine must be lubricated. Oil which accumulates in your engine’s oil pan is pumped by the </a:t>
            </a:r>
            <a:r>
              <a:rPr lang="en-US" sz="2000" b="1" i="1">
                <a:solidFill>
                  <a:schemeClr val="accent2"/>
                </a:solidFill>
              </a:rPr>
              <a:t>oil pump</a:t>
            </a:r>
            <a:r>
              <a:rPr lang="en-US" sz="2000" b="1">
                <a:solidFill>
                  <a:schemeClr val="accent2"/>
                </a:solidFill>
              </a:rPr>
              <a:t> through an oil filter and then through tubes that deliver the oil to the moving parts to be lubricated.</a:t>
            </a:r>
          </a:p>
        </p:txBody>
      </p:sp>
      <p:sp>
        <p:nvSpPr>
          <p:cNvPr id="72716" name="Rectangle 12"/>
          <p:cNvSpPr>
            <a:spLocks noChangeArrowheads="1"/>
          </p:cNvSpPr>
          <p:nvPr/>
        </p:nvSpPr>
        <p:spPr bwMode="auto">
          <a:xfrm>
            <a:off x="7239000" y="63246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Oil and Oil Filter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15"/>
                                        </p:tgtEl>
                                        <p:attrNameLst>
                                          <p:attrName>style.visibility</p:attrName>
                                        </p:attrNameLst>
                                      </p:cBhvr>
                                      <p:to>
                                        <p:strVal val="visible"/>
                                      </p:to>
                                    </p:set>
                                    <p:animEffect transition="in" filter="wipe(up)">
                                      <p:cBhvr>
                                        <p:cTn id="7" dur="500"/>
                                        <p:tgtEl>
                                          <p:spTgt spid="72715"/>
                                        </p:tgtEl>
                                      </p:cBhvr>
                                    </p:animEffect>
                                  </p:childTnLst>
                                </p:cTn>
                              </p:par>
                            </p:childTnLst>
                          </p:cTn>
                        </p:par>
                        <p:par>
                          <p:cTn id="8" fill="hold" nodeType="afterGroup">
                            <p:stCondLst>
                              <p:cond delay="500"/>
                            </p:stCondLst>
                            <p:childTnLst>
                              <p:par>
                                <p:cTn id="9" presetID="9" presetClass="entr" presetSubtype="0" fill="hold" nodeType="afterEffect">
                                  <p:stCondLst>
                                    <p:cond delay="4000"/>
                                  </p:stCondLst>
                                  <p:childTnLst>
                                    <p:set>
                                      <p:cBhvr>
                                        <p:cTn id="10" dur="1" fill="hold">
                                          <p:stCondLst>
                                            <p:cond delay="0"/>
                                          </p:stCondLst>
                                        </p:cTn>
                                        <p:tgtEl>
                                          <p:spTgt spid="72714"/>
                                        </p:tgtEl>
                                        <p:attrNameLst>
                                          <p:attrName>style.visibility</p:attrName>
                                        </p:attrNameLst>
                                      </p:cBhvr>
                                      <p:to>
                                        <p:strVal val="visible"/>
                                      </p:to>
                                    </p:set>
                                    <p:animEffect transition="in" filter="dissolve">
                                      <p:cBhvr>
                                        <p:cTn id="11" dur="500"/>
                                        <p:tgtEl>
                                          <p:spTgt spid="72714"/>
                                        </p:tgtEl>
                                      </p:cBhvr>
                                    </p:animEffect>
                                  </p:childTnLst>
                                </p:cTn>
                              </p:par>
                            </p:childTnLst>
                          </p:cTn>
                        </p:par>
                        <p:par>
                          <p:cTn id="12" fill="hold" nodeType="afterGroup">
                            <p:stCondLst>
                              <p:cond delay="5000"/>
                            </p:stCondLst>
                            <p:childTnLst>
                              <p:par>
                                <p:cTn id="13" presetID="23" presetClass="entr" presetSubtype="272" fill="hold" grpId="0" nodeType="afterEffect">
                                  <p:stCondLst>
                                    <p:cond delay="0"/>
                                  </p:stCondLst>
                                  <p:childTnLst>
                                    <p:set>
                                      <p:cBhvr>
                                        <p:cTn id="14" dur="1" fill="hold">
                                          <p:stCondLst>
                                            <p:cond delay="0"/>
                                          </p:stCondLst>
                                        </p:cTn>
                                        <p:tgtEl>
                                          <p:spTgt spid="72716"/>
                                        </p:tgtEl>
                                        <p:attrNameLst>
                                          <p:attrName>style.visibility</p:attrName>
                                        </p:attrNameLst>
                                      </p:cBhvr>
                                      <p:to>
                                        <p:strVal val="visible"/>
                                      </p:to>
                                    </p:set>
                                    <p:anim calcmode="lin" valueType="num">
                                      <p:cBhvr>
                                        <p:cTn id="15" dur="500" fill="hold"/>
                                        <p:tgtEl>
                                          <p:spTgt spid="72716"/>
                                        </p:tgtEl>
                                        <p:attrNameLst>
                                          <p:attrName>ppt_w</p:attrName>
                                        </p:attrNameLst>
                                      </p:cBhvr>
                                      <p:tavLst>
                                        <p:tav tm="0">
                                          <p:val>
                                            <p:strVal val="2/3*#ppt_w"/>
                                          </p:val>
                                        </p:tav>
                                        <p:tav tm="100000">
                                          <p:val>
                                            <p:strVal val="#ppt_w"/>
                                          </p:val>
                                        </p:tav>
                                      </p:tavLst>
                                    </p:anim>
                                    <p:anim calcmode="lin" valueType="num">
                                      <p:cBhvr>
                                        <p:cTn id="16" dur="500" fill="hold"/>
                                        <p:tgtEl>
                                          <p:spTgt spid="727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utoUpdateAnimBg="0"/>
      <p:bldP spid="727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381000" y="1066800"/>
            <a:ext cx="5257800" cy="457200"/>
          </a:xfrm>
        </p:spPr>
        <p:txBody>
          <a:bodyPr/>
          <a:lstStyle/>
          <a:p>
            <a:pPr>
              <a:buFontTx/>
              <a:buNone/>
            </a:pPr>
            <a:r>
              <a:rPr lang="en-US" sz="2000" b="1" i="1">
                <a:solidFill>
                  <a:srgbClr val="660066"/>
                </a:solidFill>
              </a:rPr>
              <a:t>Vehicle Systems and components</a:t>
            </a:r>
          </a:p>
        </p:txBody>
      </p:sp>
      <p:sp>
        <p:nvSpPr>
          <p:cNvPr id="72707" name="Rectangle 3"/>
          <p:cNvSpPr>
            <a:spLocks noChangeArrowheads="1"/>
          </p:cNvSpPr>
          <p:nvPr/>
        </p:nvSpPr>
        <p:spPr bwMode="auto">
          <a:xfrm>
            <a:off x="0" y="1828800"/>
            <a:ext cx="3581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dirty="0">
                <a:solidFill>
                  <a:srgbClr val="000000"/>
                </a:solidFill>
              </a:rPr>
              <a:t>    The engine</a:t>
            </a:r>
            <a:r>
              <a:rPr lang="en-US" sz="2000" b="1" dirty="0" smtClean="0">
                <a:solidFill>
                  <a:srgbClr val="000000"/>
                </a:solidFill>
              </a:rPr>
              <a:t>:</a:t>
            </a:r>
          </a:p>
          <a:p>
            <a:pPr marL="342900" indent="-342900">
              <a:spcBef>
                <a:spcPct val="20000"/>
              </a:spcBef>
            </a:pPr>
            <a:endParaRPr lang="en-US" sz="2000" b="1" dirty="0">
              <a:solidFill>
                <a:srgbClr val="000000"/>
              </a:solidFill>
            </a:endParaRPr>
          </a:p>
          <a:p>
            <a:pPr marL="342900" indent="-342900">
              <a:spcBef>
                <a:spcPct val="20000"/>
              </a:spcBef>
            </a:pPr>
            <a:r>
              <a:rPr lang="en-US" sz="2000" b="1" dirty="0">
                <a:solidFill>
                  <a:srgbClr val="000000"/>
                </a:solidFill>
              </a:rPr>
              <a:t> </a:t>
            </a:r>
            <a:r>
              <a:rPr lang="en-US" sz="2000" b="1" dirty="0" smtClean="0">
                <a:solidFill>
                  <a:srgbClr val="000000"/>
                </a:solidFill>
              </a:rPr>
              <a:t>    But some engine are also fully powered by electricity </a:t>
            </a:r>
            <a:endParaRPr lang="en-US" sz="2000" b="1" dirty="0">
              <a:solidFill>
                <a:srgbClr val="000000"/>
              </a:solidFill>
            </a:endParaRPr>
          </a:p>
          <a:p>
            <a:pPr marL="342900" indent="-342900">
              <a:spcBef>
                <a:spcPct val="20000"/>
              </a:spcBef>
            </a:pPr>
            <a:r>
              <a:rPr lang="en-US" sz="2000" b="1" dirty="0" smtClean="0">
                <a:solidFill>
                  <a:srgbClr val="CC0000"/>
                </a:solidFill>
              </a:rPr>
              <a:t>     </a:t>
            </a:r>
            <a:endParaRPr lang="en-US" sz="2000" b="1" dirty="0">
              <a:solidFill>
                <a:srgbClr val="333399"/>
              </a:solidFill>
            </a:endParaRPr>
          </a:p>
        </p:txBody>
      </p:sp>
      <p:sp>
        <p:nvSpPr>
          <p:cNvPr id="72708" name="Rectangle 4"/>
          <p:cNvSpPr>
            <a:spLocks noGrp="1" noChangeArrowheads="1"/>
          </p:cNvSpPr>
          <p:nvPr>
            <p:ph type="title"/>
          </p:nvPr>
        </p:nvSpPr>
        <p:spPr>
          <a:xfrm>
            <a:off x="0" y="228600"/>
            <a:ext cx="1905000" cy="685800"/>
          </a:xfrm>
          <a:noFill/>
          <a:ln/>
        </p:spPr>
        <p:txBody>
          <a:bodyPr/>
          <a:lstStyle/>
          <a:p>
            <a:r>
              <a:rPr lang="en-US" sz="1200" b="1" dirty="0"/>
              <a:t>Vehicle Components </a:t>
            </a:r>
            <a:br>
              <a:rPr lang="en-US" sz="1200" b="1" dirty="0"/>
            </a:br>
            <a:r>
              <a:rPr lang="en-US" sz="1200" b="1" dirty="0"/>
              <a:t>and Systems </a:t>
            </a:r>
            <a:r>
              <a:rPr lang="en-US" sz="900" b="1" dirty="0"/>
              <a:t/>
            </a:r>
            <a:br>
              <a:rPr lang="en-US" sz="900" b="1" dirty="0"/>
            </a:br>
            <a:endParaRPr lang="en-US" sz="1200" b="1" dirty="0">
              <a:solidFill>
                <a:srgbClr val="CC0000"/>
              </a:solidFill>
            </a:endParaRPr>
          </a:p>
        </p:txBody>
      </p:sp>
      <p:pic>
        <p:nvPicPr>
          <p:cNvPr id="13" name="Picture 2" descr="C:\Users\LJ\AppData\Local\Microsoft\Windows\Temporary Internet Files\Content.Outlook\BCYHAC8U\20121224_125656.jpg"/>
          <p:cNvPicPr>
            <a:picLocks noChangeAspect="1" noChangeArrowheads="1"/>
          </p:cNvPicPr>
          <p:nvPr/>
        </p:nvPicPr>
        <p:blipFill rotWithShape="1">
          <a:blip r:embed="rId2">
            <a:extLst>
              <a:ext uri="{28A0092B-C50C-407E-A947-70E740481C1C}">
                <a14:useLocalDpi xmlns:a14="http://schemas.microsoft.com/office/drawing/2010/main" val="0"/>
              </a:ext>
            </a:extLst>
          </a:blip>
          <a:srcRect l="18206"/>
          <a:stretch/>
        </p:blipFill>
        <p:spPr bwMode="auto">
          <a:xfrm>
            <a:off x="5328138" y="228600"/>
            <a:ext cx="3739662" cy="6096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4"/>
          <p:cNvSpPr txBox="1">
            <a:spLocks noChangeArrowheads="1"/>
          </p:cNvSpPr>
          <p:nvPr/>
        </p:nvSpPr>
        <p:spPr bwMode="auto">
          <a:xfrm>
            <a:off x="6477000" y="6477000"/>
            <a:ext cx="1905000" cy="32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1600" b="1" kern="0" dirty="0" smtClean="0"/>
              <a:t>Charging Station</a:t>
            </a:r>
            <a:r>
              <a:rPr lang="en-US" sz="1050" b="1" kern="0" dirty="0" smtClean="0"/>
              <a:t/>
            </a:r>
            <a:br>
              <a:rPr lang="en-US" sz="1050" b="1" kern="0" dirty="0" smtClean="0"/>
            </a:br>
            <a:endParaRPr lang="en-US" sz="1600" b="1" kern="0" dirty="0">
              <a:solidFill>
                <a:srgbClr val="CC0000"/>
              </a:solidFill>
            </a:endParaRPr>
          </a:p>
        </p:txBody>
      </p:sp>
    </p:spTree>
    <p:extLst>
      <p:ext uri="{BB962C8B-B14F-4D97-AF65-F5344CB8AC3E}">
        <p14:creationId xmlns:p14="http://schemas.microsoft.com/office/powerpoint/2010/main" val="3492973860"/>
      </p:ext>
    </p:extLst>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pic>
        <p:nvPicPr>
          <p:cNvPr id="7374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33600"/>
            <a:ext cx="328295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0"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3731" name="Rectangle 3"/>
          <p:cNvSpPr>
            <a:spLocks noChangeArrowheads="1"/>
          </p:cNvSpPr>
          <p:nvPr/>
        </p:nvSpPr>
        <p:spPr bwMode="auto">
          <a:xfrm>
            <a:off x="0" y="1828800"/>
            <a:ext cx="4495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fuel system: </a:t>
            </a:r>
          </a:p>
          <a:p>
            <a:pPr marL="342900" indent="-342900">
              <a:spcBef>
                <a:spcPct val="20000"/>
              </a:spcBef>
            </a:pPr>
            <a:r>
              <a:rPr lang="en-US" sz="2000" b="1"/>
              <a:t>     </a:t>
            </a:r>
            <a:r>
              <a:rPr lang="en-US" sz="2000" b="1">
                <a:solidFill>
                  <a:schemeClr val="accent2"/>
                </a:solidFill>
              </a:rPr>
              <a:t>Fuel and air is delivered to the engine through components which include:</a:t>
            </a:r>
            <a:r>
              <a:rPr lang="en-US" sz="2000" b="1">
                <a:solidFill>
                  <a:srgbClr val="CC0000"/>
                </a:solidFill>
              </a:rPr>
              <a:t> (a) the </a:t>
            </a:r>
            <a:r>
              <a:rPr lang="en-US" sz="2000" b="1" i="1">
                <a:solidFill>
                  <a:srgbClr val="CC0000"/>
                </a:solidFill>
              </a:rPr>
              <a:t>fuel tank</a:t>
            </a:r>
            <a:r>
              <a:rPr lang="en-US" sz="2000" b="1">
                <a:solidFill>
                  <a:srgbClr val="CC0000"/>
                </a:solidFill>
              </a:rPr>
              <a:t> which is used to store the gas, (b) a </a:t>
            </a:r>
            <a:r>
              <a:rPr lang="en-US" sz="2000" b="1" i="1">
                <a:solidFill>
                  <a:srgbClr val="CC0000"/>
                </a:solidFill>
              </a:rPr>
              <a:t>fuel pump</a:t>
            </a:r>
            <a:r>
              <a:rPr lang="en-US" sz="2000" b="1">
                <a:solidFill>
                  <a:srgbClr val="CC0000"/>
                </a:solidFill>
              </a:rPr>
              <a:t> which pumps the gas from the tank through a fuel line and furl filter to a carburetor or fuel injection system.</a:t>
            </a:r>
            <a:endParaRPr lang="en-US" sz="2000" b="1">
              <a:solidFill>
                <a:schemeClr val="accent2"/>
              </a:solidFill>
            </a:endParaRPr>
          </a:p>
        </p:txBody>
      </p:sp>
      <p:sp>
        <p:nvSpPr>
          <p:cNvPr id="73732"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sp>
        <p:nvSpPr>
          <p:cNvPr id="73734" name="AutoShape 6"/>
          <p:cNvSpPr>
            <a:spLocks noChangeArrowheads="1"/>
          </p:cNvSpPr>
          <p:nvPr/>
        </p:nvSpPr>
        <p:spPr bwMode="auto">
          <a:xfrm>
            <a:off x="6019800" y="35814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5" name="AutoShape 7"/>
          <p:cNvSpPr>
            <a:spLocks noChangeArrowheads="1"/>
          </p:cNvSpPr>
          <p:nvPr/>
        </p:nvSpPr>
        <p:spPr bwMode="auto">
          <a:xfrm>
            <a:off x="6553200" y="32004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6" name="AutoShape 8"/>
          <p:cNvSpPr>
            <a:spLocks noChangeArrowheads="1"/>
          </p:cNvSpPr>
          <p:nvPr/>
        </p:nvSpPr>
        <p:spPr bwMode="auto">
          <a:xfrm>
            <a:off x="7162800" y="35052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7" name="Rectangle 9"/>
          <p:cNvSpPr>
            <a:spLocks noChangeArrowheads="1"/>
          </p:cNvSpPr>
          <p:nvPr/>
        </p:nvSpPr>
        <p:spPr bwMode="auto">
          <a:xfrm>
            <a:off x="0" y="4800600"/>
            <a:ext cx="5105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This fuel injection system or carburetor delivers the proper mix of air and gas to the cylinders by means of an intake manifold after passing through an </a:t>
            </a:r>
            <a:r>
              <a:rPr lang="en-US" sz="2000" b="1" i="1">
                <a:solidFill>
                  <a:schemeClr val="accent2"/>
                </a:solidFill>
              </a:rPr>
              <a:t>air cleaner.</a:t>
            </a:r>
          </a:p>
        </p:txBody>
      </p:sp>
      <p:pic>
        <p:nvPicPr>
          <p:cNvPr id="7373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609600"/>
            <a:ext cx="31718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9" name="Picture 11" descr="DHC000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410200"/>
            <a:ext cx="1447800" cy="760413"/>
          </a:xfrm>
          <a:prstGeom prst="rect">
            <a:avLst/>
          </a:prstGeom>
          <a:noFill/>
          <a:extLst>
            <a:ext uri="{909E8E84-426E-40DD-AFC4-6F175D3DCCD1}">
              <a14:hiddenFill xmlns:a14="http://schemas.microsoft.com/office/drawing/2010/main">
                <a:solidFill>
                  <a:srgbClr val="FFFFFF"/>
                </a:solidFill>
              </a14:hiddenFill>
            </a:ext>
          </a:extLst>
        </p:spPr>
      </p:pic>
      <p:sp>
        <p:nvSpPr>
          <p:cNvPr id="73740" name="Rectangle 12"/>
          <p:cNvSpPr>
            <a:spLocks noChangeArrowheads="1"/>
          </p:cNvSpPr>
          <p:nvPr/>
        </p:nvSpPr>
        <p:spPr bwMode="auto">
          <a:xfrm>
            <a:off x="5257800" y="7162800"/>
            <a:ext cx="914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1" name="Rectangle 13"/>
          <p:cNvSpPr>
            <a:spLocks noChangeArrowheads="1"/>
          </p:cNvSpPr>
          <p:nvPr/>
        </p:nvSpPr>
        <p:spPr bwMode="auto">
          <a:xfrm>
            <a:off x="5181600" y="5257800"/>
            <a:ext cx="3733800" cy="10668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moves the </a:t>
            </a:r>
          </a:p>
          <a:p>
            <a:pPr algn="ctr"/>
            <a:r>
              <a:rPr lang="en-US" b="1" i="1"/>
              <a:t>gasoline to the engine?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3741"/>
                                        </p:tgtEl>
                                        <p:attrNameLst>
                                          <p:attrName>style.visibility</p:attrName>
                                        </p:attrNameLst>
                                      </p:cBhvr>
                                      <p:to>
                                        <p:strVal val="visible"/>
                                      </p:to>
                                    </p:set>
                                    <p:anim calcmode="lin" valueType="num">
                                      <p:cBhvr>
                                        <p:cTn id="7" dur="500" fill="hold"/>
                                        <p:tgtEl>
                                          <p:spTgt spid="73741"/>
                                        </p:tgtEl>
                                        <p:attrNameLst>
                                          <p:attrName>ppt_w</p:attrName>
                                        </p:attrNameLst>
                                      </p:cBhvr>
                                      <p:tavLst>
                                        <p:tav tm="0">
                                          <p:val>
                                            <p:strVal val="2/3*#ppt_w"/>
                                          </p:val>
                                        </p:tav>
                                        <p:tav tm="100000">
                                          <p:val>
                                            <p:strVal val="#ppt_w"/>
                                          </p:val>
                                        </p:tav>
                                      </p:tavLst>
                                    </p:anim>
                                    <p:anim calcmode="lin" valueType="num">
                                      <p:cBhvr>
                                        <p:cTn id="8" dur="500" fill="hold"/>
                                        <p:tgtEl>
                                          <p:spTgt spid="73741"/>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374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Effect transition="in" filter="wipe(up)">
                                      <p:cBhvr>
                                        <p:cTn id="13" dur="500"/>
                                        <p:tgtEl>
                                          <p:spTgt spid="7373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3731">
                                            <p:txEl>
                                              <p:pRg st="1" end="1"/>
                                            </p:txEl>
                                          </p:spTgt>
                                        </p:tgtEl>
                                        <p:attrNameLst>
                                          <p:attrName>style.visibility</p:attrName>
                                        </p:attrNameLst>
                                      </p:cBhvr>
                                      <p:to>
                                        <p:strVal val="visible"/>
                                      </p:to>
                                    </p:set>
                                    <p:animEffect transition="in" filter="wipe(up)">
                                      <p:cBhvr>
                                        <p:cTn id="18" dur="500"/>
                                        <p:tgtEl>
                                          <p:spTgt spid="7373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3737"/>
                                        </p:tgtEl>
                                        <p:attrNameLst>
                                          <p:attrName>style.visibility</p:attrName>
                                        </p:attrNameLst>
                                      </p:cBhvr>
                                      <p:to>
                                        <p:strVal val="visible"/>
                                      </p:to>
                                    </p:set>
                                    <p:animEffect transition="in" filter="wipe(up)">
                                      <p:cBhvr>
                                        <p:cTn id="23" dur="500"/>
                                        <p:tgtEl>
                                          <p:spTgt spid="73737"/>
                                        </p:tgtEl>
                                      </p:cBhvr>
                                    </p:animEffect>
                                  </p:childTnLst>
                                </p:cTn>
                              </p:par>
                            </p:childTnLst>
                          </p:cTn>
                        </p:par>
                        <p:par>
                          <p:cTn id="24" fill="hold" nodeType="afterGroup">
                            <p:stCondLst>
                              <p:cond delay="500"/>
                            </p:stCondLst>
                            <p:childTnLst>
                              <p:par>
                                <p:cTn id="25" presetID="9" presetClass="entr" presetSubtype="0" fill="hold" nodeType="afterEffect">
                                  <p:stCondLst>
                                    <p:cond delay="4000"/>
                                  </p:stCondLst>
                                  <p:childTnLst>
                                    <p:set>
                                      <p:cBhvr>
                                        <p:cTn id="26" dur="1" fill="hold">
                                          <p:stCondLst>
                                            <p:cond delay="0"/>
                                          </p:stCondLst>
                                        </p:cTn>
                                        <p:tgtEl>
                                          <p:spTgt spid="73739"/>
                                        </p:tgtEl>
                                        <p:attrNameLst>
                                          <p:attrName>style.visibility</p:attrName>
                                        </p:attrNameLst>
                                      </p:cBhvr>
                                      <p:to>
                                        <p:strVal val="visible"/>
                                      </p:to>
                                    </p:set>
                                    <p:animEffect transition="in" filter="dissolve">
                                      <p:cBhvr>
                                        <p:cTn id="27" dur="500"/>
                                        <p:tgtEl>
                                          <p:spTgt spid="73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P spid="73737" grpId="0" autoUpdateAnimBg="0"/>
      <p:bldP spid="7374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4755" name="Rectangle 3"/>
          <p:cNvSpPr>
            <a:spLocks noChangeArrowheads="1"/>
          </p:cNvSpPr>
          <p:nvPr/>
        </p:nvSpPr>
        <p:spPr bwMode="auto">
          <a:xfrm>
            <a:off x="0" y="1828800"/>
            <a:ext cx="480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power train system: </a:t>
            </a:r>
          </a:p>
          <a:p>
            <a:pPr marL="342900" indent="-342900">
              <a:spcBef>
                <a:spcPct val="20000"/>
              </a:spcBef>
            </a:pPr>
            <a:r>
              <a:rPr lang="en-US" sz="2000" b="1"/>
              <a:t>     </a:t>
            </a:r>
            <a:r>
              <a:rPr lang="en-US" sz="2000" b="1">
                <a:solidFill>
                  <a:srgbClr val="CC0000"/>
                </a:solidFill>
              </a:rPr>
              <a:t>A vehicle’s </a:t>
            </a:r>
            <a:r>
              <a:rPr lang="en-US" sz="2000" b="1" i="1">
                <a:solidFill>
                  <a:srgbClr val="CC0000"/>
                </a:solidFill>
              </a:rPr>
              <a:t>power train</a:t>
            </a:r>
            <a:r>
              <a:rPr lang="en-US" sz="2000" b="1">
                <a:solidFill>
                  <a:srgbClr val="CC0000"/>
                </a:solidFill>
              </a:rPr>
              <a:t> consists   of components that generate and transmit power to the wheels.</a:t>
            </a:r>
          </a:p>
          <a:p>
            <a:pPr marL="342900" indent="-342900">
              <a:spcBef>
                <a:spcPct val="20000"/>
              </a:spcBef>
            </a:pPr>
            <a:r>
              <a:rPr lang="en-US" sz="2000" b="1">
                <a:solidFill>
                  <a:srgbClr val="CC0000"/>
                </a:solidFill>
              </a:rPr>
              <a:t>     </a:t>
            </a:r>
            <a:r>
              <a:rPr lang="en-US" sz="2000" b="1">
                <a:solidFill>
                  <a:schemeClr val="accent2"/>
                </a:solidFill>
              </a:rPr>
              <a:t>In a rear wheel vehicle automatic vehicle, it includes:</a:t>
            </a:r>
            <a:r>
              <a:rPr lang="en-US" sz="2000" b="1">
                <a:solidFill>
                  <a:srgbClr val="040000"/>
                </a:solidFill>
              </a:rPr>
              <a:t> (a) the engine which generates the force, (b) the transmission which adjusts and controls the engine’s RPM and changes the gears, (c) the </a:t>
            </a:r>
            <a:r>
              <a:rPr lang="en-US" sz="2000" b="1" i="1">
                <a:solidFill>
                  <a:srgbClr val="040000"/>
                </a:solidFill>
              </a:rPr>
              <a:t>drive shaft</a:t>
            </a:r>
            <a:r>
              <a:rPr lang="en-US" sz="2000" b="1">
                <a:solidFill>
                  <a:srgbClr val="040000"/>
                </a:solidFill>
              </a:rPr>
              <a:t> which transmits forces from </a:t>
            </a:r>
            <a:r>
              <a:rPr lang="en-US" sz="2000" b="1" i="1">
                <a:solidFill>
                  <a:srgbClr val="040000"/>
                </a:solidFill>
              </a:rPr>
              <a:t>the transmission</a:t>
            </a:r>
            <a:r>
              <a:rPr lang="en-US" sz="2000" b="1">
                <a:solidFill>
                  <a:srgbClr val="040000"/>
                </a:solidFill>
              </a:rPr>
              <a:t> to the rear of the vehicle into the </a:t>
            </a:r>
            <a:r>
              <a:rPr lang="en-US" sz="2000" b="1" i="1">
                <a:solidFill>
                  <a:srgbClr val="040000"/>
                </a:solidFill>
              </a:rPr>
              <a:t>differential </a:t>
            </a:r>
            <a:r>
              <a:rPr lang="en-US" sz="2000" b="1">
                <a:solidFill>
                  <a:srgbClr val="040000"/>
                </a:solidFill>
              </a:rPr>
              <a:t>which allows the axels and back wheels to turn.</a:t>
            </a:r>
          </a:p>
        </p:txBody>
      </p:sp>
      <p:sp>
        <p:nvSpPr>
          <p:cNvPr id="74756" name="Rectangle 4"/>
          <p:cNvSpPr>
            <a:spLocks noGrp="1" noChangeArrowheads="1"/>
          </p:cNvSpPr>
          <p:nvPr>
            <p:ph type="title"/>
          </p:nvPr>
        </p:nvSpPr>
        <p:spPr>
          <a:xfrm>
            <a:off x="0" y="228600"/>
            <a:ext cx="1905000" cy="685800"/>
          </a:xfrm>
          <a:noFill/>
          <a:ln/>
        </p:spPr>
        <p:txBody>
          <a:bodyPr/>
          <a:lstStyle/>
          <a:p>
            <a:r>
              <a:rPr lang="en-US" sz="1000" b="1"/>
              <a:t>Vehicle Components </a:t>
            </a:r>
            <a:br>
              <a:rPr lang="en-US" sz="1000" b="1"/>
            </a:br>
            <a:r>
              <a:rPr lang="en-US" sz="1000" b="1"/>
              <a:t>and Systems </a:t>
            </a:r>
            <a:br>
              <a:rPr lang="en-US" sz="1000" b="1"/>
            </a:br>
            <a:r>
              <a:rPr lang="en-US" sz="800" b="1"/>
              <a:t/>
            </a:r>
            <a:br>
              <a:rPr lang="en-US" sz="800" b="1"/>
            </a:br>
            <a:endParaRPr lang="en-US" sz="1000" b="1">
              <a:solidFill>
                <a:srgbClr val="CC0000"/>
              </a:solidFill>
            </a:endParaRPr>
          </a:p>
        </p:txBody>
      </p:sp>
      <p:pic>
        <p:nvPicPr>
          <p:cNvPr id="747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362200"/>
            <a:ext cx="16764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8" name="AutoShape 6"/>
          <p:cNvSpPr>
            <a:spLocks noChangeArrowheads="1"/>
          </p:cNvSpPr>
          <p:nvPr/>
        </p:nvSpPr>
        <p:spPr bwMode="auto">
          <a:xfrm>
            <a:off x="5105400" y="3048000"/>
            <a:ext cx="2286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AutoShape 7"/>
          <p:cNvSpPr>
            <a:spLocks noChangeArrowheads="1"/>
          </p:cNvSpPr>
          <p:nvPr/>
        </p:nvSpPr>
        <p:spPr bwMode="auto">
          <a:xfrm>
            <a:off x="5410200" y="2895600"/>
            <a:ext cx="2286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 name="AutoShape 8"/>
          <p:cNvSpPr>
            <a:spLocks noChangeArrowheads="1"/>
          </p:cNvSpPr>
          <p:nvPr/>
        </p:nvSpPr>
        <p:spPr bwMode="auto">
          <a:xfrm>
            <a:off x="5715000" y="3048000"/>
            <a:ext cx="304800" cy="3048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9"/>
          <p:cNvSpPr>
            <a:spLocks noChangeArrowheads="1"/>
          </p:cNvSpPr>
          <p:nvPr/>
        </p:nvSpPr>
        <p:spPr bwMode="auto">
          <a:xfrm>
            <a:off x="4724400" y="304800"/>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2000" b="1"/>
              <a:t>     </a:t>
            </a:r>
            <a:r>
              <a:rPr lang="en-US" sz="2000" b="1">
                <a:solidFill>
                  <a:schemeClr val="accent2"/>
                </a:solidFill>
              </a:rPr>
              <a:t>In a front wheel drive         vehicle, the power is   transmitted from the engine through a combination transmission-differential and then to the front wheels.</a:t>
            </a:r>
          </a:p>
        </p:txBody>
      </p:sp>
      <p:sp>
        <p:nvSpPr>
          <p:cNvPr id="74762" name="Rectangle 10"/>
          <p:cNvSpPr>
            <a:spLocks noChangeArrowheads="1"/>
          </p:cNvSpPr>
          <p:nvPr/>
        </p:nvSpPr>
        <p:spPr bwMode="auto">
          <a:xfrm>
            <a:off x="4572000" y="4724400"/>
            <a:ext cx="4572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a:t>
            </a:r>
            <a:r>
              <a:rPr lang="en-US" sz="2000" b="1">
                <a:solidFill>
                  <a:schemeClr val="accent2"/>
                </a:solidFill>
              </a:rPr>
              <a:t>In a four-wheel drive vehicle,  power is transmitted from the transmission to a transfer case which can transmit power to either the rear wheels only or to both the rear and front wheels.</a:t>
            </a:r>
          </a:p>
        </p:txBody>
      </p:sp>
      <p:sp>
        <p:nvSpPr>
          <p:cNvPr id="74763" name="Rectangle 11"/>
          <p:cNvSpPr>
            <a:spLocks noChangeArrowheads="1"/>
          </p:cNvSpPr>
          <p:nvPr/>
        </p:nvSpPr>
        <p:spPr bwMode="auto">
          <a:xfrm>
            <a:off x="5181600" y="4953000"/>
            <a:ext cx="37338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a:t>
            </a:r>
          </a:p>
          <a:p>
            <a:pPr algn="ctr"/>
            <a:r>
              <a:rPr lang="en-US" b="1" i="1"/>
              <a:t>the system that transmits </a:t>
            </a:r>
          </a:p>
          <a:p>
            <a:pPr algn="ctr"/>
            <a:r>
              <a:rPr lang="en-US" b="1" i="1"/>
              <a:t>power to the wheels?</a:t>
            </a:r>
          </a:p>
        </p:txBody>
      </p:sp>
      <p:pic>
        <p:nvPicPr>
          <p:cNvPr id="74764" name="Picture 12" descr="TracRite™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0"/>
            <a:ext cx="882650" cy="914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65" name="Picture 13" descr="DRSHAFT1">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676400" cy="379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66" name="Picture 14" descr="DHG000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3886200"/>
            <a:ext cx="1143000" cy="620713"/>
          </a:xfrm>
          <a:prstGeom prst="rect">
            <a:avLst/>
          </a:prstGeom>
          <a:noFill/>
          <a:extLst>
            <a:ext uri="{909E8E84-426E-40DD-AFC4-6F175D3DCCD1}">
              <a14:hiddenFill xmlns:a14="http://schemas.microsoft.com/office/drawing/2010/main">
                <a:solidFill>
                  <a:srgbClr val="FFFFFF"/>
                </a:solidFill>
              </a14:hiddenFill>
            </a:ext>
          </a:extLst>
        </p:spPr>
      </p:pic>
      <p:sp>
        <p:nvSpPr>
          <p:cNvPr id="74767" name="Rectangle 15"/>
          <p:cNvSpPr>
            <a:spLocks noChangeArrowheads="1"/>
          </p:cNvSpPr>
          <p:nvPr/>
        </p:nvSpPr>
        <p:spPr bwMode="auto">
          <a:xfrm>
            <a:off x="7086600" y="41148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Drive shaft</a:t>
            </a:r>
          </a:p>
        </p:txBody>
      </p:sp>
      <p:sp>
        <p:nvSpPr>
          <p:cNvPr id="74768" name="Rectangle 16"/>
          <p:cNvSpPr>
            <a:spLocks noChangeArrowheads="1"/>
          </p:cNvSpPr>
          <p:nvPr/>
        </p:nvSpPr>
        <p:spPr bwMode="auto">
          <a:xfrm>
            <a:off x="4800600" y="44196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Transmission</a:t>
            </a:r>
          </a:p>
        </p:txBody>
      </p:sp>
      <p:sp>
        <p:nvSpPr>
          <p:cNvPr id="74769" name="Rectangle 17"/>
          <p:cNvSpPr>
            <a:spLocks noChangeArrowheads="1"/>
          </p:cNvSpPr>
          <p:nvPr/>
        </p:nvSpPr>
        <p:spPr bwMode="auto">
          <a:xfrm>
            <a:off x="7010400" y="32004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Differential</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74763"/>
                                        </p:tgtEl>
                                        <p:attrNameLst>
                                          <p:attrName>style.visibility</p:attrName>
                                        </p:attrNameLst>
                                      </p:cBhvr>
                                      <p:to>
                                        <p:strVal val="visible"/>
                                      </p:to>
                                    </p:set>
                                    <p:anim calcmode="lin" valueType="num">
                                      <p:cBhvr>
                                        <p:cTn id="7" dur="500" fill="hold"/>
                                        <p:tgtEl>
                                          <p:spTgt spid="74763"/>
                                        </p:tgtEl>
                                        <p:attrNameLst>
                                          <p:attrName>ppt_w</p:attrName>
                                        </p:attrNameLst>
                                      </p:cBhvr>
                                      <p:tavLst>
                                        <p:tav tm="0">
                                          <p:val>
                                            <p:strVal val="2/3*#ppt_w"/>
                                          </p:val>
                                        </p:tav>
                                        <p:tav tm="100000">
                                          <p:val>
                                            <p:strVal val="#ppt_w"/>
                                          </p:val>
                                        </p:tav>
                                      </p:tavLst>
                                    </p:anim>
                                    <p:anim calcmode="lin" valueType="num">
                                      <p:cBhvr>
                                        <p:cTn id="8" dur="500" fill="hold"/>
                                        <p:tgtEl>
                                          <p:spTgt spid="7476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476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animEffect transition="in" filter="wipe(up)">
                                      <p:cBhvr>
                                        <p:cTn id="13" dur="500"/>
                                        <p:tgtEl>
                                          <p:spTgt spid="747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4755">
                                            <p:txEl>
                                              <p:pRg st="1" end="1"/>
                                            </p:txEl>
                                          </p:spTgt>
                                        </p:tgtEl>
                                        <p:attrNameLst>
                                          <p:attrName>style.visibility</p:attrName>
                                        </p:attrNameLst>
                                      </p:cBhvr>
                                      <p:to>
                                        <p:strVal val="visible"/>
                                      </p:to>
                                    </p:set>
                                    <p:animEffect transition="in" filter="wipe(up)">
                                      <p:cBhvr>
                                        <p:cTn id="18" dur="500"/>
                                        <p:tgtEl>
                                          <p:spTgt spid="7475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4755">
                                            <p:txEl>
                                              <p:pRg st="2" end="2"/>
                                            </p:txEl>
                                          </p:spTgt>
                                        </p:tgtEl>
                                        <p:attrNameLst>
                                          <p:attrName>style.visibility</p:attrName>
                                        </p:attrNameLst>
                                      </p:cBhvr>
                                      <p:to>
                                        <p:strVal val="visible"/>
                                      </p:to>
                                    </p:set>
                                    <p:animEffect transition="in" filter="wipe(up)">
                                      <p:cBhvr>
                                        <p:cTn id="23" dur="500"/>
                                        <p:tgtEl>
                                          <p:spTgt spid="747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4761"/>
                                        </p:tgtEl>
                                        <p:attrNameLst>
                                          <p:attrName>style.visibility</p:attrName>
                                        </p:attrNameLst>
                                      </p:cBhvr>
                                      <p:to>
                                        <p:strVal val="visible"/>
                                      </p:to>
                                    </p:set>
                                    <p:animEffect transition="in" filter="wipe(up)">
                                      <p:cBhvr>
                                        <p:cTn id="28" dur="500"/>
                                        <p:tgtEl>
                                          <p:spTgt spid="747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4762"/>
                                        </p:tgtEl>
                                        <p:attrNameLst>
                                          <p:attrName>style.visibility</p:attrName>
                                        </p:attrNameLst>
                                      </p:cBhvr>
                                      <p:to>
                                        <p:strVal val="visible"/>
                                      </p:to>
                                    </p:set>
                                    <p:animEffect transition="in" filter="wipe(up)">
                                      <p:cBhvr>
                                        <p:cTn id="33" dur="5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P spid="74761" grpId="0" autoUpdateAnimBg="0"/>
      <p:bldP spid="74762" grpId="0" autoUpdateAnimBg="0"/>
      <p:bldP spid="7476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body" sz="half" idx="1"/>
          </p:nvPr>
        </p:nvSpPr>
        <p:spPr>
          <a:xfrm>
            <a:off x="381000" y="1066800"/>
            <a:ext cx="4419600" cy="457200"/>
          </a:xfrm>
        </p:spPr>
        <p:txBody>
          <a:bodyPr/>
          <a:lstStyle/>
          <a:p>
            <a:pPr>
              <a:lnSpc>
                <a:spcPct val="90000"/>
              </a:lnSpc>
              <a:buFontTx/>
              <a:buNone/>
            </a:pPr>
            <a:r>
              <a:rPr lang="en-US" sz="2000" b="1" i="1">
                <a:solidFill>
                  <a:srgbClr val="660066"/>
                </a:solidFill>
              </a:rPr>
              <a:t>Vehicle Systems and components</a:t>
            </a:r>
          </a:p>
        </p:txBody>
      </p:sp>
      <p:sp>
        <p:nvSpPr>
          <p:cNvPr id="75779" name="Rectangle 3"/>
          <p:cNvSpPr>
            <a:spLocks noChangeArrowheads="1"/>
          </p:cNvSpPr>
          <p:nvPr/>
        </p:nvSpPr>
        <p:spPr bwMode="auto">
          <a:xfrm>
            <a:off x="0" y="1828800"/>
            <a:ext cx="480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a:t>    The exhaust system: </a:t>
            </a:r>
          </a:p>
          <a:p>
            <a:pPr marL="342900" indent="-342900">
              <a:spcBef>
                <a:spcPct val="20000"/>
              </a:spcBef>
            </a:pPr>
            <a:r>
              <a:rPr lang="en-US" sz="2000" b="1"/>
              <a:t>     </a:t>
            </a:r>
            <a:r>
              <a:rPr lang="en-US" sz="2000" b="1">
                <a:solidFill>
                  <a:srgbClr val="CC0000"/>
                </a:solidFill>
              </a:rPr>
              <a:t>After gas is exploded in one of   the cylinders it is released into    an </a:t>
            </a:r>
            <a:r>
              <a:rPr lang="en-US" sz="2000" b="1" i="1">
                <a:solidFill>
                  <a:srgbClr val="CC0000"/>
                </a:solidFill>
              </a:rPr>
              <a:t>exhaust manifold</a:t>
            </a:r>
            <a:r>
              <a:rPr lang="en-US" sz="2000" b="1">
                <a:solidFill>
                  <a:srgbClr val="CC0000"/>
                </a:solidFill>
              </a:rPr>
              <a:t> which  collects it and passes it to a </a:t>
            </a:r>
            <a:r>
              <a:rPr lang="en-US" sz="2000" b="1" i="1">
                <a:solidFill>
                  <a:srgbClr val="CC0000"/>
                </a:solidFill>
              </a:rPr>
              <a:t>catalytic converter</a:t>
            </a:r>
            <a:r>
              <a:rPr lang="en-US" sz="2000" b="1">
                <a:solidFill>
                  <a:srgbClr val="CC0000"/>
                </a:solidFill>
              </a:rPr>
              <a:t> which chemically reduces the        quantity of harmful pollutants.</a:t>
            </a:r>
          </a:p>
          <a:p>
            <a:pPr marL="342900" indent="-342900">
              <a:spcBef>
                <a:spcPct val="20000"/>
              </a:spcBef>
            </a:pPr>
            <a:r>
              <a:rPr lang="en-US" sz="2000" b="1">
                <a:solidFill>
                  <a:srgbClr val="CC0000"/>
                </a:solidFill>
              </a:rPr>
              <a:t>     </a:t>
            </a:r>
            <a:r>
              <a:rPr lang="en-US" sz="2000" b="1">
                <a:solidFill>
                  <a:schemeClr val="accent2"/>
                </a:solidFill>
              </a:rPr>
              <a:t>The gases are then passed by </a:t>
            </a:r>
            <a:r>
              <a:rPr lang="en-US" sz="2000" b="1" i="1">
                <a:solidFill>
                  <a:schemeClr val="accent2"/>
                </a:solidFill>
              </a:rPr>
              <a:t>exhaust pipes</a:t>
            </a:r>
            <a:r>
              <a:rPr lang="en-US" sz="2000" b="1">
                <a:solidFill>
                  <a:schemeClr val="accent2"/>
                </a:solidFill>
              </a:rPr>
              <a:t> through a </a:t>
            </a:r>
            <a:r>
              <a:rPr lang="en-US" sz="2000" b="1" i="1">
                <a:solidFill>
                  <a:schemeClr val="accent2"/>
                </a:solidFill>
              </a:rPr>
              <a:t>muffler and resonator</a:t>
            </a:r>
            <a:r>
              <a:rPr lang="en-US" sz="2000" b="1">
                <a:solidFill>
                  <a:schemeClr val="accent2"/>
                </a:solidFill>
              </a:rPr>
              <a:t> which reduce the noise. </a:t>
            </a:r>
          </a:p>
          <a:p>
            <a:pPr marL="342900" indent="-342900">
              <a:spcBef>
                <a:spcPct val="20000"/>
              </a:spcBef>
            </a:pPr>
            <a:r>
              <a:rPr lang="en-US" sz="2000" b="1">
                <a:solidFill>
                  <a:srgbClr val="CC0000"/>
                </a:solidFill>
              </a:rPr>
              <a:t>     The gasses are then moved to the </a:t>
            </a:r>
            <a:r>
              <a:rPr lang="en-US" sz="2000" b="1" i="1">
                <a:solidFill>
                  <a:srgbClr val="CC0000"/>
                </a:solidFill>
              </a:rPr>
              <a:t>tailpipe</a:t>
            </a:r>
            <a:r>
              <a:rPr lang="en-US" sz="2000" b="1">
                <a:solidFill>
                  <a:srgbClr val="CC0000"/>
                </a:solidFill>
              </a:rPr>
              <a:t> which vents the hot air away from the vehicle.</a:t>
            </a:r>
            <a:endParaRPr lang="en-US" sz="2000" b="1">
              <a:solidFill>
                <a:srgbClr val="040000"/>
              </a:solidFill>
            </a:endParaRPr>
          </a:p>
        </p:txBody>
      </p:sp>
      <p:sp>
        <p:nvSpPr>
          <p:cNvPr id="75780" name="Rectangle 4"/>
          <p:cNvSpPr>
            <a:spLocks noGrp="1" noChangeArrowheads="1"/>
          </p:cNvSpPr>
          <p:nvPr>
            <p:ph type="title"/>
          </p:nvPr>
        </p:nvSpPr>
        <p:spPr>
          <a:xfrm>
            <a:off x="0" y="228600"/>
            <a:ext cx="1905000" cy="685800"/>
          </a:xfrm>
          <a:noFill/>
          <a:ln/>
        </p:spPr>
        <p:txBody>
          <a:bodyPr/>
          <a:lstStyle/>
          <a:p>
            <a:r>
              <a:rPr lang="en-US" sz="1200" b="1"/>
              <a:t>Vehicle Components </a:t>
            </a:r>
            <a:br>
              <a:rPr lang="en-US" sz="1200" b="1"/>
            </a:br>
            <a:r>
              <a:rPr lang="en-US" sz="1200" b="1"/>
              <a:t>and Systems </a:t>
            </a:r>
            <a:r>
              <a:rPr lang="en-US" sz="900" b="1"/>
              <a:t/>
            </a:r>
            <a:br>
              <a:rPr lang="en-US" sz="900" b="1"/>
            </a:br>
            <a:endParaRPr lang="en-US" sz="1200" b="1">
              <a:solidFill>
                <a:srgbClr val="CC0000"/>
              </a:solidFill>
            </a:endParaRPr>
          </a:p>
        </p:txBody>
      </p:sp>
      <p:pic>
        <p:nvPicPr>
          <p:cNvPr id="7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43200"/>
            <a:ext cx="2133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2" name="AutoShape 6"/>
          <p:cNvSpPr>
            <a:spLocks noChangeArrowheads="1"/>
          </p:cNvSpPr>
          <p:nvPr/>
        </p:nvSpPr>
        <p:spPr bwMode="auto">
          <a:xfrm>
            <a:off x="6019800" y="35814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3" name="AutoShape 7"/>
          <p:cNvSpPr>
            <a:spLocks noChangeArrowheads="1"/>
          </p:cNvSpPr>
          <p:nvPr/>
        </p:nvSpPr>
        <p:spPr bwMode="auto">
          <a:xfrm>
            <a:off x="6400800" y="34290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AutoShape 8"/>
          <p:cNvSpPr>
            <a:spLocks noChangeArrowheads="1"/>
          </p:cNvSpPr>
          <p:nvPr/>
        </p:nvSpPr>
        <p:spPr bwMode="auto">
          <a:xfrm>
            <a:off x="6858000" y="3505200"/>
            <a:ext cx="381000" cy="457200"/>
          </a:xfrm>
          <a:prstGeom prst="irregularSeal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5787" name="Picture 11" descr="DIE00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762000"/>
            <a:ext cx="1397000" cy="1612900"/>
          </a:xfrm>
          <a:prstGeom prst="rect">
            <a:avLst/>
          </a:prstGeom>
          <a:noFill/>
          <a:extLst>
            <a:ext uri="{909E8E84-426E-40DD-AFC4-6F175D3DCCD1}">
              <a14:hiddenFill xmlns:a14="http://schemas.microsoft.com/office/drawing/2010/main">
                <a:solidFill>
                  <a:srgbClr val="FFFFFF"/>
                </a:solidFill>
              </a14:hiddenFill>
            </a:ext>
          </a:extLst>
        </p:spPr>
      </p:pic>
      <p:pic>
        <p:nvPicPr>
          <p:cNvPr id="75788"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838200"/>
            <a:ext cx="1589088"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9" name="Rectangle 13"/>
          <p:cNvSpPr>
            <a:spLocks noChangeArrowheads="1"/>
          </p:cNvSpPr>
          <p:nvPr/>
        </p:nvSpPr>
        <p:spPr bwMode="auto">
          <a:xfrm>
            <a:off x="7239000" y="1752600"/>
            <a:ext cx="12192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Muffler</a:t>
            </a:r>
          </a:p>
        </p:txBody>
      </p:sp>
      <p:sp>
        <p:nvSpPr>
          <p:cNvPr id="75790" name="Rectangle 14"/>
          <p:cNvSpPr>
            <a:spLocks noChangeArrowheads="1"/>
          </p:cNvSpPr>
          <p:nvPr/>
        </p:nvSpPr>
        <p:spPr bwMode="auto">
          <a:xfrm>
            <a:off x="5257800" y="2438400"/>
            <a:ext cx="15240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t>Exhaust Pipes</a:t>
            </a:r>
          </a:p>
        </p:txBody>
      </p:sp>
      <p:sp>
        <p:nvSpPr>
          <p:cNvPr id="75791" name="Rectangle 15"/>
          <p:cNvSpPr>
            <a:spLocks noChangeArrowheads="1"/>
          </p:cNvSpPr>
          <p:nvPr/>
        </p:nvSpPr>
        <p:spPr bwMode="auto">
          <a:xfrm>
            <a:off x="4572000" y="4800600"/>
            <a:ext cx="4343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b="1" i="1"/>
              <a:t>      Keep your exhaust system in good working order by noticing changes in noise, fumes, and rattling. These all signal problems. Eventually all vehicles need replacement exhaust components.</a:t>
            </a:r>
          </a:p>
          <a:p>
            <a:pPr marL="342900" indent="-342900">
              <a:spcBef>
                <a:spcPct val="20000"/>
              </a:spcBef>
            </a:pPr>
            <a:r>
              <a:rPr lang="en-US" b="1" i="1"/>
              <a:t>     </a:t>
            </a:r>
            <a:endParaRPr lang="en-US" b="1" i="1">
              <a:solidFill>
                <a:srgbClr val="040000"/>
              </a:solidFill>
            </a:endParaRPr>
          </a:p>
        </p:txBody>
      </p:sp>
      <p:sp>
        <p:nvSpPr>
          <p:cNvPr id="75786" name="Rectangle 10"/>
          <p:cNvSpPr>
            <a:spLocks noChangeArrowheads="1"/>
          </p:cNvSpPr>
          <p:nvPr/>
        </p:nvSpPr>
        <p:spPr bwMode="auto">
          <a:xfrm>
            <a:off x="4648200" y="4953000"/>
            <a:ext cx="4267200" cy="1371600"/>
          </a:xfrm>
          <a:prstGeom prst="rect">
            <a:avLst/>
          </a:prstGeom>
          <a:gradFill rotWithShape="0">
            <a:gsLst>
              <a:gs pos="0">
                <a:srgbClr val="FFFF00"/>
              </a:gs>
              <a:gs pos="50000">
                <a:schemeClr val="bg1"/>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i="1">
                <a:solidFill>
                  <a:srgbClr val="CC0000"/>
                </a:solidFill>
              </a:rPr>
              <a:t>Question:</a:t>
            </a:r>
            <a:r>
              <a:rPr lang="en-US" b="1" i="1"/>
              <a:t> What is the name of the</a:t>
            </a:r>
          </a:p>
          <a:p>
            <a:pPr algn="ctr"/>
            <a:r>
              <a:rPr lang="en-US" b="1" i="1"/>
              <a:t>system that removes the emission</a:t>
            </a:r>
          </a:p>
          <a:p>
            <a:pPr algn="ctr"/>
            <a:r>
              <a:rPr lang="en-US" b="1" i="1"/>
              <a:t>gases into the environment?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2000"/>
                                  </p:stCondLst>
                                  <p:childTnLst>
                                    <p:set>
                                      <p:cBhvr>
                                        <p:cTn id="6" dur="1" fill="hold">
                                          <p:stCondLst>
                                            <p:cond delay="0"/>
                                          </p:stCondLst>
                                        </p:cTn>
                                        <p:tgtEl>
                                          <p:spTgt spid="75786"/>
                                        </p:tgtEl>
                                        <p:attrNameLst>
                                          <p:attrName>style.visibility</p:attrName>
                                        </p:attrNameLst>
                                      </p:cBhvr>
                                      <p:to>
                                        <p:strVal val="visible"/>
                                      </p:to>
                                    </p:set>
                                    <p:anim calcmode="lin" valueType="num">
                                      <p:cBhvr>
                                        <p:cTn id="7" dur="500" fill="hold"/>
                                        <p:tgtEl>
                                          <p:spTgt spid="75786"/>
                                        </p:tgtEl>
                                        <p:attrNameLst>
                                          <p:attrName>ppt_w</p:attrName>
                                        </p:attrNameLst>
                                      </p:cBhvr>
                                      <p:tavLst>
                                        <p:tav tm="0">
                                          <p:val>
                                            <p:strVal val="2/3*#ppt_w"/>
                                          </p:val>
                                        </p:tav>
                                        <p:tav tm="100000">
                                          <p:val>
                                            <p:strVal val="#ppt_w"/>
                                          </p:val>
                                        </p:tav>
                                      </p:tavLst>
                                    </p:anim>
                                    <p:anim calcmode="lin" valueType="num">
                                      <p:cBhvr>
                                        <p:cTn id="8" dur="500" fill="hold"/>
                                        <p:tgtEl>
                                          <p:spTgt spid="7578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7578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Effect transition="in" filter="wipe(up)">
                                      <p:cBhvr>
                                        <p:cTn id="13" dur="500"/>
                                        <p:tgtEl>
                                          <p:spTgt spid="757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5779">
                                            <p:txEl>
                                              <p:pRg st="1" end="1"/>
                                            </p:txEl>
                                          </p:spTgt>
                                        </p:tgtEl>
                                        <p:attrNameLst>
                                          <p:attrName>style.visibility</p:attrName>
                                        </p:attrNameLst>
                                      </p:cBhvr>
                                      <p:to>
                                        <p:strVal val="visible"/>
                                      </p:to>
                                    </p:set>
                                    <p:animEffect transition="in" filter="wipe(up)">
                                      <p:cBhvr>
                                        <p:cTn id="18" dur="500"/>
                                        <p:tgtEl>
                                          <p:spTgt spid="757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5779">
                                            <p:txEl>
                                              <p:pRg st="2" end="2"/>
                                            </p:txEl>
                                          </p:spTgt>
                                        </p:tgtEl>
                                        <p:attrNameLst>
                                          <p:attrName>style.visibility</p:attrName>
                                        </p:attrNameLst>
                                      </p:cBhvr>
                                      <p:to>
                                        <p:strVal val="visible"/>
                                      </p:to>
                                    </p:set>
                                    <p:animEffect transition="in" filter="wipe(up)">
                                      <p:cBhvr>
                                        <p:cTn id="23" dur="500"/>
                                        <p:tgtEl>
                                          <p:spTgt spid="757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5779">
                                            <p:txEl>
                                              <p:pRg st="3" end="3"/>
                                            </p:txEl>
                                          </p:spTgt>
                                        </p:tgtEl>
                                        <p:attrNameLst>
                                          <p:attrName>style.visibility</p:attrName>
                                        </p:attrNameLst>
                                      </p:cBhvr>
                                      <p:to>
                                        <p:strVal val="visible"/>
                                      </p:to>
                                    </p:set>
                                    <p:animEffect transition="in" filter="wipe(up)">
                                      <p:cBhvr>
                                        <p:cTn id="28" dur="500"/>
                                        <p:tgtEl>
                                          <p:spTgt spid="7577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5791">
                                            <p:txEl>
                                              <p:pRg st="0" end="0"/>
                                            </p:txEl>
                                          </p:spTgt>
                                        </p:tgtEl>
                                        <p:attrNameLst>
                                          <p:attrName>style.visibility</p:attrName>
                                        </p:attrNameLst>
                                      </p:cBhvr>
                                      <p:to>
                                        <p:strVal val="visible"/>
                                      </p:to>
                                    </p:set>
                                    <p:animEffect transition="in" filter="wipe(up)">
                                      <p:cBhvr>
                                        <p:cTn id="33" dur="500"/>
                                        <p:tgtEl>
                                          <p:spTgt spid="75791">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5791">
                                            <p:txEl>
                                              <p:pRg st="1" end="1"/>
                                            </p:txEl>
                                          </p:spTgt>
                                        </p:tgtEl>
                                        <p:attrNameLst>
                                          <p:attrName>style.visibility</p:attrName>
                                        </p:attrNameLst>
                                      </p:cBhvr>
                                      <p:to>
                                        <p:strVal val="visible"/>
                                      </p:to>
                                    </p:set>
                                    <p:animEffect transition="in" filter="wipe(up)">
                                      <p:cBhvr>
                                        <p:cTn id="38" dur="500"/>
                                        <p:tgtEl>
                                          <p:spTgt spid="757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P spid="75791" grpId="0" build="p" autoUpdateAnimBg="0"/>
      <p:bldP spid="75786"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2649</Words>
  <Application>Microsoft Office PowerPoint</Application>
  <PresentationFormat>On-screen Show (4:3)</PresentationFormat>
  <Paragraphs>204</Paragraphs>
  <Slides>21</Slides>
  <Notes>0</Notes>
  <HiddenSlides>0</HiddenSlides>
  <MMClips>1</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Default Design</vt:lpstr>
      <vt:lpstr>2_Default Design</vt:lpstr>
      <vt:lpstr>6_Default Design</vt:lpstr>
      <vt:lpstr>PowerPoint Presentation</vt:lpstr>
      <vt:lpstr>Vehicle Components and Systems  Purpose: Become acquainted with a vehicle’s main systems and components in terms of their purpose, safe and legal use, maintenance, and certain economic considerations. Includes vehicle purchase issues.</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lpstr>Vehicle Components  and Systems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2010-10-21T22:52:49Z</dcterms:created>
  <dcterms:modified xsi:type="dcterms:W3CDTF">2014-07-02T02:53:31Z</dcterms:modified>
</cp:coreProperties>
</file>